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97"/>
  </p:notesMasterIdLst>
  <p:sldIdLst>
    <p:sldId id="256" r:id="rId2"/>
    <p:sldId id="257" r:id="rId3"/>
    <p:sldId id="258" r:id="rId4"/>
    <p:sldId id="680" r:id="rId5"/>
    <p:sldId id="681" r:id="rId6"/>
    <p:sldId id="260" r:id="rId7"/>
    <p:sldId id="263" r:id="rId8"/>
    <p:sldId id="317" r:id="rId9"/>
    <p:sldId id="386" r:id="rId10"/>
    <p:sldId id="326" r:id="rId11"/>
    <p:sldId id="279" r:id="rId12"/>
    <p:sldId id="375" r:id="rId13"/>
    <p:sldId id="674" r:id="rId14"/>
    <p:sldId id="262" r:id="rId15"/>
    <p:sldId id="354" r:id="rId16"/>
    <p:sldId id="616" r:id="rId17"/>
    <p:sldId id="368" r:id="rId18"/>
    <p:sldId id="675" r:id="rId19"/>
    <p:sldId id="381" r:id="rId20"/>
    <p:sldId id="524" r:id="rId21"/>
    <p:sldId id="372" r:id="rId22"/>
    <p:sldId id="382" r:id="rId23"/>
    <p:sldId id="636" r:id="rId24"/>
    <p:sldId id="394" r:id="rId25"/>
    <p:sldId id="525" r:id="rId26"/>
    <p:sldId id="396" r:id="rId27"/>
    <p:sldId id="397" r:id="rId28"/>
    <p:sldId id="644" r:id="rId29"/>
    <p:sldId id="620" r:id="rId30"/>
    <p:sldId id="723" r:id="rId31"/>
    <p:sldId id="464" r:id="rId32"/>
    <p:sldId id="659" r:id="rId33"/>
    <p:sldId id="466" r:id="rId34"/>
    <p:sldId id="467" r:id="rId35"/>
    <p:sldId id="380" r:id="rId36"/>
    <p:sldId id="401" r:id="rId37"/>
    <p:sldId id="307" r:id="rId38"/>
    <p:sldId id="678" r:id="rId39"/>
    <p:sldId id="515" r:id="rId40"/>
    <p:sldId id="388" r:id="rId41"/>
    <p:sldId id="688" r:id="rId42"/>
    <p:sldId id="687" r:id="rId43"/>
    <p:sldId id="318" r:id="rId44"/>
    <p:sldId id="345" r:id="rId45"/>
    <p:sldId id="346" r:id="rId46"/>
    <p:sldId id="654" r:id="rId47"/>
    <p:sldId id="348" r:id="rId48"/>
    <p:sldId id="655" r:id="rId49"/>
    <p:sldId id="349" r:id="rId50"/>
    <p:sldId id="656" r:id="rId51"/>
    <p:sldId id="351" r:id="rId52"/>
    <p:sldId id="657" r:id="rId53"/>
    <p:sldId id="350" r:id="rId54"/>
    <p:sldId id="658" r:id="rId55"/>
    <p:sldId id="660" r:id="rId56"/>
    <p:sldId id="673" r:id="rId57"/>
    <p:sldId id="692" r:id="rId58"/>
    <p:sldId id="298" r:id="rId59"/>
    <p:sldId id="621" r:id="rId60"/>
    <p:sldId id="686" r:id="rId61"/>
    <p:sldId id="323" r:id="rId62"/>
    <p:sldId id="324" r:id="rId63"/>
    <p:sldId id="473" r:id="rId64"/>
    <p:sldId id="711" r:id="rId65"/>
    <p:sldId id="474" r:id="rId66"/>
    <p:sldId id="712" r:id="rId67"/>
    <p:sldId id="472" r:id="rId68"/>
    <p:sldId id="713" r:id="rId69"/>
    <p:sldId id="479" r:id="rId70"/>
    <p:sldId id="671" r:id="rId71"/>
    <p:sldId id="672" r:id="rId72"/>
    <p:sldId id="708" r:id="rId73"/>
    <p:sldId id="707" r:id="rId74"/>
    <p:sldId id="483" r:id="rId75"/>
    <p:sldId id="714" r:id="rId76"/>
    <p:sldId id="679" r:id="rId77"/>
    <p:sldId id="715" r:id="rId78"/>
    <p:sldId id="716" r:id="rId79"/>
    <p:sldId id="485" r:id="rId80"/>
    <p:sldId id="717" r:id="rId81"/>
    <p:sldId id="677" r:id="rId82"/>
    <p:sldId id="488" r:id="rId83"/>
    <p:sldId id="489" r:id="rId84"/>
    <p:sldId id="583" r:id="rId85"/>
    <p:sldId id="667" r:id="rId86"/>
    <p:sldId id="684" r:id="rId87"/>
    <p:sldId id="685" r:id="rId88"/>
    <p:sldId id="718" r:id="rId89"/>
    <p:sldId id="719" r:id="rId90"/>
    <p:sldId id="720" r:id="rId91"/>
    <p:sldId id="689" r:id="rId92"/>
    <p:sldId id="668" r:id="rId93"/>
    <p:sldId id="669" r:id="rId94"/>
    <p:sldId id="722" r:id="rId95"/>
    <p:sldId id="491"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ata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4" Type="http://schemas.openxmlformats.org/officeDocument/2006/relationships/image" Target="../media/image107.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2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4" Type="http://schemas.openxmlformats.org/officeDocument/2006/relationships/image" Target="../media/image10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2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153E5-9454-47E4-BD54-78A81E041A4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F8FD09D-24E0-428B-865F-2F8E64EDED1E}">
      <dgm:prSet/>
      <dgm:spPr/>
      <dgm:t>
        <a:bodyPr/>
        <a:lstStyle/>
        <a:p>
          <a:r>
            <a:rPr lang="en-US"/>
            <a:t>It's estimated that the average adult makes about 35,000 remotely conscious </a:t>
          </a:r>
          <a:r>
            <a:rPr lang="en-US" b="1"/>
            <a:t>decisions</a:t>
          </a:r>
          <a:r>
            <a:rPr lang="en-US"/>
            <a:t> each day.</a:t>
          </a:r>
        </a:p>
      </dgm:t>
    </dgm:pt>
    <dgm:pt modelId="{24E17084-AB83-4D42-B957-170D2F065FFF}" type="parTrans" cxnId="{9D2D4CDC-D118-49BA-9625-CA019B61714B}">
      <dgm:prSet/>
      <dgm:spPr/>
      <dgm:t>
        <a:bodyPr/>
        <a:lstStyle/>
        <a:p>
          <a:endParaRPr lang="en-US"/>
        </a:p>
      </dgm:t>
    </dgm:pt>
    <dgm:pt modelId="{94473B39-AB07-465A-8CEE-4A25BD0548BA}" type="sibTrans" cxnId="{9D2D4CDC-D118-49BA-9625-CA019B61714B}">
      <dgm:prSet/>
      <dgm:spPr/>
      <dgm:t>
        <a:bodyPr/>
        <a:lstStyle/>
        <a:p>
          <a:endParaRPr lang="en-US"/>
        </a:p>
      </dgm:t>
    </dgm:pt>
    <dgm:pt modelId="{4AA31A16-6DDE-436F-85CB-8F07A0CE0CBF}">
      <dgm:prSet/>
      <dgm:spPr/>
      <dgm:t>
        <a:bodyPr/>
        <a:lstStyle/>
        <a:p>
          <a:r>
            <a:rPr lang="en-US"/>
            <a:t>Somethings like brushing your teeth or having breakfast are easier to do because you have made them a </a:t>
          </a:r>
          <a:r>
            <a:rPr lang="en-US" b="1"/>
            <a:t>habit</a:t>
          </a:r>
          <a:r>
            <a:rPr lang="en-US"/>
            <a:t> or </a:t>
          </a:r>
          <a:r>
            <a:rPr lang="en-US" b="1"/>
            <a:t>routine</a:t>
          </a:r>
          <a:r>
            <a:rPr lang="en-US"/>
            <a:t>.</a:t>
          </a:r>
        </a:p>
      </dgm:t>
    </dgm:pt>
    <dgm:pt modelId="{ED1CA763-507B-4E4E-AFFF-725909668541}" type="parTrans" cxnId="{2B485DFB-0E23-418B-A4D5-6B6E848ED2CD}">
      <dgm:prSet/>
      <dgm:spPr/>
      <dgm:t>
        <a:bodyPr/>
        <a:lstStyle/>
        <a:p>
          <a:endParaRPr lang="en-US"/>
        </a:p>
      </dgm:t>
    </dgm:pt>
    <dgm:pt modelId="{A4D7E994-FBCB-4464-B417-B00C6D4C3F51}" type="sibTrans" cxnId="{2B485DFB-0E23-418B-A4D5-6B6E848ED2CD}">
      <dgm:prSet/>
      <dgm:spPr/>
      <dgm:t>
        <a:bodyPr/>
        <a:lstStyle/>
        <a:p>
          <a:endParaRPr lang="en-US"/>
        </a:p>
      </dgm:t>
    </dgm:pt>
    <dgm:pt modelId="{E4D8A9E6-E94E-4CCE-A973-C47B6CF42CCB}">
      <dgm:prSet/>
      <dgm:spPr/>
      <dgm:t>
        <a:bodyPr/>
        <a:lstStyle/>
        <a:p>
          <a:r>
            <a:rPr lang="en-US"/>
            <a:t>Here are some tools that will help you make better Money Habits.</a:t>
          </a:r>
        </a:p>
      </dgm:t>
    </dgm:pt>
    <dgm:pt modelId="{ABA16FA8-70C4-431B-A3A1-318BF751E2F6}" type="parTrans" cxnId="{1016533B-278C-4DF5-952A-0773E92C71C6}">
      <dgm:prSet/>
      <dgm:spPr/>
      <dgm:t>
        <a:bodyPr/>
        <a:lstStyle/>
        <a:p>
          <a:endParaRPr lang="en-US"/>
        </a:p>
      </dgm:t>
    </dgm:pt>
    <dgm:pt modelId="{303DF055-4F3A-473E-938F-2ABA88D520C2}" type="sibTrans" cxnId="{1016533B-278C-4DF5-952A-0773E92C71C6}">
      <dgm:prSet/>
      <dgm:spPr/>
      <dgm:t>
        <a:bodyPr/>
        <a:lstStyle/>
        <a:p>
          <a:endParaRPr lang="en-US"/>
        </a:p>
      </dgm:t>
    </dgm:pt>
    <dgm:pt modelId="{D1927160-4772-417D-A6C1-291FAF10AF6A}" type="pres">
      <dgm:prSet presAssocID="{A5C153E5-9454-47E4-BD54-78A81E041A43}" presName="root" presStyleCnt="0">
        <dgm:presLayoutVars>
          <dgm:dir/>
          <dgm:resizeHandles val="exact"/>
        </dgm:presLayoutVars>
      </dgm:prSet>
      <dgm:spPr/>
    </dgm:pt>
    <dgm:pt modelId="{F419E5E4-17FE-4210-9481-AAF9E959E126}" type="pres">
      <dgm:prSet presAssocID="{BF8FD09D-24E0-428B-865F-2F8E64EDED1E}" presName="compNode" presStyleCnt="0"/>
      <dgm:spPr/>
    </dgm:pt>
    <dgm:pt modelId="{3CF383F0-8AF3-4254-B1E8-EC64782F3292}" type="pres">
      <dgm:prSet presAssocID="{BF8FD09D-24E0-428B-865F-2F8E64EDED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ficialIntelligence"/>
        </a:ext>
      </dgm:extLst>
    </dgm:pt>
    <dgm:pt modelId="{61E85530-BED8-43F8-8F25-BDA10CA284D7}" type="pres">
      <dgm:prSet presAssocID="{BF8FD09D-24E0-428B-865F-2F8E64EDED1E}" presName="spaceRect" presStyleCnt="0"/>
      <dgm:spPr/>
    </dgm:pt>
    <dgm:pt modelId="{D975F2D3-63D6-4C4E-8DE4-5503364B8F21}" type="pres">
      <dgm:prSet presAssocID="{BF8FD09D-24E0-428B-865F-2F8E64EDED1E}" presName="textRect" presStyleLbl="revTx" presStyleIdx="0" presStyleCnt="3">
        <dgm:presLayoutVars>
          <dgm:chMax val="1"/>
          <dgm:chPref val="1"/>
        </dgm:presLayoutVars>
      </dgm:prSet>
      <dgm:spPr/>
    </dgm:pt>
    <dgm:pt modelId="{B0DBC47A-665C-440E-97E0-48684DE4E13D}" type="pres">
      <dgm:prSet presAssocID="{94473B39-AB07-465A-8CEE-4A25BD0548BA}" presName="sibTrans" presStyleCnt="0"/>
      <dgm:spPr/>
    </dgm:pt>
    <dgm:pt modelId="{07C43FD4-AA95-4E86-B958-D138EB5315D1}" type="pres">
      <dgm:prSet presAssocID="{4AA31A16-6DDE-436F-85CB-8F07A0CE0CBF}" presName="compNode" presStyleCnt="0"/>
      <dgm:spPr/>
    </dgm:pt>
    <dgm:pt modelId="{7B828D56-6EC8-4969-864A-1E714A495BEB}" type="pres">
      <dgm:prSet presAssocID="{4AA31A16-6DDE-436F-85CB-8F07A0CE0C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5C1BC52B-726B-44D3-A3A0-602EE908913B}" type="pres">
      <dgm:prSet presAssocID="{4AA31A16-6DDE-436F-85CB-8F07A0CE0CBF}" presName="spaceRect" presStyleCnt="0"/>
      <dgm:spPr/>
    </dgm:pt>
    <dgm:pt modelId="{ADAA289E-E6DC-4C5C-9F80-23EFD448D967}" type="pres">
      <dgm:prSet presAssocID="{4AA31A16-6DDE-436F-85CB-8F07A0CE0CBF}" presName="textRect" presStyleLbl="revTx" presStyleIdx="1" presStyleCnt="3">
        <dgm:presLayoutVars>
          <dgm:chMax val="1"/>
          <dgm:chPref val="1"/>
        </dgm:presLayoutVars>
      </dgm:prSet>
      <dgm:spPr/>
    </dgm:pt>
    <dgm:pt modelId="{0C68980E-C522-4232-ADCD-FDD350459DB3}" type="pres">
      <dgm:prSet presAssocID="{A4D7E994-FBCB-4464-B417-B00C6D4C3F51}" presName="sibTrans" presStyleCnt="0"/>
      <dgm:spPr/>
    </dgm:pt>
    <dgm:pt modelId="{65312166-6D6F-48B9-8C43-C5B4B48AF9E0}" type="pres">
      <dgm:prSet presAssocID="{E4D8A9E6-E94E-4CCE-A973-C47B6CF42CCB}" presName="compNode" presStyleCnt="0"/>
      <dgm:spPr/>
    </dgm:pt>
    <dgm:pt modelId="{41D3B28B-8CD7-4DC5-BE9C-7F9069DEA614}" type="pres">
      <dgm:prSet presAssocID="{E4D8A9E6-E94E-4CCE-A973-C47B6CF42C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9AD0A9F-1FB9-445C-BD29-D3CC9D01A303}" type="pres">
      <dgm:prSet presAssocID="{E4D8A9E6-E94E-4CCE-A973-C47B6CF42CCB}" presName="spaceRect" presStyleCnt="0"/>
      <dgm:spPr/>
    </dgm:pt>
    <dgm:pt modelId="{32427165-CD21-4F7C-BA03-C934271D6E00}" type="pres">
      <dgm:prSet presAssocID="{E4D8A9E6-E94E-4CCE-A973-C47B6CF42CCB}" presName="textRect" presStyleLbl="revTx" presStyleIdx="2" presStyleCnt="3">
        <dgm:presLayoutVars>
          <dgm:chMax val="1"/>
          <dgm:chPref val="1"/>
        </dgm:presLayoutVars>
      </dgm:prSet>
      <dgm:spPr/>
    </dgm:pt>
  </dgm:ptLst>
  <dgm:cxnLst>
    <dgm:cxn modelId="{1016533B-278C-4DF5-952A-0773E92C71C6}" srcId="{A5C153E5-9454-47E4-BD54-78A81E041A43}" destId="{E4D8A9E6-E94E-4CCE-A973-C47B6CF42CCB}" srcOrd="2" destOrd="0" parTransId="{ABA16FA8-70C4-431B-A3A1-318BF751E2F6}" sibTransId="{303DF055-4F3A-473E-938F-2ABA88D520C2}"/>
    <dgm:cxn modelId="{412F4F63-5595-41CD-BB27-8F9DAF54D231}" type="presOf" srcId="{BF8FD09D-24E0-428B-865F-2F8E64EDED1E}" destId="{D975F2D3-63D6-4C4E-8DE4-5503364B8F21}" srcOrd="0" destOrd="0" presId="urn:microsoft.com/office/officeart/2018/2/layout/IconLabelList"/>
    <dgm:cxn modelId="{2ED5A382-50B1-43CA-BFDC-3B90346960A8}" type="presOf" srcId="{E4D8A9E6-E94E-4CCE-A973-C47B6CF42CCB}" destId="{32427165-CD21-4F7C-BA03-C934271D6E00}" srcOrd="0" destOrd="0" presId="urn:microsoft.com/office/officeart/2018/2/layout/IconLabelList"/>
    <dgm:cxn modelId="{70CDAEA0-96E5-45EF-86D4-2C960C6708CE}" type="presOf" srcId="{4AA31A16-6DDE-436F-85CB-8F07A0CE0CBF}" destId="{ADAA289E-E6DC-4C5C-9F80-23EFD448D967}" srcOrd="0" destOrd="0" presId="urn:microsoft.com/office/officeart/2018/2/layout/IconLabelList"/>
    <dgm:cxn modelId="{9D2D4CDC-D118-49BA-9625-CA019B61714B}" srcId="{A5C153E5-9454-47E4-BD54-78A81E041A43}" destId="{BF8FD09D-24E0-428B-865F-2F8E64EDED1E}" srcOrd="0" destOrd="0" parTransId="{24E17084-AB83-4D42-B957-170D2F065FFF}" sibTransId="{94473B39-AB07-465A-8CEE-4A25BD0548BA}"/>
    <dgm:cxn modelId="{9AD864E5-8078-4101-9F93-3EE2E5F71CAE}" type="presOf" srcId="{A5C153E5-9454-47E4-BD54-78A81E041A43}" destId="{D1927160-4772-417D-A6C1-291FAF10AF6A}" srcOrd="0" destOrd="0" presId="urn:microsoft.com/office/officeart/2018/2/layout/IconLabelList"/>
    <dgm:cxn modelId="{2B485DFB-0E23-418B-A4D5-6B6E848ED2CD}" srcId="{A5C153E5-9454-47E4-BD54-78A81E041A43}" destId="{4AA31A16-6DDE-436F-85CB-8F07A0CE0CBF}" srcOrd="1" destOrd="0" parTransId="{ED1CA763-507B-4E4E-AFFF-725909668541}" sibTransId="{A4D7E994-FBCB-4464-B417-B00C6D4C3F51}"/>
    <dgm:cxn modelId="{98C59BCF-FDF5-43D5-9FF8-83FC7A6189F1}" type="presParOf" srcId="{D1927160-4772-417D-A6C1-291FAF10AF6A}" destId="{F419E5E4-17FE-4210-9481-AAF9E959E126}" srcOrd="0" destOrd="0" presId="urn:microsoft.com/office/officeart/2018/2/layout/IconLabelList"/>
    <dgm:cxn modelId="{642FBBFD-845F-4632-8FAE-08C59DCC67FF}" type="presParOf" srcId="{F419E5E4-17FE-4210-9481-AAF9E959E126}" destId="{3CF383F0-8AF3-4254-B1E8-EC64782F3292}" srcOrd="0" destOrd="0" presId="urn:microsoft.com/office/officeart/2018/2/layout/IconLabelList"/>
    <dgm:cxn modelId="{7D92848C-5F1D-4A53-8E66-B1A01D770AE9}" type="presParOf" srcId="{F419E5E4-17FE-4210-9481-AAF9E959E126}" destId="{61E85530-BED8-43F8-8F25-BDA10CA284D7}" srcOrd="1" destOrd="0" presId="urn:microsoft.com/office/officeart/2018/2/layout/IconLabelList"/>
    <dgm:cxn modelId="{B66CCA2E-E8DB-4E65-99A9-070487F42A14}" type="presParOf" srcId="{F419E5E4-17FE-4210-9481-AAF9E959E126}" destId="{D975F2D3-63D6-4C4E-8DE4-5503364B8F21}" srcOrd="2" destOrd="0" presId="urn:microsoft.com/office/officeart/2018/2/layout/IconLabelList"/>
    <dgm:cxn modelId="{E8320C53-EA4F-4057-8EAD-266090D97FA6}" type="presParOf" srcId="{D1927160-4772-417D-A6C1-291FAF10AF6A}" destId="{B0DBC47A-665C-440E-97E0-48684DE4E13D}" srcOrd="1" destOrd="0" presId="urn:microsoft.com/office/officeart/2018/2/layout/IconLabelList"/>
    <dgm:cxn modelId="{279A92AF-1329-4E49-A21C-7717EB6987DB}" type="presParOf" srcId="{D1927160-4772-417D-A6C1-291FAF10AF6A}" destId="{07C43FD4-AA95-4E86-B958-D138EB5315D1}" srcOrd="2" destOrd="0" presId="urn:microsoft.com/office/officeart/2018/2/layout/IconLabelList"/>
    <dgm:cxn modelId="{B15664E9-E1AA-4730-9D5D-5DE95F18636A}" type="presParOf" srcId="{07C43FD4-AA95-4E86-B958-D138EB5315D1}" destId="{7B828D56-6EC8-4969-864A-1E714A495BEB}" srcOrd="0" destOrd="0" presId="urn:microsoft.com/office/officeart/2018/2/layout/IconLabelList"/>
    <dgm:cxn modelId="{C4E4035E-4568-4D44-855C-BB810018C257}" type="presParOf" srcId="{07C43FD4-AA95-4E86-B958-D138EB5315D1}" destId="{5C1BC52B-726B-44D3-A3A0-602EE908913B}" srcOrd="1" destOrd="0" presId="urn:microsoft.com/office/officeart/2018/2/layout/IconLabelList"/>
    <dgm:cxn modelId="{895D65D3-1CF6-4FD4-901B-B7B059949644}" type="presParOf" srcId="{07C43FD4-AA95-4E86-B958-D138EB5315D1}" destId="{ADAA289E-E6DC-4C5C-9F80-23EFD448D967}" srcOrd="2" destOrd="0" presId="urn:microsoft.com/office/officeart/2018/2/layout/IconLabelList"/>
    <dgm:cxn modelId="{D4FB6538-1CAC-4142-BA8D-8D2854535C82}" type="presParOf" srcId="{D1927160-4772-417D-A6C1-291FAF10AF6A}" destId="{0C68980E-C522-4232-ADCD-FDD350459DB3}" srcOrd="3" destOrd="0" presId="urn:microsoft.com/office/officeart/2018/2/layout/IconLabelList"/>
    <dgm:cxn modelId="{6CEB2301-BB52-4816-8275-B04C9C998E8C}" type="presParOf" srcId="{D1927160-4772-417D-A6C1-291FAF10AF6A}" destId="{65312166-6D6F-48B9-8C43-C5B4B48AF9E0}" srcOrd="4" destOrd="0" presId="urn:microsoft.com/office/officeart/2018/2/layout/IconLabelList"/>
    <dgm:cxn modelId="{C0BEB6AB-C13C-4530-B056-379A76395988}" type="presParOf" srcId="{65312166-6D6F-48B9-8C43-C5B4B48AF9E0}" destId="{41D3B28B-8CD7-4DC5-BE9C-7F9069DEA614}" srcOrd="0" destOrd="0" presId="urn:microsoft.com/office/officeart/2018/2/layout/IconLabelList"/>
    <dgm:cxn modelId="{A416BF25-EDD4-4AB4-B7D8-14E5B4A7A171}" type="presParOf" srcId="{65312166-6D6F-48B9-8C43-C5B4B48AF9E0}" destId="{39AD0A9F-1FB9-445C-BD29-D3CC9D01A303}" srcOrd="1" destOrd="0" presId="urn:microsoft.com/office/officeart/2018/2/layout/IconLabelList"/>
    <dgm:cxn modelId="{25EFCEE9-58A0-444D-8A04-2A7EA062376B}" type="presParOf" srcId="{65312166-6D6F-48B9-8C43-C5B4B48AF9E0}" destId="{32427165-CD21-4F7C-BA03-C934271D6E0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451217-791B-4C46-B9C4-9D87B5FE1963}"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EF0C99C-0113-45E8-A2B0-AD00FF28597F}">
      <dgm:prSet/>
      <dgm:spPr/>
      <dgm:t>
        <a:bodyPr/>
        <a:lstStyle/>
        <a:p>
          <a:pPr>
            <a:defRPr b="1"/>
          </a:pPr>
          <a:r>
            <a:rPr lang="en-US" b="1"/>
            <a:t>Checking accounts allow you to:</a:t>
          </a:r>
          <a:endParaRPr lang="en-US"/>
        </a:p>
      </dgm:t>
    </dgm:pt>
    <dgm:pt modelId="{C348EBF4-4E26-4AC8-A710-103E51F7C1BE}" type="parTrans" cxnId="{4012706E-898E-49D8-9801-C94BF04C4955}">
      <dgm:prSet/>
      <dgm:spPr/>
      <dgm:t>
        <a:bodyPr/>
        <a:lstStyle/>
        <a:p>
          <a:endParaRPr lang="en-US"/>
        </a:p>
      </dgm:t>
    </dgm:pt>
    <dgm:pt modelId="{E3FF453E-184B-40BE-82AE-E588935701F9}" type="sibTrans" cxnId="{4012706E-898E-49D8-9801-C94BF04C4955}">
      <dgm:prSet/>
      <dgm:spPr/>
      <dgm:t>
        <a:bodyPr/>
        <a:lstStyle/>
        <a:p>
          <a:endParaRPr lang="en-US"/>
        </a:p>
      </dgm:t>
    </dgm:pt>
    <dgm:pt modelId="{B4012F0D-26FA-4D4D-BFA4-C84813A8DD0F}">
      <dgm:prSet/>
      <dgm:spPr/>
      <dgm:t>
        <a:bodyPr/>
        <a:lstStyle/>
        <a:p>
          <a:r>
            <a:rPr lang="en-US" b="1"/>
            <a:t>Pay bills with debit cards/checks/online bill pay</a:t>
          </a:r>
          <a:endParaRPr lang="en-US"/>
        </a:p>
      </dgm:t>
    </dgm:pt>
    <dgm:pt modelId="{91AA9DE5-A4B7-4E32-BEB6-0BD1D19CD78D}" type="parTrans" cxnId="{AABFB8BC-F31D-4C4B-AB2C-4811572BB5A8}">
      <dgm:prSet/>
      <dgm:spPr/>
      <dgm:t>
        <a:bodyPr/>
        <a:lstStyle/>
        <a:p>
          <a:endParaRPr lang="en-US"/>
        </a:p>
      </dgm:t>
    </dgm:pt>
    <dgm:pt modelId="{EB6E95CD-738B-4106-96D7-84D95BB11E0E}" type="sibTrans" cxnId="{AABFB8BC-F31D-4C4B-AB2C-4811572BB5A8}">
      <dgm:prSet/>
      <dgm:spPr/>
      <dgm:t>
        <a:bodyPr/>
        <a:lstStyle/>
        <a:p>
          <a:endParaRPr lang="en-US"/>
        </a:p>
      </dgm:t>
    </dgm:pt>
    <dgm:pt modelId="{E2A636E0-71B7-42E2-9EEE-9361A8254DB2}">
      <dgm:prSet/>
      <dgm:spPr/>
      <dgm:t>
        <a:bodyPr/>
        <a:lstStyle/>
        <a:p>
          <a:r>
            <a:rPr lang="en-US" b="1"/>
            <a:t>Get cash, transfer money and make purchases using your debit card</a:t>
          </a:r>
          <a:endParaRPr lang="en-US"/>
        </a:p>
      </dgm:t>
    </dgm:pt>
    <dgm:pt modelId="{48FD7C6E-5058-4ED8-BCDA-73D327D470E3}" type="parTrans" cxnId="{1F9D0675-C1CC-4C48-9CA3-1F753FC4B1AE}">
      <dgm:prSet/>
      <dgm:spPr/>
      <dgm:t>
        <a:bodyPr/>
        <a:lstStyle/>
        <a:p>
          <a:endParaRPr lang="en-US"/>
        </a:p>
      </dgm:t>
    </dgm:pt>
    <dgm:pt modelId="{8A3B30A6-57FB-4E6C-8051-BBCD8A6BA21F}" type="sibTrans" cxnId="{1F9D0675-C1CC-4C48-9CA3-1F753FC4B1AE}">
      <dgm:prSet/>
      <dgm:spPr/>
      <dgm:t>
        <a:bodyPr/>
        <a:lstStyle/>
        <a:p>
          <a:endParaRPr lang="en-US"/>
        </a:p>
      </dgm:t>
    </dgm:pt>
    <dgm:pt modelId="{32D146E1-D85E-4543-A2A5-9EA64A6F2B4C}">
      <dgm:prSet/>
      <dgm:spPr/>
      <dgm:t>
        <a:bodyPr/>
        <a:lstStyle/>
        <a:p>
          <a:pPr>
            <a:defRPr b="1"/>
          </a:pPr>
          <a:r>
            <a:rPr lang="en-US" b="1"/>
            <a:t>Access your checking account:</a:t>
          </a:r>
          <a:endParaRPr lang="en-US"/>
        </a:p>
      </dgm:t>
    </dgm:pt>
    <dgm:pt modelId="{5D354981-BDF8-496E-9743-B3C00BCA70CC}" type="parTrans" cxnId="{D6A11AB6-E09D-4B15-9909-A179CDDB1586}">
      <dgm:prSet/>
      <dgm:spPr/>
      <dgm:t>
        <a:bodyPr/>
        <a:lstStyle/>
        <a:p>
          <a:endParaRPr lang="en-US"/>
        </a:p>
      </dgm:t>
    </dgm:pt>
    <dgm:pt modelId="{0C122A4A-798C-444D-B128-A3970753F450}" type="sibTrans" cxnId="{D6A11AB6-E09D-4B15-9909-A179CDDB1586}">
      <dgm:prSet/>
      <dgm:spPr/>
      <dgm:t>
        <a:bodyPr/>
        <a:lstStyle/>
        <a:p>
          <a:endParaRPr lang="en-US"/>
        </a:p>
      </dgm:t>
    </dgm:pt>
    <dgm:pt modelId="{00FC049C-94C7-4A7E-9068-E436008A0979}">
      <dgm:prSet/>
      <dgm:spPr/>
      <dgm:t>
        <a:bodyPr/>
        <a:lstStyle/>
        <a:p>
          <a:r>
            <a:rPr lang="en-US" b="1"/>
            <a:t>At an ATM or bank branch</a:t>
          </a:r>
          <a:endParaRPr lang="en-US"/>
        </a:p>
      </dgm:t>
    </dgm:pt>
    <dgm:pt modelId="{CC841916-6E34-4B97-BE8F-AB16CA4A36D7}" type="parTrans" cxnId="{5F020574-DF52-472E-AF8A-23757F0B16FE}">
      <dgm:prSet/>
      <dgm:spPr/>
      <dgm:t>
        <a:bodyPr/>
        <a:lstStyle/>
        <a:p>
          <a:endParaRPr lang="en-US"/>
        </a:p>
      </dgm:t>
    </dgm:pt>
    <dgm:pt modelId="{356C6BD8-F104-4E03-8934-D17825A36831}" type="sibTrans" cxnId="{5F020574-DF52-472E-AF8A-23757F0B16FE}">
      <dgm:prSet/>
      <dgm:spPr/>
      <dgm:t>
        <a:bodyPr/>
        <a:lstStyle/>
        <a:p>
          <a:endParaRPr lang="en-US"/>
        </a:p>
      </dgm:t>
    </dgm:pt>
    <dgm:pt modelId="{5208A58E-C700-46AB-800B-C52E558901CA}">
      <dgm:prSet/>
      <dgm:spPr/>
      <dgm:t>
        <a:bodyPr/>
        <a:lstStyle/>
        <a:p>
          <a:r>
            <a:rPr lang="en-US" b="1"/>
            <a:t>On your computer (online banking)</a:t>
          </a:r>
          <a:endParaRPr lang="en-US"/>
        </a:p>
      </dgm:t>
    </dgm:pt>
    <dgm:pt modelId="{8CAB2780-C6F9-42DF-9F58-CE48C34F874B}" type="parTrans" cxnId="{B0F44BC4-8FFE-4A9F-A65F-C0D15BAE7D7A}">
      <dgm:prSet/>
      <dgm:spPr/>
      <dgm:t>
        <a:bodyPr/>
        <a:lstStyle/>
        <a:p>
          <a:endParaRPr lang="en-US"/>
        </a:p>
      </dgm:t>
    </dgm:pt>
    <dgm:pt modelId="{04F40DF5-635F-4325-A1EE-10C9D1AE7AAD}" type="sibTrans" cxnId="{B0F44BC4-8FFE-4A9F-A65F-C0D15BAE7D7A}">
      <dgm:prSet/>
      <dgm:spPr/>
      <dgm:t>
        <a:bodyPr/>
        <a:lstStyle/>
        <a:p>
          <a:endParaRPr lang="en-US"/>
        </a:p>
      </dgm:t>
    </dgm:pt>
    <dgm:pt modelId="{92E5E19C-FCFB-4C81-B5D5-726DC6E1DDCC}">
      <dgm:prSet/>
      <dgm:spPr/>
      <dgm:t>
        <a:bodyPr/>
        <a:lstStyle/>
        <a:p>
          <a:r>
            <a:rPr lang="en-US" b="1"/>
            <a:t>On your phone (App) or mobile. </a:t>
          </a:r>
          <a:endParaRPr lang="en-US"/>
        </a:p>
      </dgm:t>
    </dgm:pt>
    <dgm:pt modelId="{6C01DBAC-A1E9-4B9F-B18A-72033A91E5EC}" type="parTrans" cxnId="{61217E47-22F4-4B35-83A3-4E40F0737818}">
      <dgm:prSet/>
      <dgm:spPr/>
      <dgm:t>
        <a:bodyPr/>
        <a:lstStyle/>
        <a:p>
          <a:endParaRPr lang="en-US"/>
        </a:p>
      </dgm:t>
    </dgm:pt>
    <dgm:pt modelId="{176FE490-EA26-4F32-B1F3-24258EE95859}" type="sibTrans" cxnId="{61217E47-22F4-4B35-83A3-4E40F0737818}">
      <dgm:prSet/>
      <dgm:spPr/>
      <dgm:t>
        <a:bodyPr/>
        <a:lstStyle/>
        <a:p>
          <a:endParaRPr lang="en-US"/>
        </a:p>
      </dgm:t>
    </dgm:pt>
    <dgm:pt modelId="{D2E33BC9-F3EA-4067-B343-3FA4DE197E6D}" type="pres">
      <dgm:prSet presAssocID="{04451217-791B-4C46-B9C4-9D87B5FE1963}" presName="root" presStyleCnt="0">
        <dgm:presLayoutVars>
          <dgm:dir/>
          <dgm:resizeHandles val="exact"/>
        </dgm:presLayoutVars>
      </dgm:prSet>
      <dgm:spPr/>
    </dgm:pt>
    <dgm:pt modelId="{506CDCBB-FBDA-4C8E-ACC7-25AF6657EE4A}" type="pres">
      <dgm:prSet presAssocID="{1EF0C99C-0113-45E8-A2B0-AD00FF28597F}" presName="compNode" presStyleCnt="0"/>
      <dgm:spPr/>
    </dgm:pt>
    <dgm:pt modelId="{B786DA55-A2F6-4B5E-A65E-73CE1CFED5D5}" type="pres">
      <dgm:prSet presAssocID="{1EF0C99C-0113-45E8-A2B0-AD00FF2859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edit card"/>
        </a:ext>
      </dgm:extLst>
    </dgm:pt>
    <dgm:pt modelId="{CA9AA70C-F59B-4C58-85EA-5B8728911FAD}" type="pres">
      <dgm:prSet presAssocID="{1EF0C99C-0113-45E8-A2B0-AD00FF28597F}" presName="iconSpace" presStyleCnt="0"/>
      <dgm:spPr/>
    </dgm:pt>
    <dgm:pt modelId="{88D4297F-DFE3-4701-8560-02FE57011E03}" type="pres">
      <dgm:prSet presAssocID="{1EF0C99C-0113-45E8-A2B0-AD00FF28597F}" presName="parTx" presStyleLbl="revTx" presStyleIdx="0" presStyleCnt="4">
        <dgm:presLayoutVars>
          <dgm:chMax val="0"/>
          <dgm:chPref val="0"/>
        </dgm:presLayoutVars>
      </dgm:prSet>
      <dgm:spPr/>
    </dgm:pt>
    <dgm:pt modelId="{4573323F-2214-4979-B546-FC4EE9F2DF04}" type="pres">
      <dgm:prSet presAssocID="{1EF0C99C-0113-45E8-A2B0-AD00FF28597F}" presName="txSpace" presStyleCnt="0"/>
      <dgm:spPr/>
    </dgm:pt>
    <dgm:pt modelId="{B7613354-15A1-4DBA-9710-9897D628C156}" type="pres">
      <dgm:prSet presAssocID="{1EF0C99C-0113-45E8-A2B0-AD00FF28597F}" presName="desTx" presStyleLbl="revTx" presStyleIdx="1" presStyleCnt="4">
        <dgm:presLayoutVars/>
      </dgm:prSet>
      <dgm:spPr/>
    </dgm:pt>
    <dgm:pt modelId="{CF72CCB0-3275-49B5-B339-2BD36C1B412A}" type="pres">
      <dgm:prSet presAssocID="{E3FF453E-184B-40BE-82AE-E588935701F9}" presName="sibTrans" presStyleCnt="0"/>
      <dgm:spPr/>
    </dgm:pt>
    <dgm:pt modelId="{52E0ECB7-0568-4D14-B075-6CBC358D2531}" type="pres">
      <dgm:prSet presAssocID="{32D146E1-D85E-4543-A2A5-9EA64A6F2B4C}" presName="compNode" presStyleCnt="0"/>
      <dgm:spPr/>
    </dgm:pt>
    <dgm:pt modelId="{CCBA37DE-82EE-4823-93FA-97AE42105804}" type="pres">
      <dgm:prSet presAssocID="{32D146E1-D85E-4543-A2A5-9EA64A6F2B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B9A82F1E-940F-4464-A513-53C46FAF11C9}" type="pres">
      <dgm:prSet presAssocID="{32D146E1-D85E-4543-A2A5-9EA64A6F2B4C}" presName="iconSpace" presStyleCnt="0"/>
      <dgm:spPr/>
    </dgm:pt>
    <dgm:pt modelId="{3D029304-3606-43C3-ADA6-BCE3F435D898}" type="pres">
      <dgm:prSet presAssocID="{32D146E1-D85E-4543-A2A5-9EA64A6F2B4C}" presName="parTx" presStyleLbl="revTx" presStyleIdx="2" presStyleCnt="4">
        <dgm:presLayoutVars>
          <dgm:chMax val="0"/>
          <dgm:chPref val="0"/>
        </dgm:presLayoutVars>
      </dgm:prSet>
      <dgm:spPr/>
    </dgm:pt>
    <dgm:pt modelId="{431FD93E-1E9A-4A42-A037-15FCAA95356C}" type="pres">
      <dgm:prSet presAssocID="{32D146E1-D85E-4543-A2A5-9EA64A6F2B4C}" presName="txSpace" presStyleCnt="0"/>
      <dgm:spPr/>
    </dgm:pt>
    <dgm:pt modelId="{8D391515-DC74-4AD6-BC3F-43435B008FB9}" type="pres">
      <dgm:prSet presAssocID="{32D146E1-D85E-4543-A2A5-9EA64A6F2B4C}" presName="desTx" presStyleLbl="revTx" presStyleIdx="3" presStyleCnt="4">
        <dgm:presLayoutVars/>
      </dgm:prSet>
      <dgm:spPr/>
    </dgm:pt>
  </dgm:ptLst>
  <dgm:cxnLst>
    <dgm:cxn modelId="{0F4F6B31-CCBB-4025-833F-EB9D6DC23E2A}" type="presOf" srcId="{B4012F0D-26FA-4D4D-BFA4-C84813A8DD0F}" destId="{B7613354-15A1-4DBA-9710-9897D628C156}" srcOrd="0" destOrd="0" presId="urn:microsoft.com/office/officeart/2018/5/layout/CenteredIconLabelDescriptionList"/>
    <dgm:cxn modelId="{11DFF63B-02A0-4DBB-AF8E-7DFD3B581C83}" type="presOf" srcId="{00FC049C-94C7-4A7E-9068-E436008A0979}" destId="{8D391515-DC74-4AD6-BC3F-43435B008FB9}" srcOrd="0" destOrd="0" presId="urn:microsoft.com/office/officeart/2018/5/layout/CenteredIconLabelDescriptionList"/>
    <dgm:cxn modelId="{61217E47-22F4-4B35-83A3-4E40F0737818}" srcId="{32D146E1-D85E-4543-A2A5-9EA64A6F2B4C}" destId="{92E5E19C-FCFB-4C81-B5D5-726DC6E1DDCC}" srcOrd="2" destOrd="0" parTransId="{6C01DBAC-A1E9-4B9F-B18A-72033A91E5EC}" sibTransId="{176FE490-EA26-4F32-B1F3-24258EE95859}"/>
    <dgm:cxn modelId="{7EC28552-01E6-4ED9-975F-B182A4F6771B}" type="presOf" srcId="{5208A58E-C700-46AB-800B-C52E558901CA}" destId="{8D391515-DC74-4AD6-BC3F-43435B008FB9}" srcOrd="0" destOrd="1" presId="urn:microsoft.com/office/officeart/2018/5/layout/CenteredIconLabelDescriptionList"/>
    <dgm:cxn modelId="{4012706E-898E-49D8-9801-C94BF04C4955}" srcId="{04451217-791B-4C46-B9C4-9D87B5FE1963}" destId="{1EF0C99C-0113-45E8-A2B0-AD00FF28597F}" srcOrd="0" destOrd="0" parTransId="{C348EBF4-4E26-4AC8-A710-103E51F7C1BE}" sibTransId="{E3FF453E-184B-40BE-82AE-E588935701F9}"/>
    <dgm:cxn modelId="{5F020574-DF52-472E-AF8A-23757F0B16FE}" srcId="{32D146E1-D85E-4543-A2A5-9EA64A6F2B4C}" destId="{00FC049C-94C7-4A7E-9068-E436008A0979}" srcOrd="0" destOrd="0" parTransId="{CC841916-6E34-4B97-BE8F-AB16CA4A36D7}" sibTransId="{356C6BD8-F104-4E03-8934-D17825A36831}"/>
    <dgm:cxn modelId="{1F9D0675-C1CC-4C48-9CA3-1F753FC4B1AE}" srcId="{1EF0C99C-0113-45E8-A2B0-AD00FF28597F}" destId="{E2A636E0-71B7-42E2-9EEE-9361A8254DB2}" srcOrd="1" destOrd="0" parTransId="{48FD7C6E-5058-4ED8-BCDA-73D327D470E3}" sibTransId="{8A3B30A6-57FB-4E6C-8051-BBCD8A6BA21F}"/>
    <dgm:cxn modelId="{EA1DCA76-4570-45D9-B803-E6A60DA6AD9B}" type="presOf" srcId="{1EF0C99C-0113-45E8-A2B0-AD00FF28597F}" destId="{88D4297F-DFE3-4701-8560-02FE57011E03}" srcOrd="0" destOrd="0" presId="urn:microsoft.com/office/officeart/2018/5/layout/CenteredIconLabelDescriptionList"/>
    <dgm:cxn modelId="{99D8327C-2C09-45FB-B076-630203A9150A}" type="presOf" srcId="{32D146E1-D85E-4543-A2A5-9EA64A6F2B4C}" destId="{3D029304-3606-43C3-ADA6-BCE3F435D898}" srcOrd="0" destOrd="0" presId="urn:microsoft.com/office/officeart/2018/5/layout/CenteredIconLabelDescriptionList"/>
    <dgm:cxn modelId="{D6A11AB6-E09D-4B15-9909-A179CDDB1586}" srcId="{04451217-791B-4C46-B9C4-9D87B5FE1963}" destId="{32D146E1-D85E-4543-A2A5-9EA64A6F2B4C}" srcOrd="1" destOrd="0" parTransId="{5D354981-BDF8-496E-9743-B3C00BCA70CC}" sibTransId="{0C122A4A-798C-444D-B128-A3970753F450}"/>
    <dgm:cxn modelId="{AABFB8BC-F31D-4C4B-AB2C-4811572BB5A8}" srcId="{1EF0C99C-0113-45E8-A2B0-AD00FF28597F}" destId="{B4012F0D-26FA-4D4D-BFA4-C84813A8DD0F}" srcOrd="0" destOrd="0" parTransId="{91AA9DE5-A4B7-4E32-BEB6-0BD1D19CD78D}" sibTransId="{EB6E95CD-738B-4106-96D7-84D95BB11E0E}"/>
    <dgm:cxn modelId="{B0F44BC4-8FFE-4A9F-A65F-C0D15BAE7D7A}" srcId="{32D146E1-D85E-4543-A2A5-9EA64A6F2B4C}" destId="{5208A58E-C700-46AB-800B-C52E558901CA}" srcOrd="1" destOrd="0" parTransId="{8CAB2780-C6F9-42DF-9F58-CE48C34F874B}" sibTransId="{04F40DF5-635F-4325-A1EE-10C9D1AE7AAD}"/>
    <dgm:cxn modelId="{6A98A0CE-6860-49D7-82DB-9A583681AAFC}" type="presOf" srcId="{92E5E19C-FCFB-4C81-B5D5-726DC6E1DDCC}" destId="{8D391515-DC74-4AD6-BC3F-43435B008FB9}" srcOrd="0" destOrd="2" presId="urn:microsoft.com/office/officeart/2018/5/layout/CenteredIconLabelDescriptionList"/>
    <dgm:cxn modelId="{CCC9B1E2-5947-47EE-BFCF-9CE8F28CACC6}" type="presOf" srcId="{04451217-791B-4C46-B9C4-9D87B5FE1963}" destId="{D2E33BC9-F3EA-4067-B343-3FA4DE197E6D}" srcOrd="0" destOrd="0" presId="urn:microsoft.com/office/officeart/2018/5/layout/CenteredIconLabelDescriptionList"/>
    <dgm:cxn modelId="{564766F0-DFC3-47DA-8C36-BD224D84F936}" type="presOf" srcId="{E2A636E0-71B7-42E2-9EEE-9361A8254DB2}" destId="{B7613354-15A1-4DBA-9710-9897D628C156}" srcOrd="0" destOrd="1" presId="urn:microsoft.com/office/officeart/2018/5/layout/CenteredIconLabelDescriptionList"/>
    <dgm:cxn modelId="{706D2BEB-BC6F-4A0D-8FBA-DB1134745EA7}" type="presParOf" srcId="{D2E33BC9-F3EA-4067-B343-3FA4DE197E6D}" destId="{506CDCBB-FBDA-4C8E-ACC7-25AF6657EE4A}" srcOrd="0" destOrd="0" presId="urn:microsoft.com/office/officeart/2018/5/layout/CenteredIconLabelDescriptionList"/>
    <dgm:cxn modelId="{F823B3FE-9759-4AA2-B3B3-655E9CA2AD98}" type="presParOf" srcId="{506CDCBB-FBDA-4C8E-ACC7-25AF6657EE4A}" destId="{B786DA55-A2F6-4B5E-A65E-73CE1CFED5D5}" srcOrd="0" destOrd="0" presId="urn:microsoft.com/office/officeart/2018/5/layout/CenteredIconLabelDescriptionList"/>
    <dgm:cxn modelId="{55C694E6-5ABA-4DA8-8DE9-AF229CAD4C08}" type="presParOf" srcId="{506CDCBB-FBDA-4C8E-ACC7-25AF6657EE4A}" destId="{CA9AA70C-F59B-4C58-85EA-5B8728911FAD}" srcOrd="1" destOrd="0" presId="urn:microsoft.com/office/officeart/2018/5/layout/CenteredIconLabelDescriptionList"/>
    <dgm:cxn modelId="{53D0BA5B-6787-46CE-A694-E770D07D2FF2}" type="presParOf" srcId="{506CDCBB-FBDA-4C8E-ACC7-25AF6657EE4A}" destId="{88D4297F-DFE3-4701-8560-02FE57011E03}" srcOrd="2" destOrd="0" presId="urn:microsoft.com/office/officeart/2018/5/layout/CenteredIconLabelDescriptionList"/>
    <dgm:cxn modelId="{318B746E-CB81-482D-9EB4-3D771A192671}" type="presParOf" srcId="{506CDCBB-FBDA-4C8E-ACC7-25AF6657EE4A}" destId="{4573323F-2214-4979-B546-FC4EE9F2DF04}" srcOrd="3" destOrd="0" presId="urn:microsoft.com/office/officeart/2018/5/layout/CenteredIconLabelDescriptionList"/>
    <dgm:cxn modelId="{177CF6FD-8892-4C33-8044-F3E32019CD29}" type="presParOf" srcId="{506CDCBB-FBDA-4C8E-ACC7-25AF6657EE4A}" destId="{B7613354-15A1-4DBA-9710-9897D628C156}" srcOrd="4" destOrd="0" presId="urn:microsoft.com/office/officeart/2018/5/layout/CenteredIconLabelDescriptionList"/>
    <dgm:cxn modelId="{DDF3BBB2-AE4C-4414-A375-C600F2A7AB5E}" type="presParOf" srcId="{D2E33BC9-F3EA-4067-B343-3FA4DE197E6D}" destId="{CF72CCB0-3275-49B5-B339-2BD36C1B412A}" srcOrd="1" destOrd="0" presId="urn:microsoft.com/office/officeart/2018/5/layout/CenteredIconLabelDescriptionList"/>
    <dgm:cxn modelId="{DBF44B7C-322D-4169-8297-62D970D3312B}" type="presParOf" srcId="{D2E33BC9-F3EA-4067-B343-3FA4DE197E6D}" destId="{52E0ECB7-0568-4D14-B075-6CBC358D2531}" srcOrd="2" destOrd="0" presId="urn:microsoft.com/office/officeart/2018/5/layout/CenteredIconLabelDescriptionList"/>
    <dgm:cxn modelId="{BE82098F-B0B0-4543-99D3-F9DA6D3B8B2F}" type="presParOf" srcId="{52E0ECB7-0568-4D14-B075-6CBC358D2531}" destId="{CCBA37DE-82EE-4823-93FA-97AE42105804}" srcOrd="0" destOrd="0" presId="urn:microsoft.com/office/officeart/2018/5/layout/CenteredIconLabelDescriptionList"/>
    <dgm:cxn modelId="{631E92A9-675D-475D-8C05-35D38EF2BA53}" type="presParOf" srcId="{52E0ECB7-0568-4D14-B075-6CBC358D2531}" destId="{B9A82F1E-940F-4464-A513-53C46FAF11C9}" srcOrd="1" destOrd="0" presId="urn:microsoft.com/office/officeart/2018/5/layout/CenteredIconLabelDescriptionList"/>
    <dgm:cxn modelId="{1AB19760-F96A-4C56-B046-79A55B21AB9E}" type="presParOf" srcId="{52E0ECB7-0568-4D14-B075-6CBC358D2531}" destId="{3D029304-3606-43C3-ADA6-BCE3F435D898}" srcOrd="2" destOrd="0" presId="urn:microsoft.com/office/officeart/2018/5/layout/CenteredIconLabelDescriptionList"/>
    <dgm:cxn modelId="{A1FACF21-0D8A-401B-B0A6-6BEB3F316D7A}" type="presParOf" srcId="{52E0ECB7-0568-4D14-B075-6CBC358D2531}" destId="{431FD93E-1E9A-4A42-A037-15FCAA95356C}" srcOrd="3" destOrd="0" presId="urn:microsoft.com/office/officeart/2018/5/layout/CenteredIconLabelDescriptionList"/>
    <dgm:cxn modelId="{AE4B8218-8261-4C64-B5BA-B938DEFBD7B6}" type="presParOf" srcId="{52E0ECB7-0568-4D14-B075-6CBC358D2531}" destId="{8D391515-DC74-4AD6-BC3F-43435B008FB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12F96D-596E-4E9D-9BED-E79130D5FC3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A64D58-9F5E-4650-A222-22CCB88EA406}">
      <dgm:prSet/>
      <dgm:spPr/>
      <dgm:t>
        <a:bodyPr/>
        <a:lstStyle/>
        <a:p>
          <a:pPr>
            <a:lnSpc>
              <a:spcPct val="100000"/>
            </a:lnSpc>
          </a:pPr>
          <a:r>
            <a:rPr lang="en-US"/>
            <a:t>Revolving</a:t>
          </a:r>
        </a:p>
      </dgm:t>
    </dgm:pt>
    <dgm:pt modelId="{1A323A8B-1D41-47C8-B0AC-82B7A13D52FD}" type="parTrans" cxnId="{90E79F93-9F77-433E-8B2C-3EF964B7B63F}">
      <dgm:prSet/>
      <dgm:spPr/>
      <dgm:t>
        <a:bodyPr/>
        <a:lstStyle/>
        <a:p>
          <a:endParaRPr lang="en-US"/>
        </a:p>
      </dgm:t>
    </dgm:pt>
    <dgm:pt modelId="{9066B3B4-7A1A-4A62-8843-02ABCA371F06}" type="sibTrans" cxnId="{90E79F93-9F77-433E-8B2C-3EF964B7B63F}">
      <dgm:prSet/>
      <dgm:spPr/>
      <dgm:t>
        <a:bodyPr/>
        <a:lstStyle/>
        <a:p>
          <a:endParaRPr lang="en-US"/>
        </a:p>
      </dgm:t>
    </dgm:pt>
    <dgm:pt modelId="{34556174-BC17-4BAF-B9B5-50B4A9C116D7}">
      <dgm:prSet/>
      <dgm:spPr/>
      <dgm:t>
        <a:bodyPr/>
        <a:lstStyle/>
        <a:p>
          <a:pPr>
            <a:lnSpc>
              <a:spcPct val="100000"/>
            </a:lnSpc>
          </a:pPr>
          <a:r>
            <a:rPr lang="en-US"/>
            <a:t>Installment</a:t>
          </a:r>
        </a:p>
      </dgm:t>
    </dgm:pt>
    <dgm:pt modelId="{D0AF38C0-4689-4859-9D47-2BE941D46084}" type="parTrans" cxnId="{1A5E2C48-C65A-4ACA-8605-9EC47CCF3505}">
      <dgm:prSet/>
      <dgm:spPr/>
      <dgm:t>
        <a:bodyPr/>
        <a:lstStyle/>
        <a:p>
          <a:endParaRPr lang="en-US"/>
        </a:p>
      </dgm:t>
    </dgm:pt>
    <dgm:pt modelId="{20D69D19-8B20-4215-87A8-E57DA59C208A}" type="sibTrans" cxnId="{1A5E2C48-C65A-4ACA-8605-9EC47CCF3505}">
      <dgm:prSet/>
      <dgm:spPr/>
      <dgm:t>
        <a:bodyPr/>
        <a:lstStyle/>
        <a:p>
          <a:endParaRPr lang="en-US"/>
        </a:p>
      </dgm:t>
    </dgm:pt>
    <dgm:pt modelId="{9B6AA255-BD2E-440A-934B-6E1473038A19}">
      <dgm:prSet/>
      <dgm:spPr/>
      <dgm:t>
        <a:bodyPr/>
        <a:lstStyle/>
        <a:p>
          <a:pPr>
            <a:lnSpc>
              <a:spcPct val="100000"/>
            </a:lnSpc>
          </a:pPr>
          <a:r>
            <a:rPr lang="en-US"/>
            <a:t>Open</a:t>
          </a:r>
        </a:p>
      </dgm:t>
    </dgm:pt>
    <dgm:pt modelId="{644C55D8-0B41-4542-AD3B-1158ECEB70C6}" type="parTrans" cxnId="{56460442-05D4-4BE1-B074-D28E3994364D}">
      <dgm:prSet/>
      <dgm:spPr/>
      <dgm:t>
        <a:bodyPr/>
        <a:lstStyle/>
        <a:p>
          <a:endParaRPr lang="en-US"/>
        </a:p>
      </dgm:t>
    </dgm:pt>
    <dgm:pt modelId="{83EEDD03-DA8A-4725-8B8C-B0205C72B19A}" type="sibTrans" cxnId="{56460442-05D4-4BE1-B074-D28E3994364D}">
      <dgm:prSet/>
      <dgm:spPr/>
      <dgm:t>
        <a:bodyPr/>
        <a:lstStyle/>
        <a:p>
          <a:endParaRPr lang="en-US"/>
        </a:p>
      </dgm:t>
    </dgm:pt>
    <dgm:pt modelId="{C8D292F5-0A5F-4870-A5DB-00FD9FBC902D}" type="pres">
      <dgm:prSet presAssocID="{1412F96D-596E-4E9D-9BED-E79130D5FC3F}" presName="root" presStyleCnt="0">
        <dgm:presLayoutVars>
          <dgm:dir/>
          <dgm:resizeHandles val="exact"/>
        </dgm:presLayoutVars>
      </dgm:prSet>
      <dgm:spPr/>
    </dgm:pt>
    <dgm:pt modelId="{55B87631-4577-4A28-B301-664B60A38286}" type="pres">
      <dgm:prSet presAssocID="{65A64D58-9F5E-4650-A222-22CCB88EA406}" presName="compNode" presStyleCnt="0"/>
      <dgm:spPr/>
    </dgm:pt>
    <dgm:pt modelId="{8F0584CD-1406-46F9-B528-CF5939B14F8D}" type="pres">
      <dgm:prSet presAssocID="{65A64D58-9F5E-4650-A222-22CCB88EA4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058D7F67-43BD-4C27-BFF3-1EEDB27BE1ED}" type="pres">
      <dgm:prSet presAssocID="{65A64D58-9F5E-4650-A222-22CCB88EA406}" presName="spaceRect" presStyleCnt="0"/>
      <dgm:spPr/>
    </dgm:pt>
    <dgm:pt modelId="{BA6C37CC-E5D1-4172-8F93-26AA193C6C62}" type="pres">
      <dgm:prSet presAssocID="{65A64D58-9F5E-4650-A222-22CCB88EA406}" presName="textRect" presStyleLbl="revTx" presStyleIdx="0" presStyleCnt="3">
        <dgm:presLayoutVars>
          <dgm:chMax val="1"/>
          <dgm:chPref val="1"/>
        </dgm:presLayoutVars>
      </dgm:prSet>
      <dgm:spPr/>
    </dgm:pt>
    <dgm:pt modelId="{6A76AD4F-426B-4194-B664-0D5C0FD26297}" type="pres">
      <dgm:prSet presAssocID="{9066B3B4-7A1A-4A62-8843-02ABCA371F06}" presName="sibTrans" presStyleCnt="0"/>
      <dgm:spPr/>
    </dgm:pt>
    <dgm:pt modelId="{6A398F6B-1BB8-4589-A10C-81292139E486}" type="pres">
      <dgm:prSet presAssocID="{34556174-BC17-4BAF-B9B5-50B4A9C116D7}" presName="compNode" presStyleCnt="0"/>
      <dgm:spPr/>
    </dgm:pt>
    <dgm:pt modelId="{CD21B958-2A7A-458C-941D-2DAF3AC3D997}" type="pres">
      <dgm:prSet presAssocID="{34556174-BC17-4BAF-B9B5-50B4A9C116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5096D5B-B440-4DD9-8A6B-A17B7239BEC5}" type="pres">
      <dgm:prSet presAssocID="{34556174-BC17-4BAF-B9B5-50B4A9C116D7}" presName="spaceRect" presStyleCnt="0"/>
      <dgm:spPr/>
    </dgm:pt>
    <dgm:pt modelId="{E4FAFE3A-D71E-4AC3-93D4-CF9E53EF7708}" type="pres">
      <dgm:prSet presAssocID="{34556174-BC17-4BAF-B9B5-50B4A9C116D7}" presName="textRect" presStyleLbl="revTx" presStyleIdx="1" presStyleCnt="3">
        <dgm:presLayoutVars>
          <dgm:chMax val="1"/>
          <dgm:chPref val="1"/>
        </dgm:presLayoutVars>
      </dgm:prSet>
      <dgm:spPr/>
    </dgm:pt>
    <dgm:pt modelId="{61EB61B7-D787-48F8-998D-98BE71BC6CFA}" type="pres">
      <dgm:prSet presAssocID="{20D69D19-8B20-4215-87A8-E57DA59C208A}" presName="sibTrans" presStyleCnt="0"/>
      <dgm:spPr/>
    </dgm:pt>
    <dgm:pt modelId="{F450BB4A-D11F-4AA8-9722-5E615F2E0DEB}" type="pres">
      <dgm:prSet presAssocID="{9B6AA255-BD2E-440A-934B-6E1473038A19}" presName="compNode" presStyleCnt="0"/>
      <dgm:spPr/>
    </dgm:pt>
    <dgm:pt modelId="{1D8FD5EB-8960-43F0-8EB5-7678D24C9C86}" type="pres">
      <dgm:prSet presAssocID="{9B6AA255-BD2E-440A-934B-6E1473038A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nlock"/>
        </a:ext>
      </dgm:extLst>
    </dgm:pt>
    <dgm:pt modelId="{FE2E5EDE-95D4-4701-AB51-3BE05ABAB045}" type="pres">
      <dgm:prSet presAssocID="{9B6AA255-BD2E-440A-934B-6E1473038A19}" presName="spaceRect" presStyleCnt="0"/>
      <dgm:spPr/>
    </dgm:pt>
    <dgm:pt modelId="{8601B570-E6A1-4405-A784-B0BDF113BA1B}" type="pres">
      <dgm:prSet presAssocID="{9B6AA255-BD2E-440A-934B-6E1473038A19}" presName="textRect" presStyleLbl="revTx" presStyleIdx="2" presStyleCnt="3">
        <dgm:presLayoutVars>
          <dgm:chMax val="1"/>
          <dgm:chPref val="1"/>
        </dgm:presLayoutVars>
      </dgm:prSet>
      <dgm:spPr/>
    </dgm:pt>
  </dgm:ptLst>
  <dgm:cxnLst>
    <dgm:cxn modelId="{BD946C2F-0011-48F0-8039-E584CB15F704}" type="presOf" srcId="{34556174-BC17-4BAF-B9B5-50B4A9C116D7}" destId="{E4FAFE3A-D71E-4AC3-93D4-CF9E53EF7708}" srcOrd="0" destOrd="0" presId="urn:microsoft.com/office/officeart/2018/2/layout/IconLabelList"/>
    <dgm:cxn modelId="{8A1E3331-7368-4798-914D-C54246E48E7B}" type="presOf" srcId="{9B6AA255-BD2E-440A-934B-6E1473038A19}" destId="{8601B570-E6A1-4405-A784-B0BDF113BA1B}" srcOrd="0" destOrd="0" presId="urn:microsoft.com/office/officeart/2018/2/layout/IconLabelList"/>
    <dgm:cxn modelId="{56460442-05D4-4BE1-B074-D28E3994364D}" srcId="{1412F96D-596E-4E9D-9BED-E79130D5FC3F}" destId="{9B6AA255-BD2E-440A-934B-6E1473038A19}" srcOrd="2" destOrd="0" parTransId="{644C55D8-0B41-4542-AD3B-1158ECEB70C6}" sibTransId="{83EEDD03-DA8A-4725-8B8C-B0205C72B19A}"/>
    <dgm:cxn modelId="{1A5E2C48-C65A-4ACA-8605-9EC47CCF3505}" srcId="{1412F96D-596E-4E9D-9BED-E79130D5FC3F}" destId="{34556174-BC17-4BAF-B9B5-50B4A9C116D7}" srcOrd="1" destOrd="0" parTransId="{D0AF38C0-4689-4859-9D47-2BE941D46084}" sibTransId="{20D69D19-8B20-4215-87A8-E57DA59C208A}"/>
    <dgm:cxn modelId="{90E79F93-9F77-433E-8B2C-3EF964B7B63F}" srcId="{1412F96D-596E-4E9D-9BED-E79130D5FC3F}" destId="{65A64D58-9F5E-4650-A222-22CCB88EA406}" srcOrd="0" destOrd="0" parTransId="{1A323A8B-1D41-47C8-B0AC-82B7A13D52FD}" sibTransId="{9066B3B4-7A1A-4A62-8843-02ABCA371F06}"/>
    <dgm:cxn modelId="{3FC209B7-E376-4570-9048-C2EF3FCDBD49}" type="presOf" srcId="{65A64D58-9F5E-4650-A222-22CCB88EA406}" destId="{BA6C37CC-E5D1-4172-8F93-26AA193C6C62}" srcOrd="0" destOrd="0" presId="urn:microsoft.com/office/officeart/2018/2/layout/IconLabelList"/>
    <dgm:cxn modelId="{67479FF1-E48A-4CAC-BB8D-0E1D7230DE6B}" type="presOf" srcId="{1412F96D-596E-4E9D-9BED-E79130D5FC3F}" destId="{C8D292F5-0A5F-4870-A5DB-00FD9FBC902D}" srcOrd="0" destOrd="0" presId="urn:microsoft.com/office/officeart/2018/2/layout/IconLabelList"/>
    <dgm:cxn modelId="{52F8CE10-DB9D-4DC8-A389-7E1EA3A53084}" type="presParOf" srcId="{C8D292F5-0A5F-4870-A5DB-00FD9FBC902D}" destId="{55B87631-4577-4A28-B301-664B60A38286}" srcOrd="0" destOrd="0" presId="urn:microsoft.com/office/officeart/2018/2/layout/IconLabelList"/>
    <dgm:cxn modelId="{FA313A82-8986-4570-892F-33E2C683470E}" type="presParOf" srcId="{55B87631-4577-4A28-B301-664B60A38286}" destId="{8F0584CD-1406-46F9-B528-CF5939B14F8D}" srcOrd="0" destOrd="0" presId="urn:microsoft.com/office/officeart/2018/2/layout/IconLabelList"/>
    <dgm:cxn modelId="{B1E9F1DB-880C-47D6-8C27-7E6AF255AF19}" type="presParOf" srcId="{55B87631-4577-4A28-B301-664B60A38286}" destId="{058D7F67-43BD-4C27-BFF3-1EEDB27BE1ED}" srcOrd="1" destOrd="0" presId="urn:microsoft.com/office/officeart/2018/2/layout/IconLabelList"/>
    <dgm:cxn modelId="{1527EB0C-6236-4B11-84DB-FA64D9A2EB38}" type="presParOf" srcId="{55B87631-4577-4A28-B301-664B60A38286}" destId="{BA6C37CC-E5D1-4172-8F93-26AA193C6C62}" srcOrd="2" destOrd="0" presId="urn:microsoft.com/office/officeart/2018/2/layout/IconLabelList"/>
    <dgm:cxn modelId="{9786B43A-9C7B-4E44-AAAE-CD125BD8C6A3}" type="presParOf" srcId="{C8D292F5-0A5F-4870-A5DB-00FD9FBC902D}" destId="{6A76AD4F-426B-4194-B664-0D5C0FD26297}" srcOrd="1" destOrd="0" presId="urn:microsoft.com/office/officeart/2018/2/layout/IconLabelList"/>
    <dgm:cxn modelId="{3678B818-05B0-4E05-BC86-C1FDB853F584}" type="presParOf" srcId="{C8D292F5-0A5F-4870-A5DB-00FD9FBC902D}" destId="{6A398F6B-1BB8-4589-A10C-81292139E486}" srcOrd="2" destOrd="0" presId="urn:microsoft.com/office/officeart/2018/2/layout/IconLabelList"/>
    <dgm:cxn modelId="{0A04C616-52E9-4943-AD19-9856AF01CC1E}" type="presParOf" srcId="{6A398F6B-1BB8-4589-A10C-81292139E486}" destId="{CD21B958-2A7A-458C-941D-2DAF3AC3D997}" srcOrd="0" destOrd="0" presId="urn:microsoft.com/office/officeart/2018/2/layout/IconLabelList"/>
    <dgm:cxn modelId="{F7FC773D-9D81-41D5-91B4-8830D681D007}" type="presParOf" srcId="{6A398F6B-1BB8-4589-A10C-81292139E486}" destId="{95096D5B-B440-4DD9-8A6B-A17B7239BEC5}" srcOrd="1" destOrd="0" presId="urn:microsoft.com/office/officeart/2018/2/layout/IconLabelList"/>
    <dgm:cxn modelId="{6D8EFDD9-2193-48D8-8184-FE217A705000}" type="presParOf" srcId="{6A398F6B-1BB8-4589-A10C-81292139E486}" destId="{E4FAFE3A-D71E-4AC3-93D4-CF9E53EF7708}" srcOrd="2" destOrd="0" presId="urn:microsoft.com/office/officeart/2018/2/layout/IconLabelList"/>
    <dgm:cxn modelId="{D87BBE41-B316-40F3-B242-8B869B423FC5}" type="presParOf" srcId="{C8D292F5-0A5F-4870-A5DB-00FD9FBC902D}" destId="{61EB61B7-D787-48F8-998D-98BE71BC6CFA}" srcOrd="3" destOrd="0" presId="urn:microsoft.com/office/officeart/2018/2/layout/IconLabelList"/>
    <dgm:cxn modelId="{8EBDF4D3-4621-47EB-A653-AADA3B974FBD}" type="presParOf" srcId="{C8D292F5-0A5F-4870-A5DB-00FD9FBC902D}" destId="{F450BB4A-D11F-4AA8-9722-5E615F2E0DEB}" srcOrd="4" destOrd="0" presId="urn:microsoft.com/office/officeart/2018/2/layout/IconLabelList"/>
    <dgm:cxn modelId="{EE1675D6-8CDA-4CF1-B635-49738FE7BA30}" type="presParOf" srcId="{F450BB4A-D11F-4AA8-9722-5E615F2E0DEB}" destId="{1D8FD5EB-8960-43F0-8EB5-7678D24C9C86}" srcOrd="0" destOrd="0" presId="urn:microsoft.com/office/officeart/2018/2/layout/IconLabelList"/>
    <dgm:cxn modelId="{77A6EC28-92EC-46A8-B537-60AAD93DA9FB}" type="presParOf" srcId="{F450BB4A-D11F-4AA8-9722-5E615F2E0DEB}" destId="{FE2E5EDE-95D4-4701-AB51-3BE05ABAB045}" srcOrd="1" destOrd="0" presId="urn:microsoft.com/office/officeart/2018/2/layout/IconLabelList"/>
    <dgm:cxn modelId="{B8421DF0-7051-428F-BC60-57CF27132351}" type="presParOf" srcId="{F450BB4A-D11F-4AA8-9722-5E615F2E0DEB}" destId="{8601B570-E6A1-4405-A784-B0BDF113BA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658CD8-18CE-42A0-89F6-CAD097D9342B}"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1D396098-DDAF-4A88-BCC4-F2E60C71F5CE}">
      <dgm:prSet phldrT="[Text]"/>
      <dgm:spPr/>
      <dgm:t>
        <a:bodyPr/>
        <a:lstStyle/>
        <a:p>
          <a:r>
            <a:rPr lang="en-US"/>
            <a:t>Character: Credit history </a:t>
          </a:r>
        </a:p>
      </dgm:t>
    </dgm:pt>
    <dgm:pt modelId="{87866592-2F26-4A07-A92A-1BA538B753F5}" type="parTrans" cxnId="{7D6C2180-A81B-43EA-87BF-FBB5621C2D1A}">
      <dgm:prSet/>
      <dgm:spPr/>
      <dgm:t>
        <a:bodyPr/>
        <a:lstStyle/>
        <a:p>
          <a:endParaRPr lang="en-US"/>
        </a:p>
      </dgm:t>
    </dgm:pt>
    <dgm:pt modelId="{56925292-026E-4BCE-9C0E-B7F7045F98DD}" type="sibTrans" cxnId="{7D6C2180-A81B-43EA-87BF-FBB5621C2D1A}">
      <dgm:prSet/>
      <dgm:spPr/>
      <dgm:t>
        <a:bodyPr/>
        <a:lstStyle/>
        <a:p>
          <a:endParaRPr lang="en-US"/>
        </a:p>
      </dgm:t>
    </dgm:pt>
    <dgm:pt modelId="{83F571FC-0809-4449-B4A6-D3C9B6B6B0AF}">
      <dgm:prSet phldrT="[Text]"/>
      <dgm:spPr/>
      <dgm:t>
        <a:bodyPr/>
        <a:lstStyle/>
        <a:p>
          <a:r>
            <a:rPr lang="en-US"/>
            <a:t>Collateral: Personal valuables to guarantee repayment </a:t>
          </a:r>
        </a:p>
      </dgm:t>
    </dgm:pt>
    <dgm:pt modelId="{7878F014-CD1A-46A0-B202-E674F1BC2298}" type="parTrans" cxnId="{09B2CE2D-CCD4-4FA6-871C-66CDF937B9C7}">
      <dgm:prSet/>
      <dgm:spPr/>
      <dgm:t>
        <a:bodyPr/>
        <a:lstStyle/>
        <a:p>
          <a:endParaRPr lang="en-US"/>
        </a:p>
      </dgm:t>
    </dgm:pt>
    <dgm:pt modelId="{847F8913-F37F-487C-97A4-2BBCFA26FCD0}" type="sibTrans" cxnId="{09B2CE2D-CCD4-4FA6-871C-66CDF937B9C7}">
      <dgm:prSet/>
      <dgm:spPr/>
      <dgm:t>
        <a:bodyPr/>
        <a:lstStyle/>
        <a:p>
          <a:endParaRPr lang="en-US"/>
        </a:p>
      </dgm:t>
    </dgm:pt>
    <dgm:pt modelId="{CB330E54-0F17-45B8-83EF-D6F722F96B3D}">
      <dgm:prSet/>
      <dgm:spPr/>
      <dgm:t>
        <a:bodyPr/>
        <a:lstStyle/>
        <a:p>
          <a:r>
            <a:rPr lang="en-US"/>
            <a:t>Capacity: Repayment sources</a:t>
          </a:r>
        </a:p>
      </dgm:t>
    </dgm:pt>
    <dgm:pt modelId="{1DC9CE7E-BAB8-4B89-82BD-9B7E8896AA27}" type="parTrans" cxnId="{618FFFDD-04D3-48E0-BAC9-48B3E73E6F5D}">
      <dgm:prSet/>
      <dgm:spPr/>
      <dgm:t>
        <a:bodyPr/>
        <a:lstStyle/>
        <a:p>
          <a:endParaRPr lang="en-US"/>
        </a:p>
      </dgm:t>
    </dgm:pt>
    <dgm:pt modelId="{306FAE35-113F-4B8D-B7BE-2067768E98F6}" type="sibTrans" cxnId="{618FFFDD-04D3-48E0-BAC9-48B3E73E6F5D}">
      <dgm:prSet/>
      <dgm:spPr/>
      <dgm:t>
        <a:bodyPr/>
        <a:lstStyle/>
        <a:p>
          <a:endParaRPr lang="en-US"/>
        </a:p>
      </dgm:t>
    </dgm:pt>
    <dgm:pt modelId="{086438B7-50A1-4BC9-8EFF-E6D19EDB822C}">
      <dgm:prSet/>
      <dgm:spPr/>
      <dgm:t>
        <a:bodyPr/>
        <a:lstStyle/>
        <a:p>
          <a:r>
            <a:rPr lang="en-US"/>
            <a:t>Conditions: Situations that affect repayment</a:t>
          </a:r>
        </a:p>
      </dgm:t>
    </dgm:pt>
    <dgm:pt modelId="{5801A777-802A-4BC6-BA5F-C97097F8FEA0}" type="parTrans" cxnId="{851EEADF-DB9A-449C-AC00-4A479F21ECC0}">
      <dgm:prSet/>
      <dgm:spPr/>
      <dgm:t>
        <a:bodyPr/>
        <a:lstStyle/>
        <a:p>
          <a:endParaRPr lang="en-US"/>
        </a:p>
      </dgm:t>
    </dgm:pt>
    <dgm:pt modelId="{B47F73EF-7D8D-4410-92BB-E1D612D6DEEA}" type="sibTrans" cxnId="{851EEADF-DB9A-449C-AC00-4A479F21ECC0}">
      <dgm:prSet/>
      <dgm:spPr/>
      <dgm:t>
        <a:bodyPr/>
        <a:lstStyle/>
        <a:p>
          <a:endParaRPr lang="en-US"/>
        </a:p>
      </dgm:t>
    </dgm:pt>
    <dgm:pt modelId="{999868CD-C42A-4051-8D4A-046804E2A29E}">
      <dgm:prSet/>
      <dgm:spPr/>
      <dgm:t>
        <a:bodyPr/>
        <a:lstStyle/>
        <a:p>
          <a:r>
            <a:rPr lang="en-US" dirty="0"/>
            <a:t>Capital: Personal investment (down-payment) and alternative repayment sources</a:t>
          </a:r>
        </a:p>
      </dgm:t>
    </dgm:pt>
    <dgm:pt modelId="{8C2BAF53-1357-45A8-BA5A-C5D4BB5FBB2B}" type="parTrans" cxnId="{58F9F339-1486-4C36-A65A-8E2275F85C52}">
      <dgm:prSet/>
      <dgm:spPr/>
      <dgm:t>
        <a:bodyPr/>
        <a:lstStyle/>
        <a:p>
          <a:endParaRPr lang="en-US"/>
        </a:p>
      </dgm:t>
    </dgm:pt>
    <dgm:pt modelId="{877671D7-50A5-4DC1-A7E0-59B3708FB57E}" type="sibTrans" cxnId="{58F9F339-1486-4C36-A65A-8E2275F85C52}">
      <dgm:prSet/>
      <dgm:spPr/>
      <dgm:t>
        <a:bodyPr/>
        <a:lstStyle/>
        <a:p>
          <a:endParaRPr lang="en-US"/>
        </a:p>
      </dgm:t>
    </dgm:pt>
    <dgm:pt modelId="{7F19F13E-58D1-43F4-87EF-5F4CCC8755D6}" type="pres">
      <dgm:prSet presAssocID="{CA658CD8-18CE-42A0-89F6-CAD097D9342B}" presName="linear" presStyleCnt="0">
        <dgm:presLayoutVars>
          <dgm:animLvl val="lvl"/>
          <dgm:resizeHandles val="exact"/>
        </dgm:presLayoutVars>
      </dgm:prSet>
      <dgm:spPr/>
    </dgm:pt>
    <dgm:pt modelId="{31F37BAA-7E0E-47A3-A1EC-B1B8C6BCBA3F}" type="pres">
      <dgm:prSet presAssocID="{1D396098-DDAF-4A88-BCC4-F2E60C71F5CE}" presName="parentText" presStyleLbl="node1" presStyleIdx="0" presStyleCnt="5">
        <dgm:presLayoutVars>
          <dgm:chMax val="0"/>
          <dgm:bulletEnabled val="1"/>
        </dgm:presLayoutVars>
      </dgm:prSet>
      <dgm:spPr/>
    </dgm:pt>
    <dgm:pt modelId="{41EB1F3F-CE16-4826-9B32-F940008DEAF7}" type="pres">
      <dgm:prSet presAssocID="{56925292-026E-4BCE-9C0E-B7F7045F98DD}" presName="spacer" presStyleCnt="0"/>
      <dgm:spPr/>
    </dgm:pt>
    <dgm:pt modelId="{3FE45EA0-AF02-4A4E-ABFF-A114ED9411DC}" type="pres">
      <dgm:prSet presAssocID="{CB330E54-0F17-45B8-83EF-D6F722F96B3D}" presName="parentText" presStyleLbl="node1" presStyleIdx="1" presStyleCnt="5">
        <dgm:presLayoutVars>
          <dgm:chMax val="0"/>
          <dgm:bulletEnabled val="1"/>
        </dgm:presLayoutVars>
      </dgm:prSet>
      <dgm:spPr/>
    </dgm:pt>
    <dgm:pt modelId="{8236F14D-5322-4BA1-8C54-F727F2FF3898}" type="pres">
      <dgm:prSet presAssocID="{306FAE35-113F-4B8D-B7BE-2067768E98F6}" presName="spacer" presStyleCnt="0"/>
      <dgm:spPr/>
    </dgm:pt>
    <dgm:pt modelId="{387D9700-CBFE-4875-9DA7-45FE9052238C}" type="pres">
      <dgm:prSet presAssocID="{086438B7-50A1-4BC9-8EFF-E6D19EDB822C}" presName="parentText" presStyleLbl="node1" presStyleIdx="2" presStyleCnt="5">
        <dgm:presLayoutVars>
          <dgm:chMax val="0"/>
          <dgm:bulletEnabled val="1"/>
        </dgm:presLayoutVars>
      </dgm:prSet>
      <dgm:spPr/>
    </dgm:pt>
    <dgm:pt modelId="{93B9609D-329C-4F22-9E0D-9945AAB0EC08}" type="pres">
      <dgm:prSet presAssocID="{B47F73EF-7D8D-4410-92BB-E1D612D6DEEA}" presName="spacer" presStyleCnt="0"/>
      <dgm:spPr/>
    </dgm:pt>
    <dgm:pt modelId="{D8C63300-8BC0-440B-85AD-7B872D42DF36}" type="pres">
      <dgm:prSet presAssocID="{999868CD-C42A-4051-8D4A-046804E2A29E}" presName="parentText" presStyleLbl="node1" presStyleIdx="3" presStyleCnt="5">
        <dgm:presLayoutVars>
          <dgm:chMax val="0"/>
          <dgm:bulletEnabled val="1"/>
        </dgm:presLayoutVars>
      </dgm:prSet>
      <dgm:spPr/>
    </dgm:pt>
    <dgm:pt modelId="{2B0B1EEF-EC1F-4BBB-B29B-EE4C06A4703C}" type="pres">
      <dgm:prSet presAssocID="{877671D7-50A5-4DC1-A7E0-59B3708FB57E}" presName="spacer" presStyleCnt="0"/>
      <dgm:spPr/>
    </dgm:pt>
    <dgm:pt modelId="{5D747FD3-6237-4722-89FD-E1EADF1E8881}" type="pres">
      <dgm:prSet presAssocID="{83F571FC-0809-4449-B4A6-D3C9B6B6B0AF}" presName="parentText" presStyleLbl="node1" presStyleIdx="4" presStyleCnt="5">
        <dgm:presLayoutVars>
          <dgm:chMax val="0"/>
          <dgm:bulletEnabled val="1"/>
        </dgm:presLayoutVars>
      </dgm:prSet>
      <dgm:spPr/>
    </dgm:pt>
  </dgm:ptLst>
  <dgm:cxnLst>
    <dgm:cxn modelId="{202DB002-0194-41B9-81EB-F045F1DB10EA}" type="presOf" srcId="{1D396098-DDAF-4A88-BCC4-F2E60C71F5CE}" destId="{31F37BAA-7E0E-47A3-A1EC-B1B8C6BCBA3F}" srcOrd="0" destOrd="0" presId="urn:microsoft.com/office/officeart/2005/8/layout/vList2"/>
    <dgm:cxn modelId="{5DBEDA28-BF2E-4B1B-B342-3B8C55E7CEA9}" type="presOf" srcId="{086438B7-50A1-4BC9-8EFF-E6D19EDB822C}" destId="{387D9700-CBFE-4875-9DA7-45FE9052238C}" srcOrd="0" destOrd="0" presId="urn:microsoft.com/office/officeart/2005/8/layout/vList2"/>
    <dgm:cxn modelId="{09B2CE2D-CCD4-4FA6-871C-66CDF937B9C7}" srcId="{CA658CD8-18CE-42A0-89F6-CAD097D9342B}" destId="{83F571FC-0809-4449-B4A6-D3C9B6B6B0AF}" srcOrd="4" destOrd="0" parTransId="{7878F014-CD1A-46A0-B202-E674F1BC2298}" sibTransId="{847F8913-F37F-487C-97A4-2BBCFA26FCD0}"/>
    <dgm:cxn modelId="{58F9F339-1486-4C36-A65A-8E2275F85C52}" srcId="{CA658CD8-18CE-42A0-89F6-CAD097D9342B}" destId="{999868CD-C42A-4051-8D4A-046804E2A29E}" srcOrd="3" destOrd="0" parTransId="{8C2BAF53-1357-45A8-BA5A-C5D4BB5FBB2B}" sibTransId="{877671D7-50A5-4DC1-A7E0-59B3708FB57E}"/>
    <dgm:cxn modelId="{5EA74340-FF52-4712-BD64-DCFB366D0D36}" type="presOf" srcId="{999868CD-C42A-4051-8D4A-046804E2A29E}" destId="{D8C63300-8BC0-440B-85AD-7B872D42DF36}" srcOrd="0" destOrd="0" presId="urn:microsoft.com/office/officeart/2005/8/layout/vList2"/>
    <dgm:cxn modelId="{003CED5A-B9CC-482F-B54D-34FF60B32FEF}" type="presOf" srcId="{CA658CD8-18CE-42A0-89F6-CAD097D9342B}" destId="{7F19F13E-58D1-43F4-87EF-5F4CCC8755D6}" srcOrd="0" destOrd="0" presId="urn:microsoft.com/office/officeart/2005/8/layout/vList2"/>
    <dgm:cxn modelId="{6FCF326D-F118-4E73-8DC1-B8A8C9874ED1}" type="presOf" srcId="{83F571FC-0809-4449-B4A6-D3C9B6B6B0AF}" destId="{5D747FD3-6237-4722-89FD-E1EADF1E8881}" srcOrd="0" destOrd="0" presId="urn:microsoft.com/office/officeart/2005/8/layout/vList2"/>
    <dgm:cxn modelId="{7D6C2180-A81B-43EA-87BF-FBB5621C2D1A}" srcId="{CA658CD8-18CE-42A0-89F6-CAD097D9342B}" destId="{1D396098-DDAF-4A88-BCC4-F2E60C71F5CE}" srcOrd="0" destOrd="0" parTransId="{87866592-2F26-4A07-A92A-1BA538B753F5}" sibTransId="{56925292-026E-4BCE-9C0E-B7F7045F98DD}"/>
    <dgm:cxn modelId="{679607BE-4DC9-4115-857E-CC52AA083672}" type="presOf" srcId="{CB330E54-0F17-45B8-83EF-D6F722F96B3D}" destId="{3FE45EA0-AF02-4A4E-ABFF-A114ED9411DC}" srcOrd="0" destOrd="0" presId="urn:microsoft.com/office/officeart/2005/8/layout/vList2"/>
    <dgm:cxn modelId="{618FFFDD-04D3-48E0-BAC9-48B3E73E6F5D}" srcId="{CA658CD8-18CE-42A0-89F6-CAD097D9342B}" destId="{CB330E54-0F17-45B8-83EF-D6F722F96B3D}" srcOrd="1" destOrd="0" parTransId="{1DC9CE7E-BAB8-4B89-82BD-9B7E8896AA27}" sibTransId="{306FAE35-113F-4B8D-B7BE-2067768E98F6}"/>
    <dgm:cxn modelId="{851EEADF-DB9A-449C-AC00-4A479F21ECC0}" srcId="{CA658CD8-18CE-42A0-89F6-CAD097D9342B}" destId="{086438B7-50A1-4BC9-8EFF-E6D19EDB822C}" srcOrd="2" destOrd="0" parTransId="{5801A777-802A-4BC6-BA5F-C97097F8FEA0}" sibTransId="{B47F73EF-7D8D-4410-92BB-E1D612D6DEEA}"/>
    <dgm:cxn modelId="{2ABF3715-8657-4D89-9857-8CAF73078050}" type="presParOf" srcId="{7F19F13E-58D1-43F4-87EF-5F4CCC8755D6}" destId="{31F37BAA-7E0E-47A3-A1EC-B1B8C6BCBA3F}" srcOrd="0" destOrd="0" presId="urn:microsoft.com/office/officeart/2005/8/layout/vList2"/>
    <dgm:cxn modelId="{00203CD0-BE11-402C-92BD-ECF2FB792923}" type="presParOf" srcId="{7F19F13E-58D1-43F4-87EF-5F4CCC8755D6}" destId="{41EB1F3F-CE16-4826-9B32-F940008DEAF7}" srcOrd="1" destOrd="0" presId="urn:microsoft.com/office/officeart/2005/8/layout/vList2"/>
    <dgm:cxn modelId="{B3A8CA00-48E3-406D-A2D5-2A3DFB1ADA0C}" type="presParOf" srcId="{7F19F13E-58D1-43F4-87EF-5F4CCC8755D6}" destId="{3FE45EA0-AF02-4A4E-ABFF-A114ED9411DC}" srcOrd="2" destOrd="0" presId="urn:microsoft.com/office/officeart/2005/8/layout/vList2"/>
    <dgm:cxn modelId="{421C5BD1-4A4C-45EE-810F-51798CFC9372}" type="presParOf" srcId="{7F19F13E-58D1-43F4-87EF-5F4CCC8755D6}" destId="{8236F14D-5322-4BA1-8C54-F727F2FF3898}" srcOrd="3" destOrd="0" presId="urn:microsoft.com/office/officeart/2005/8/layout/vList2"/>
    <dgm:cxn modelId="{32A2E23B-1542-40A0-8262-4257742A3277}" type="presParOf" srcId="{7F19F13E-58D1-43F4-87EF-5F4CCC8755D6}" destId="{387D9700-CBFE-4875-9DA7-45FE9052238C}" srcOrd="4" destOrd="0" presId="urn:microsoft.com/office/officeart/2005/8/layout/vList2"/>
    <dgm:cxn modelId="{C79006E2-F8C8-4597-8546-D640B0D8F6B9}" type="presParOf" srcId="{7F19F13E-58D1-43F4-87EF-5F4CCC8755D6}" destId="{93B9609D-329C-4F22-9E0D-9945AAB0EC08}" srcOrd="5" destOrd="0" presId="urn:microsoft.com/office/officeart/2005/8/layout/vList2"/>
    <dgm:cxn modelId="{E37901D9-B198-4D54-B363-472B8AD21E30}" type="presParOf" srcId="{7F19F13E-58D1-43F4-87EF-5F4CCC8755D6}" destId="{D8C63300-8BC0-440B-85AD-7B872D42DF36}" srcOrd="6" destOrd="0" presId="urn:microsoft.com/office/officeart/2005/8/layout/vList2"/>
    <dgm:cxn modelId="{F1A334B0-07F7-4D02-B580-85E1DDFC9742}" type="presParOf" srcId="{7F19F13E-58D1-43F4-87EF-5F4CCC8755D6}" destId="{2B0B1EEF-EC1F-4BBB-B29B-EE4C06A4703C}" srcOrd="7" destOrd="0" presId="urn:microsoft.com/office/officeart/2005/8/layout/vList2"/>
    <dgm:cxn modelId="{9745FBE2-824B-4968-8D64-97725E0B927B}" type="presParOf" srcId="{7F19F13E-58D1-43F4-87EF-5F4CCC8755D6}" destId="{5D747FD3-6237-4722-89FD-E1EADF1E888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8B9BC1-D562-42C1-A017-9108CABD1FF7}"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989B7B4A-EB5B-4512-AD8A-41C8C3CE6327}">
      <dgm:prSet/>
      <dgm:spPr/>
      <dgm:t>
        <a:bodyPr/>
        <a:lstStyle/>
        <a:p>
          <a:r>
            <a:rPr lang="en-US" b="1"/>
            <a:t>How long does derogatory credit remain on your credit report?</a:t>
          </a:r>
          <a:endParaRPr lang="en-US"/>
        </a:p>
      </dgm:t>
    </dgm:pt>
    <dgm:pt modelId="{DF03B379-4542-4C27-BAA8-AE0CFCE47F41}" type="parTrans" cxnId="{8DC94E91-279B-4994-B2C8-F3EA3F8100BC}">
      <dgm:prSet/>
      <dgm:spPr/>
      <dgm:t>
        <a:bodyPr/>
        <a:lstStyle/>
        <a:p>
          <a:endParaRPr lang="en-US"/>
        </a:p>
      </dgm:t>
    </dgm:pt>
    <dgm:pt modelId="{FA3E8DB9-279A-416E-829F-46253E8950FA}" type="sibTrans" cxnId="{8DC94E91-279B-4994-B2C8-F3EA3F8100BC}">
      <dgm:prSet/>
      <dgm:spPr/>
      <dgm:t>
        <a:bodyPr/>
        <a:lstStyle/>
        <a:p>
          <a:endParaRPr lang="en-US"/>
        </a:p>
      </dgm:t>
    </dgm:pt>
    <dgm:pt modelId="{1D6538FF-D8C9-42DB-B389-5C72D7ADE0EA}">
      <dgm:prSet/>
      <dgm:spPr/>
      <dgm:t>
        <a:bodyPr/>
        <a:lstStyle/>
        <a:p>
          <a:r>
            <a:rPr lang="en-US" b="0" u="none"/>
            <a:t>Bankruptcy</a:t>
          </a:r>
        </a:p>
        <a:p>
          <a:r>
            <a:rPr lang="en-US" b="0" u="none"/>
            <a:t> – up to 10 years.</a:t>
          </a:r>
        </a:p>
      </dgm:t>
    </dgm:pt>
    <dgm:pt modelId="{EEAA59C2-AB87-4FFB-90DA-4B5F32EF865E}" type="parTrans" cxnId="{99E1993A-8188-48AE-9BBE-08F94A7FA8E4}">
      <dgm:prSet/>
      <dgm:spPr/>
      <dgm:t>
        <a:bodyPr/>
        <a:lstStyle/>
        <a:p>
          <a:endParaRPr lang="en-US"/>
        </a:p>
      </dgm:t>
    </dgm:pt>
    <dgm:pt modelId="{BEE2A476-4CC6-4B67-B19F-ED3A59709D55}" type="sibTrans" cxnId="{99E1993A-8188-48AE-9BBE-08F94A7FA8E4}">
      <dgm:prSet/>
      <dgm:spPr/>
      <dgm:t>
        <a:bodyPr/>
        <a:lstStyle/>
        <a:p>
          <a:endParaRPr lang="en-US"/>
        </a:p>
      </dgm:t>
    </dgm:pt>
    <dgm:pt modelId="{41CBC889-E161-477F-A3DC-F00B5459049B}">
      <dgm:prSet/>
      <dgm:spPr/>
      <dgm:t>
        <a:bodyPr/>
        <a:lstStyle/>
        <a:p>
          <a:r>
            <a:rPr lang="en-US" b="0" u="none"/>
            <a:t>Law Suits, Paid Tax Liens, Criminal Records</a:t>
          </a:r>
        </a:p>
        <a:p>
          <a:r>
            <a:rPr lang="en-US" b="0" u="none"/>
            <a:t> – up to 7 years.</a:t>
          </a:r>
        </a:p>
      </dgm:t>
    </dgm:pt>
    <dgm:pt modelId="{72B3555D-C250-43F6-9A93-D3A717CBBC84}" type="parTrans" cxnId="{6C9E5D7F-584A-4EE0-916A-468B2501ADAA}">
      <dgm:prSet/>
      <dgm:spPr/>
      <dgm:t>
        <a:bodyPr/>
        <a:lstStyle/>
        <a:p>
          <a:endParaRPr lang="en-US"/>
        </a:p>
      </dgm:t>
    </dgm:pt>
    <dgm:pt modelId="{BE9CA992-7A15-421C-9162-203DF0EE52D3}" type="sibTrans" cxnId="{6C9E5D7F-584A-4EE0-916A-468B2501ADAA}">
      <dgm:prSet/>
      <dgm:spPr/>
      <dgm:t>
        <a:bodyPr/>
        <a:lstStyle/>
        <a:p>
          <a:endParaRPr lang="en-US"/>
        </a:p>
      </dgm:t>
    </dgm:pt>
    <dgm:pt modelId="{9B97C5B5-FDE8-4FE7-978B-66010CC4CE3C}">
      <dgm:prSet/>
      <dgm:spPr/>
      <dgm:t>
        <a:bodyPr/>
        <a:lstStyle/>
        <a:p>
          <a:r>
            <a:rPr lang="en-US" b="1"/>
            <a:t>Inquiries may stay present on your credit report for up to 2 years.</a:t>
          </a:r>
          <a:endParaRPr lang="en-US"/>
        </a:p>
      </dgm:t>
    </dgm:pt>
    <dgm:pt modelId="{CDB5780E-2A60-4992-88D0-1CCB7B5E240B}" type="parTrans" cxnId="{1054180D-12BE-45E6-AE2D-69D445F14201}">
      <dgm:prSet/>
      <dgm:spPr/>
      <dgm:t>
        <a:bodyPr/>
        <a:lstStyle/>
        <a:p>
          <a:endParaRPr lang="en-US"/>
        </a:p>
      </dgm:t>
    </dgm:pt>
    <dgm:pt modelId="{9C823680-0E1B-4A42-8702-ADFEFCF75624}" type="sibTrans" cxnId="{1054180D-12BE-45E6-AE2D-69D445F14201}">
      <dgm:prSet/>
      <dgm:spPr/>
      <dgm:t>
        <a:bodyPr/>
        <a:lstStyle/>
        <a:p>
          <a:endParaRPr lang="en-US"/>
        </a:p>
      </dgm:t>
    </dgm:pt>
    <dgm:pt modelId="{0B85E6A3-5967-432A-A4F7-52914D2F4A37}" type="pres">
      <dgm:prSet presAssocID="{038B9BC1-D562-42C1-A017-9108CABD1FF7}" presName="root" presStyleCnt="0">
        <dgm:presLayoutVars>
          <dgm:dir/>
          <dgm:resizeHandles val="exact"/>
        </dgm:presLayoutVars>
      </dgm:prSet>
      <dgm:spPr/>
    </dgm:pt>
    <dgm:pt modelId="{230BFE9F-8CF2-4A21-8E95-4EA9BDD6A189}" type="pres">
      <dgm:prSet presAssocID="{989B7B4A-EB5B-4512-AD8A-41C8C3CE6327}" presName="compNode" presStyleCnt="0"/>
      <dgm:spPr/>
    </dgm:pt>
    <dgm:pt modelId="{27D249B8-2FD2-40CC-ACA0-0E98590D71AB}" type="pres">
      <dgm:prSet presAssocID="{989B7B4A-EB5B-4512-AD8A-41C8C3CE6327}" presName="bgRect" presStyleLbl="bgShp" presStyleIdx="0" presStyleCnt="2"/>
      <dgm:spPr/>
    </dgm:pt>
    <dgm:pt modelId="{1CB2999B-B701-4BA9-BB69-A4B79CD0140F}" type="pres">
      <dgm:prSet presAssocID="{989B7B4A-EB5B-4512-AD8A-41C8C3CE63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40EF39F-1A24-4593-BC8B-6C44BBE5E449}" type="pres">
      <dgm:prSet presAssocID="{989B7B4A-EB5B-4512-AD8A-41C8C3CE6327}" presName="spaceRect" presStyleCnt="0"/>
      <dgm:spPr/>
    </dgm:pt>
    <dgm:pt modelId="{09AC11D5-F0D7-41CF-9853-1CF072E4C2DB}" type="pres">
      <dgm:prSet presAssocID="{989B7B4A-EB5B-4512-AD8A-41C8C3CE6327}" presName="parTx" presStyleLbl="revTx" presStyleIdx="0" presStyleCnt="3">
        <dgm:presLayoutVars>
          <dgm:chMax val="0"/>
          <dgm:chPref val="0"/>
        </dgm:presLayoutVars>
      </dgm:prSet>
      <dgm:spPr/>
    </dgm:pt>
    <dgm:pt modelId="{B20FFDE2-19F6-4FE5-A96B-A9A674CB7A86}" type="pres">
      <dgm:prSet presAssocID="{989B7B4A-EB5B-4512-AD8A-41C8C3CE6327}" presName="desTx" presStyleLbl="revTx" presStyleIdx="1" presStyleCnt="3">
        <dgm:presLayoutVars/>
      </dgm:prSet>
      <dgm:spPr/>
    </dgm:pt>
    <dgm:pt modelId="{41043DE3-88B7-4692-8B4F-4FA527CBF86D}" type="pres">
      <dgm:prSet presAssocID="{FA3E8DB9-279A-416E-829F-46253E8950FA}" presName="sibTrans" presStyleCnt="0"/>
      <dgm:spPr/>
    </dgm:pt>
    <dgm:pt modelId="{22B6D386-2B95-4609-9EFF-494E7FA61824}" type="pres">
      <dgm:prSet presAssocID="{9B97C5B5-FDE8-4FE7-978B-66010CC4CE3C}" presName="compNode" presStyleCnt="0"/>
      <dgm:spPr/>
    </dgm:pt>
    <dgm:pt modelId="{CF9E5521-B7A1-404A-9631-D141C9F9E1F6}" type="pres">
      <dgm:prSet presAssocID="{9B97C5B5-FDE8-4FE7-978B-66010CC4CE3C}" presName="bgRect" presStyleLbl="bgShp" presStyleIdx="1" presStyleCnt="2"/>
      <dgm:spPr/>
    </dgm:pt>
    <dgm:pt modelId="{CBF0CEC3-1FA7-4D0E-8FFA-E74CE1469467}" type="pres">
      <dgm:prSet presAssocID="{9B97C5B5-FDE8-4FE7-978B-66010CC4CE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82A50E6D-E332-4AB5-B6EB-21E9643C3CCD}" type="pres">
      <dgm:prSet presAssocID="{9B97C5B5-FDE8-4FE7-978B-66010CC4CE3C}" presName="spaceRect" presStyleCnt="0"/>
      <dgm:spPr/>
    </dgm:pt>
    <dgm:pt modelId="{49D3B6E1-442D-4F27-BB0E-C9674E74049A}" type="pres">
      <dgm:prSet presAssocID="{9B97C5B5-FDE8-4FE7-978B-66010CC4CE3C}" presName="parTx" presStyleLbl="revTx" presStyleIdx="2" presStyleCnt="3">
        <dgm:presLayoutVars>
          <dgm:chMax val="0"/>
          <dgm:chPref val="0"/>
        </dgm:presLayoutVars>
      </dgm:prSet>
      <dgm:spPr/>
    </dgm:pt>
  </dgm:ptLst>
  <dgm:cxnLst>
    <dgm:cxn modelId="{1054180D-12BE-45E6-AE2D-69D445F14201}" srcId="{038B9BC1-D562-42C1-A017-9108CABD1FF7}" destId="{9B97C5B5-FDE8-4FE7-978B-66010CC4CE3C}" srcOrd="1" destOrd="0" parTransId="{CDB5780E-2A60-4992-88D0-1CCB7B5E240B}" sibTransId="{9C823680-0E1B-4A42-8702-ADFEFCF75624}"/>
    <dgm:cxn modelId="{99E1993A-8188-48AE-9BBE-08F94A7FA8E4}" srcId="{989B7B4A-EB5B-4512-AD8A-41C8C3CE6327}" destId="{1D6538FF-D8C9-42DB-B389-5C72D7ADE0EA}" srcOrd="0" destOrd="0" parTransId="{EEAA59C2-AB87-4FFB-90DA-4B5F32EF865E}" sibTransId="{BEE2A476-4CC6-4B67-B19F-ED3A59709D55}"/>
    <dgm:cxn modelId="{27A0AD4F-2BD4-4031-A7A2-70692E939C23}" type="presOf" srcId="{1D6538FF-D8C9-42DB-B389-5C72D7ADE0EA}" destId="{B20FFDE2-19F6-4FE5-A96B-A9A674CB7A86}" srcOrd="0" destOrd="0" presId="urn:microsoft.com/office/officeart/2018/2/layout/IconVerticalSolidList"/>
    <dgm:cxn modelId="{98930E55-D521-4F8F-B560-BF48517817DF}" type="presOf" srcId="{038B9BC1-D562-42C1-A017-9108CABD1FF7}" destId="{0B85E6A3-5967-432A-A4F7-52914D2F4A37}" srcOrd="0" destOrd="0" presId="urn:microsoft.com/office/officeart/2018/2/layout/IconVerticalSolidList"/>
    <dgm:cxn modelId="{9CEE2365-3B3A-4EE8-984A-BE3A8FD7FEA2}" type="presOf" srcId="{41CBC889-E161-477F-A3DC-F00B5459049B}" destId="{B20FFDE2-19F6-4FE5-A96B-A9A674CB7A86}" srcOrd="0" destOrd="1" presId="urn:microsoft.com/office/officeart/2018/2/layout/IconVerticalSolidList"/>
    <dgm:cxn modelId="{6C9E5D7F-584A-4EE0-916A-468B2501ADAA}" srcId="{989B7B4A-EB5B-4512-AD8A-41C8C3CE6327}" destId="{41CBC889-E161-477F-A3DC-F00B5459049B}" srcOrd="1" destOrd="0" parTransId="{72B3555D-C250-43F6-9A93-D3A717CBBC84}" sibTransId="{BE9CA992-7A15-421C-9162-203DF0EE52D3}"/>
    <dgm:cxn modelId="{8DC94E91-279B-4994-B2C8-F3EA3F8100BC}" srcId="{038B9BC1-D562-42C1-A017-9108CABD1FF7}" destId="{989B7B4A-EB5B-4512-AD8A-41C8C3CE6327}" srcOrd="0" destOrd="0" parTransId="{DF03B379-4542-4C27-BAA8-AE0CFCE47F41}" sibTransId="{FA3E8DB9-279A-416E-829F-46253E8950FA}"/>
    <dgm:cxn modelId="{FC132F9D-CDE4-4058-A1F1-4415B31D223D}" type="presOf" srcId="{989B7B4A-EB5B-4512-AD8A-41C8C3CE6327}" destId="{09AC11D5-F0D7-41CF-9853-1CF072E4C2DB}" srcOrd="0" destOrd="0" presId="urn:microsoft.com/office/officeart/2018/2/layout/IconVerticalSolidList"/>
    <dgm:cxn modelId="{240EE6A8-A849-4B3E-A67F-68D7320DA447}" type="presOf" srcId="{9B97C5B5-FDE8-4FE7-978B-66010CC4CE3C}" destId="{49D3B6E1-442D-4F27-BB0E-C9674E74049A}" srcOrd="0" destOrd="0" presId="urn:microsoft.com/office/officeart/2018/2/layout/IconVerticalSolidList"/>
    <dgm:cxn modelId="{4B6552A6-BA08-40F7-BAF4-9C045E4B3E5E}" type="presParOf" srcId="{0B85E6A3-5967-432A-A4F7-52914D2F4A37}" destId="{230BFE9F-8CF2-4A21-8E95-4EA9BDD6A189}" srcOrd="0" destOrd="0" presId="urn:microsoft.com/office/officeart/2018/2/layout/IconVerticalSolidList"/>
    <dgm:cxn modelId="{48779A67-1375-4260-8F37-37E1CEB2169F}" type="presParOf" srcId="{230BFE9F-8CF2-4A21-8E95-4EA9BDD6A189}" destId="{27D249B8-2FD2-40CC-ACA0-0E98590D71AB}" srcOrd="0" destOrd="0" presId="urn:microsoft.com/office/officeart/2018/2/layout/IconVerticalSolidList"/>
    <dgm:cxn modelId="{2697E1A4-D65A-4E84-84D9-B09944A38E27}" type="presParOf" srcId="{230BFE9F-8CF2-4A21-8E95-4EA9BDD6A189}" destId="{1CB2999B-B701-4BA9-BB69-A4B79CD0140F}" srcOrd="1" destOrd="0" presId="urn:microsoft.com/office/officeart/2018/2/layout/IconVerticalSolidList"/>
    <dgm:cxn modelId="{25E35725-5186-4282-9D3C-EEDC6858B464}" type="presParOf" srcId="{230BFE9F-8CF2-4A21-8E95-4EA9BDD6A189}" destId="{140EF39F-1A24-4593-BC8B-6C44BBE5E449}" srcOrd="2" destOrd="0" presId="urn:microsoft.com/office/officeart/2018/2/layout/IconVerticalSolidList"/>
    <dgm:cxn modelId="{9FE8D280-CF54-469B-84C5-E492DFC9AD05}" type="presParOf" srcId="{230BFE9F-8CF2-4A21-8E95-4EA9BDD6A189}" destId="{09AC11D5-F0D7-41CF-9853-1CF072E4C2DB}" srcOrd="3" destOrd="0" presId="urn:microsoft.com/office/officeart/2018/2/layout/IconVerticalSolidList"/>
    <dgm:cxn modelId="{0318B81A-1845-4CFA-81CA-AF13C25F290F}" type="presParOf" srcId="{230BFE9F-8CF2-4A21-8E95-4EA9BDD6A189}" destId="{B20FFDE2-19F6-4FE5-A96B-A9A674CB7A86}" srcOrd="4" destOrd="0" presId="urn:microsoft.com/office/officeart/2018/2/layout/IconVerticalSolidList"/>
    <dgm:cxn modelId="{3E6DCA9A-2BEE-4091-B036-B763E9BEB90A}" type="presParOf" srcId="{0B85E6A3-5967-432A-A4F7-52914D2F4A37}" destId="{41043DE3-88B7-4692-8B4F-4FA527CBF86D}" srcOrd="1" destOrd="0" presId="urn:microsoft.com/office/officeart/2018/2/layout/IconVerticalSolidList"/>
    <dgm:cxn modelId="{96464841-A09D-4BEE-B5A3-CDE861F5D8C3}" type="presParOf" srcId="{0B85E6A3-5967-432A-A4F7-52914D2F4A37}" destId="{22B6D386-2B95-4609-9EFF-494E7FA61824}" srcOrd="2" destOrd="0" presId="urn:microsoft.com/office/officeart/2018/2/layout/IconVerticalSolidList"/>
    <dgm:cxn modelId="{DAB98AE4-09F3-4118-9CCA-5EE3AEE8488E}" type="presParOf" srcId="{22B6D386-2B95-4609-9EFF-494E7FA61824}" destId="{CF9E5521-B7A1-404A-9631-D141C9F9E1F6}" srcOrd="0" destOrd="0" presId="urn:microsoft.com/office/officeart/2018/2/layout/IconVerticalSolidList"/>
    <dgm:cxn modelId="{73305EF0-8973-49F4-8548-AEE8945156AA}" type="presParOf" srcId="{22B6D386-2B95-4609-9EFF-494E7FA61824}" destId="{CBF0CEC3-1FA7-4D0E-8FFA-E74CE1469467}" srcOrd="1" destOrd="0" presId="urn:microsoft.com/office/officeart/2018/2/layout/IconVerticalSolidList"/>
    <dgm:cxn modelId="{D0A25BF5-E03F-4A4C-AC66-DBF2E3AC3C20}" type="presParOf" srcId="{22B6D386-2B95-4609-9EFF-494E7FA61824}" destId="{82A50E6D-E332-4AB5-B6EB-21E9643C3CCD}" srcOrd="2" destOrd="0" presId="urn:microsoft.com/office/officeart/2018/2/layout/IconVerticalSolidList"/>
    <dgm:cxn modelId="{A0CA595F-D7DE-48A0-BD35-20F2F285F2C0}" type="presParOf" srcId="{22B6D386-2B95-4609-9EFF-494E7FA61824}" destId="{49D3B6E1-442D-4F27-BB0E-C9674E7404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A355F-4DEF-49CB-A893-C2371BC76671}" type="doc">
      <dgm:prSet loTypeId="urn:microsoft.com/office/officeart/2008/layout/LinedList" loCatId="list" qsTypeId="urn:microsoft.com/office/officeart/2005/8/quickstyle/simple1" qsCatId="simple" csTypeId="urn:microsoft.com/office/officeart/2018/5/colors/Iconchunking_neutralicon_colorful5" csCatId="colorful" phldr="1"/>
      <dgm:spPr/>
      <dgm:t>
        <a:bodyPr/>
        <a:lstStyle/>
        <a:p>
          <a:endParaRPr lang="en-US"/>
        </a:p>
      </dgm:t>
    </dgm:pt>
    <dgm:pt modelId="{4998E550-8297-481A-B2D1-727CC5ADC01A}">
      <dgm:prSet/>
      <dgm:spPr/>
      <dgm:t>
        <a:bodyPr/>
        <a:lstStyle/>
        <a:p>
          <a:pPr>
            <a:lnSpc>
              <a:spcPct val="100000"/>
            </a:lnSpc>
            <a:defRPr cap="all"/>
          </a:pPr>
          <a:r>
            <a:rPr lang="en-US"/>
            <a:t>Learn how to create a personal budget or spending plan</a:t>
          </a:r>
        </a:p>
      </dgm:t>
    </dgm:pt>
    <dgm:pt modelId="{2E74BE68-738B-4A41-BCC3-9B79C3F61B10}" type="parTrans" cxnId="{D0FE03EE-0921-4887-980B-7374C1CD271C}">
      <dgm:prSet/>
      <dgm:spPr/>
      <dgm:t>
        <a:bodyPr/>
        <a:lstStyle/>
        <a:p>
          <a:endParaRPr lang="en-US"/>
        </a:p>
      </dgm:t>
    </dgm:pt>
    <dgm:pt modelId="{8E3F8098-1065-4D25-86CC-178F74041074}" type="sibTrans" cxnId="{D0FE03EE-0921-4887-980B-7374C1CD271C}">
      <dgm:prSet/>
      <dgm:spPr/>
      <dgm:t>
        <a:bodyPr/>
        <a:lstStyle/>
        <a:p>
          <a:endParaRPr lang="en-US"/>
        </a:p>
      </dgm:t>
    </dgm:pt>
    <dgm:pt modelId="{629E8DF0-838B-4C0E-8C19-1DAC82F2E444}">
      <dgm:prSet/>
      <dgm:spPr/>
      <dgm:t>
        <a:bodyPr/>
        <a:lstStyle/>
        <a:p>
          <a:pPr>
            <a:lnSpc>
              <a:spcPct val="100000"/>
            </a:lnSpc>
            <a:defRPr cap="all"/>
          </a:pPr>
          <a:r>
            <a:rPr lang="en-US"/>
            <a:t>Understanding how to use a checking and savings account</a:t>
          </a:r>
        </a:p>
      </dgm:t>
    </dgm:pt>
    <dgm:pt modelId="{8D45ADBE-32B8-4802-99CD-AEDBDB3243C3}" type="parTrans" cxnId="{5FED1060-EEFB-43DA-91BF-486B710257AC}">
      <dgm:prSet/>
      <dgm:spPr/>
      <dgm:t>
        <a:bodyPr/>
        <a:lstStyle/>
        <a:p>
          <a:endParaRPr lang="en-US"/>
        </a:p>
      </dgm:t>
    </dgm:pt>
    <dgm:pt modelId="{39057843-A5C5-406A-9B33-C7296B948D91}" type="sibTrans" cxnId="{5FED1060-EEFB-43DA-91BF-486B710257AC}">
      <dgm:prSet/>
      <dgm:spPr/>
      <dgm:t>
        <a:bodyPr/>
        <a:lstStyle/>
        <a:p>
          <a:endParaRPr lang="en-US"/>
        </a:p>
      </dgm:t>
    </dgm:pt>
    <dgm:pt modelId="{5BA1DF3B-0528-41B6-8657-046A8BDABF1B}">
      <dgm:prSet/>
      <dgm:spPr/>
      <dgm:t>
        <a:bodyPr/>
        <a:lstStyle/>
        <a:p>
          <a:pPr>
            <a:lnSpc>
              <a:spcPct val="100000"/>
            </a:lnSpc>
            <a:defRPr cap="all"/>
          </a:pPr>
          <a:r>
            <a:rPr lang="en-US"/>
            <a:t>Understanding the importance of saving money</a:t>
          </a:r>
        </a:p>
      </dgm:t>
    </dgm:pt>
    <dgm:pt modelId="{C3A2E5CF-7B76-45D9-899B-9DF66D3A00FD}" type="parTrans" cxnId="{05421261-ABA6-4BF4-96AC-93BE40AB9C7B}">
      <dgm:prSet/>
      <dgm:spPr/>
      <dgm:t>
        <a:bodyPr/>
        <a:lstStyle/>
        <a:p>
          <a:endParaRPr lang="en-US"/>
        </a:p>
      </dgm:t>
    </dgm:pt>
    <dgm:pt modelId="{3522E29F-4556-450C-9EED-C4ABF57FF436}" type="sibTrans" cxnId="{05421261-ABA6-4BF4-96AC-93BE40AB9C7B}">
      <dgm:prSet/>
      <dgm:spPr/>
      <dgm:t>
        <a:bodyPr/>
        <a:lstStyle/>
        <a:p>
          <a:endParaRPr lang="en-US"/>
        </a:p>
      </dgm:t>
    </dgm:pt>
    <dgm:pt modelId="{BC1D9012-8533-459E-A519-BB8DF69D0414}">
      <dgm:prSet/>
      <dgm:spPr/>
      <dgm:t>
        <a:bodyPr/>
        <a:lstStyle/>
        <a:p>
          <a:pPr>
            <a:lnSpc>
              <a:spcPct val="100000"/>
            </a:lnSpc>
            <a:defRPr cap="all"/>
          </a:pPr>
          <a:r>
            <a:rPr lang="en-US"/>
            <a:t>The importance of credit</a:t>
          </a:r>
        </a:p>
      </dgm:t>
    </dgm:pt>
    <dgm:pt modelId="{E30E0DE4-3900-4288-80CD-4395C6AD9A4A}" type="parTrans" cxnId="{2FEBAA86-DE17-48E3-A0BE-BF99B851A820}">
      <dgm:prSet/>
      <dgm:spPr/>
      <dgm:t>
        <a:bodyPr/>
        <a:lstStyle/>
        <a:p>
          <a:endParaRPr lang="en-US"/>
        </a:p>
      </dgm:t>
    </dgm:pt>
    <dgm:pt modelId="{9542EAC3-DB29-4865-BD03-4CC5CA483E2C}" type="sibTrans" cxnId="{2FEBAA86-DE17-48E3-A0BE-BF99B851A820}">
      <dgm:prSet/>
      <dgm:spPr/>
      <dgm:t>
        <a:bodyPr/>
        <a:lstStyle/>
        <a:p>
          <a:endParaRPr lang="en-US"/>
        </a:p>
      </dgm:t>
    </dgm:pt>
    <dgm:pt modelId="{19960D6F-E43F-4B27-9B79-7008F5114413}">
      <dgm:prSet/>
      <dgm:spPr/>
      <dgm:t>
        <a:bodyPr/>
        <a:lstStyle/>
        <a:p>
          <a:pPr>
            <a:lnSpc>
              <a:spcPct val="100000"/>
            </a:lnSpc>
            <a:defRPr cap="all"/>
          </a:pPr>
          <a:r>
            <a:rPr lang="en-US"/>
            <a:t>How to prevent and recognize the signs of identity theft</a:t>
          </a:r>
        </a:p>
      </dgm:t>
    </dgm:pt>
    <dgm:pt modelId="{87DD4B91-0563-40FA-B529-8F091299D2C6}" type="parTrans" cxnId="{BAB0B064-A706-4DC7-9E6D-BB0A404AA03E}">
      <dgm:prSet/>
      <dgm:spPr/>
      <dgm:t>
        <a:bodyPr/>
        <a:lstStyle/>
        <a:p>
          <a:endParaRPr lang="en-US"/>
        </a:p>
      </dgm:t>
    </dgm:pt>
    <dgm:pt modelId="{D4AB36BF-0303-4CFB-B791-FD65B3244733}" type="sibTrans" cxnId="{BAB0B064-A706-4DC7-9E6D-BB0A404AA03E}">
      <dgm:prSet/>
      <dgm:spPr/>
      <dgm:t>
        <a:bodyPr/>
        <a:lstStyle/>
        <a:p>
          <a:endParaRPr lang="en-US"/>
        </a:p>
      </dgm:t>
    </dgm:pt>
    <dgm:pt modelId="{7ED50A4B-1B62-4AB6-899A-2D9527C70E6B}" type="pres">
      <dgm:prSet presAssocID="{1A8A355F-4DEF-49CB-A893-C2371BC76671}" presName="vert0" presStyleCnt="0">
        <dgm:presLayoutVars>
          <dgm:dir/>
          <dgm:animOne val="branch"/>
          <dgm:animLvl val="lvl"/>
        </dgm:presLayoutVars>
      </dgm:prSet>
      <dgm:spPr/>
    </dgm:pt>
    <dgm:pt modelId="{20E9A39D-C767-4995-9B48-5C7EE0FAA4EC}" type="pres">
      <dgm:prSet presAssocID="{4998E550-8297-481A-B2D1-727CC5ADC01A}" presName="thickLine" presStyleLbl="alignNode1" presStyleIdx="0" presStyleCnt="5"/>
      <dgm:spPr/>
    </dgm:pt>
    <dgm:pt modelId="{78FC39B8-226F-4C3F-A605-18B7FD706D47}" type="pres">
      <dgm:prSet presAssocID="{4998E550-8297-481A-B2D1-727CC5ADC01A}" presName="horz1" presStyleCnt="0"/>
      <dgm:spPr/>
    </dgm:pt>
    <dgm:pt modelId="{0ED323BD-D998-4906-92A0-82E21FD47F29}" type="pres">
      <dgm:prSet presAssocID="{4998E550-8297-481A-B2D1-727CC5ADC01A}" presName="tx1" presStyleLbl="revTx" presStyleIdx="0" presStyleCnt="5"/>
      <dgm:spPr/>
    </dgm:pt>
    <dgm:pt modelId="{0F14C075-7EF9-4CB3-BF36-F505116C6A7D}" type="pres">
      <dgm:prSet presAssocID="{4998E550-8297-481A-B2D1-727CC5ADC01A}" presName="vert1" presStyleCnt="0"/>
      <dgm:spPr/>
    </dgm:pt>
    <dgm:pt modelId="{9B1CF679-7EB9-4433-AF78-877B12D8DDF4}" type="pres">
      <dgm:prSet presAssocID="{629E8DF0-838B-4C0E-8C19-1DAC82F2E444}" presName="thickLine" presStyleLbl="alignNode1" presStyleIdx="1" presStyleCnt="5"/>
      <dgm:spPr/>
    </dgm:pt>
    <dgm:pt modelId="{D1D7962D-0A1C-4AC5-B445-E364DEB50296}" type="pres">
      <dgm:prSet presAssocID="{629E8DF0-838B-4C0E-8C19-1DAC82F2E444}" presName="horz1" presStyleCnt="0"/>
      <dgm:spPr/>
    </dgm:pt>
    <dgm:pt modelId="{2AF51BC4-BD09-4D8A-A169-51EBF3E0CF0A}" type="pres">
      <dgm:prSet presAssocID="{629E8DF0-838B-4C0E-8C19-1DAC82F2E444}" presName="tx1" presStyleLbl="revTx" presStyleIdx="1" presStyleCnt="5"/>
      <dgm:spPr/>
    </dgm:pt>
    <dgm:pt modelId="{B6386C11-B907-4EAF-92D1-525F90A5D397}" type="pres">
      <dgm:prSet presAssocID="{629E8DF0-838B-4C0E-8C19-1DAC82F2E444}" presName="vert1" presStyleCnt="0"/>
      <dgm:spPr/>
    </dgm:pt>
    <dgm:pt modelId="{0E746784-B7BA-44F2-AE17-FC0F9498610E}" type="pres">
      <dgm:prSet presAssocID="{5BA1DF3B-0528-41B6-8657-046A8BDABF1B}" presName="thickLine" presStyleLbl="alignNode1" presStyleIdx="2" presStyleCnt="5"/>
      <dgm:spPr/>
    </dgm:pt>
    <dgm:pt modelId="{4E53DC8C-EDE7-4582-9F1E-F5ABA2FF5075}" type="pres">
      <dgm:prSet presAssocID="{5BA1DF3B-0528-41B6-8657-046A8BDABF1B}" presName="horz1" presStyleCnt="0"/>
      <dgm:spPr/>
    </dgm:pt>
    <dgm:pt modelId="{5D7B87C6-849F-4435-9966-E29EA9566E7B}" type="pres">
      <dgm:prSet presAssocID="{5BA1DF3B-0528-41B6-8657-046A8BDABF1B}" presName="tx1" presStyleLbl="revTx" presStyleIdx="2" presStyleCnt="5"/>
      <dgm:spPr/>
    </dgm:pt>
    <dgm:pt modelId="{05D0CB79-9E8D-4A57-B096-28BAD91140BB}" type="pres">
      <dgm:prSet presAssocID="{5BA1DF3B-0528-41B6-8657-046A8BDABF1B}" presName="vert1" presStyleCnt="0"/>
      <dgm:spPr/>
    </dgm:pt>
    <dgm:pt modelId="{303D56F5-8024-41F7-BF3D-41F760F0A1ED}" type="pres">
      <dgm:prSet presAssocID="{BC1D9012-8533-459E-A519-BB8DF69D0414}" presName="thickLine" presStyleLbl="alignNode1" presStyleIdx="3" presStyleCnt="5"/>
      <dgm:spPr/>
    </dgm:pt>
    <dgm:pt modelId="{82103392-ACE8-4800-94F1-67F5472A395F}" type="pres">
      <dgm:prSet presAssocID="{BC1D9012-8533-459E-A519-BB8DF69D0414}" presName="horz1" presStyleCnt="0"/>
      <dgm:spPr/>
    </dgm:pt>
    <dgm:pt modelId="{8864C4A6-2936-434F-A1E4-AF5435BE90F7}" type="pres">
      <dgm:prSet presAssocID="{BC1D9012-8533-459E-A519-BB8DF69D0414}" presName="tx1" presStyleLbl="revTx" presStyleIdx="3" presStyleCnt="5"/>
      <dgm:spPr/>
    </dgm:pt>
    <dgm:pt modelId="{D8F531C0-FCC8-49E7-9F34-65F0C98985F5}" type="pres">
      <dgm:prSet presAssocID="{BC1D9012-8533-459E-A519-BB8DF69D0414}" presName="vert1" presStyleCnt="0"/>
      <dgm:spPr/>
    </dgm:pt>
    <dgm:pt modelId="{CAB8A749-43D9-4E7C-A9DE-C7E11B59D526}" type="pres">
      <dgm:prSet presAssocID="{19960D6F-E43F-4B27-9B79-7008F5114413}" presName="thickLine" presStyleLbl="alignNode1" presStyleIdx="4" presStyleCnt="5"/>
      <dgm:spPr/>
    </dgm:pt>
    <dgm:pt modelId="{BEBDC040-1F11-44CB-8367-6793B21AB217}" type="pres">
      <dgm:prSet presAssocID="{19960D6F-E43F-4B27-9B79-7008F5114413}" presName="horz1" presStyleCnt="0"/>
      <dgm:spPr/>
    </dgm:pt>
    <dgm:pt modelId="{533350C3-8F16-4655-A516-FE0110735032}" type="pres">
      <dgm:prSet presAssocID="{19960D6F-E43F-4B27-9B79-7008F5114413}" presName="tx1" presStyleLbl="revTx" presStyleIdx="4" presStyleCnt="5"/>
      <dgm:spPr/>
    </dgm:pt>
    <dgm:pt modelId="{BEE33F4F-D341-4E15-BBD1-B73F15FAF48F}" type="pres">
      <dgm:prSet presAssocID="{19960D6F-E43F-4B27-9B79-7008F5114413}" presName="vert1" presStyleCnt="0"/>
      <dgm:spPr/>
    </dgm:pt>
  </dgm:ptLst>
  <dgm:cxnLst>
    <dgm:cxn modelId="{F882BA28-5511-4BA0-B81B-2DC25A4BE3D7}" type="presOf" srcId="{4998E550-8297-481A-B2D1-727CC5ADC01A}" destId="{0ED323BD-D998-4906-92A0-82E21FD47F29}" srcOrd="0" destOrd="0" presId="urn:microsoft.com/office/officeart/2008/layout/LinedList"/>
    <dgm:cxn modelId="{3637D459-D789-40C6-BBD8-85F8A578B2FE}" type="presOf" srcId="{BC1D9012-8533-459E-A519-BB8DF69D0414}" destId="{8864C4A6-2936-434F-A1E4-AF5435BE90F7}" srcOrd="0" destOrd="0" presId="urn:microsoft.com/office/officeart/2008/layout/LinedList"/>
    <dgm:cxn modelId="{5FED1060-EEFB-43DA-91BF-486B710257AC}" srcId="{1A8A355F-4DEF-49CB-A893-C2371BC76671}" destId="{629E8DF0-838B-4C0E-8C19-1DAC82F2E444}" srcOrd="1" destOrd="0" parTransId="{8D45ADBE-32B8-4802-99CD-AEDBDB3243C3}" sibTransId="{39057843-A5C5-406A-9B33-C7296B948D91}"/>
    <dgm:cxn modelId="{05421261-ABA6-4BF4-96AC-93BE40AB9C7B}" srcId="{1A8A355F-4DEF-49CB-A893-C2371BC76671}" destId="{5BA1DF3B-0528-41B6-8657-046A8BDABF1B}" srcOrd="2" destOrd="0" parTransId="{C3A2E5CF-7B76-45D9-899B-9DF66D3A00FD}" sibTransId="{3522E29F-4556-450C-9EED-C4ABF57FF436}"/>
    <dgm:cxn modelId="{BAB0B064-A706-4DC7-9E6D-BB0A404AA03E}" srcId="{1A8A355F-4DEF-49CB-A893-C2371BC76671}" destId="{19960D6F-E43F-4B27-9B79-7008F5114413}" srcOrd="4" destOrd="0" parTransId="{87DD4B91-0563-40FA-B529-8F091299D2C6}" sibTransId="{D4AB36BF-0303-4CFB-B791-FD65B3244733}"/>
    <dgm:cxn modelId="{EF5EB57F-027F-4732-89DC-AE61CFC1079D}" type="presOf" srcId="{629E8DF0-838B-4C0E-8C19-1DAC82F2E444}" destId="{2AF51BC4-BD09-4D8A-A169-51EBF3E0CF0A}" srcOrd="0" destOrd="0" presId="urn:microsoft.com/office/officeart/2008/layout/LinedList"/>
    <dgm:cxn modelId="{2FEBAA86-DE17-48E3-A0BE-BF99B851A820}" srcId="{1A8A355F-4DEF-49CB-A893-C2371BC76671}" destId="{BC1D9012-8533-459E-A519-BB8DF69D0414}" srcOrd="3" destOrd="0" parTransId="{E30E0DE4-3900-4288-80CD-4395C6AD9A4A}" sibTransId="{9542EAC3-DB29-4865-BD03-4CC5CA483E2C}"/>
    <dgm:cxn modelId="{D6CC29AE-9015-4A68-AF26-6DB4E45E37E7}" type="presOf" srcId="{19960D6F-E43F-4B27-9B79-7008F5114413}" destId="{533350C3-8F16-4655-A516-FE0110735032}" srcOrd="0" destOrd="0" presId="urn:microsoft.com/office/officeart/2008/layout/LinedList"/>
    <dgm:cxn modelId="{A2873DD6-0411-4CB8-AC24-0A4D430DFD4C}" type="presOf" srcId="{5BA1DF3B-0528-41B6-8657-046A8BDABF1B}" destId="{5D7B87C6-849F-4435-9966-E29EA9566E7B}" srcOrd="0" destOrd="0" presId="urn:microsoft.com/office/officeart/2008/layout/LinedList"/>
    <dgm:cxn modelId="{D0FE03EE-0921-4887-980B-7374C1CD271C}" srcId="{1A8A355F-4DEF-49CB-A893-C2371BC76671}" destId="{4998E550-8297-481A-B2D1-727CC5ADC01A}" srcOrd="0" destOrd="0" parTransId="{2E74BE68-738B-4A41-BCC3-9B79C3F61B10}" sibTransId="{8E3F8098-1065-4D25-86CC-178F74041074}"/>
    <dgm:cxn modelId="{594F18F1-ADBF-4225-A7C4-178AE643B418}" type="presOf" srcId="{1A8A355F-4DEF-49CB-A893-C2371BC76671}" destId="{7ED50A4B-1B62-4AB6-899A-2D9527C70E6B}" srcOrd="0" destOrd="0" presId="urn:microsoft.com/office/officeart/2008/layout/LinedList"/>
    <dgm:cxn modelId="{2798E40B-D556-4CE2-AF33-4294A8138B4A}" type="presParOf" srcId="{7ED50A4B-1B62-4AB6-899A-2D9527C70E6B}" destId="{20E9A39D-C767-4995-9B48-5C7EE0FAA4EC}" srcOrd="0" destOrd="0" presId="urn:microsoft.com/office/officeart/2008/layout/LinedList"/>
    <dgm:cxn modelId="{6A4D2BB1-C67A-46E6-8E87-9BE3F8C568AA}" type="presParOf" srcId="{7ED50A4B-1B62-4AB6-899A-2D9527C70E6B}" destId="{78FC39B8-226F-4C3F-A605-18B7FD706D47}" srcOrd="1" destOrd="0" presId="urn:microsoft.com/office/officeart/2008/layout/LinedList"/>
    <dgm:cxn modelId="{F8DDA7B9-5917-4274-B1D7-C917B908DD2B}" type="presParOf" srcId="{78FC39B8-226F-4C3F-A605-18B7FD706D47}" destId="{0ED323BD-D998-4906-92A0-82E21FD47F29}" srcOrd="0" destOrd="0" presId="urn:microsoft.com/office/officeart/2008/layout/LinedList"/>
    <dgm:cxn modelId="{E133F43F-0F7F-4E0C-8A44-A0EC1841CD71}" type="presParOf" srcId="{78FC39B8-226F-4C3F-A605-18B7FD706D47}" destId="{0F14C075-7EF9-4CB3-BF36-F505116C6A7D}" srcOrd="1" destOrd="0" presId="urn:microsoft.com/office/officeart/2008/layout/LinedList"/>
    <dgm:cxn modelId="{E1C0D792-7E02-475D-B1DC-5C065B54A63D}" type="presParOf" srcId="{7ED50A4B-1B62-4AB6-899A-2D9527C70E6B}" destId="{9B1CF679-7EB9-4433-AF78-877B12D8DDF4}" srcOrd="2" destOrd="0" presId="urn:microsoft.com/office/officeart/2008/layout/LinedList"/>
    <dgm:cxn modelId="{636FCCB3-D6B8-404A-8E5E-0CD4C07A6E26}" type="presParOf" srcId="{7ED50A4B-1B62-4AB6-899A-2D9527C70E6B}" destId="{D1D7962D-0A1C-4AC5-B445-E364DEB50296}" srcOrd="3" destOrd="0" presId="urn:microsoft.com/office/officeart/2008/layout/LinedList"/>
    <dgm:cxn modelId="{3FA038A3-2DC0-445E-B447-56D53932EC6C}" type="presParOf" srcId="{D1D7962D-0A1C-4AC5-B445-E364DEB50296}" destId="{2AF51BC4-BD09-4D8A-A169-51EBF3E0CF0A}" srcOrd="0" destOrd="0" presId="urn:microsoft.com/office/officeart/2008/layout/LinedList"/>
    <dgm:cxn modelId="{1662037A-B007-46ED-82CF-22CCF812055B}" type="presParOf" srcId="{D1D7962D-0A1C-4AC5-B445-E364DEB50296}" destId="{B6386C11-B907-4EAF-92D1-525F90A5D397}" srcOrd="1" destOrd="0" presId="urn:microsoft.com/office/officeart/2008/layout/LinedList"/>
    <dgm:cxn modelId="{F9B2014F-89A5-4509-B1BB-0DD25A149BB5}" type="presParOf" srcId="{7ED50A4B-1B62-4AB6-899A-2D9527C70E6B}" destId="{0E746784-B7BA-44F2-AE17-FC0F9498610E}" srcOrd="4" destOrd="0" presId="urn:microsoft.com/office/officeart/2008/layout/LinedList"/>
    <dgm:cxn modelId="{669F9118-BB1C-438C-82C8-9B61ED62DF80}" type="presParOf" srcId="{7ED50A4B-1B62-4AB6-899A-2D9527C70E6B}" destId="{4E53DC8C-EDE7-4582-9F1E-F5ABA2FF5075}" srcOrd="5" destOrd="0" presId="urn:microsoft.com/office/officeart/2008/layout/LinedList"/>
    <dgm:cxn modelId="{5D10F63A-99C4-42C0-ABD9-42E57D5A8716}" type="presParOf" srcId="{4E53DC8C-EDE7-4582-9F1E-F5ABA2FF5075}" destId="{5D7B87C6-849F-4435-9966-E29EA9566E7B}" srcOrd="0" destOrd="0" presId="urn:microsoft.com/office/officeart/2008/layout/LinedList"/>
    <dgm:cxn modelId="{5B3EE4B3-C04F-4F7D-A3AB-DF08B519943C}" type="presParOf" srcId="{4E53DC8C-EDE7-4582-9F1E-F5ABA2FF5075}" destId="{05D0CB79-9E8D-4A57-B096-28BAD91140BB}" srcOrd="1" destOrd="0" presId="urn:microsoft.com/office/officeart/2008/layout/LinedList"/>
    <dgm:cxn modelId="{EDD45BF1-2356-48B1-8FAC-B84C7F0C0572}" type="presParOf" srcId="{7ED50A4B-1B62-4AB6-899A-2D9527C70E6B}" destId="{303D56F5-8024-41F7-BF3D-41F760F0A1ED}" srcOrd="6" destOrd="0" presId="urn:microsoft.com/office/officeart/2008/layout/LinedList"/>
    <dgm:cxn modelId="{D7C17137-A1A3-4640-B934-EFD95B11F45C}" type="presParOf" srcId="{7ED50A4B-1B62-4AB6-899A-2D9527C70E6B}" destId="{82103392-ACE8-4800-94F1-67F5472A395F}" srcOrd="7" destOrd="0" presId="urn:microsoft.com/office/officeart/2008/layout/LinedList"/>
    <dgm:cxn modelId="{BCF0F0AB-6B76-4CEF-A758-F7B4BAA5381D}" type="presParOf" srcId="{82103392-ACE8-4800-94F1-67F5472A395F}" destId="{8864C4A6-2936-434F-A1E4-AF5435BE90F7}" srcOrd="0" destOrd="0" presId="urn:microsoft.com/office/officeart/2008/layout/LinedList"/>
    <dgm:cxn modelId="{45FDBE22-DFD5-42FF-9D45-97686C3D3B51}" type="presParOf" srcId="{82103392-ACE8-4800-94F1-67F5472A395F}" destId="{D8F531C0-FCC8-49E7-9F34-65F0C98985F5}" srcOrd="1" destOrd="0" presId="urn:microsoft.com/office/officeart/2008/layout/LinedList"/>
    <dgm:cxn modelId="{647E800F-4E7E-445F-9BC8-A03036E9549D}" type="presParOf" srcId="{7ED50A4B-1B62-4AB6-899A-2D9527C70E6B}" destId="{CAB8A749-43D9-4E7C-A9DE-C7E11B59D526}" srcOrd="8" destOrd="0" presId="urn:microsoft.com/office/officeart/2008/layout/LinedList"/>
    <dgm:cxn modelId="{405C228D-8644-49E8-955F-50811C974CCA}" type="presParOf" srcId="{7ED50A4B-1B62-4AB6-899A-2D9527C70E6B}" destId="{BEBDC040-1F11-44CB-8367-6793B21AB217}" srcOrd="9" destOrd="0" presId="urn:microsoft.com/office/officeart/2008/layout/LinedList"/>
    <dgm:cxn modelId="{D73BD2CF-F63E-43BA-B614-C8EDBE28EFAE}" type="presParOf" srcId="{BEBDC040-1F11-44CB-8367-6793B21AB217}" destId="{533350C3-8F16-4655-A516-FE0110735032}" srcOrd="0" destOrd="0" presId="urn:microsoft.com/office/officeart/2008/layout/LinedList"/>
    <dgm:cxn modelId="{938CAB8C-24A9-4E60-BB7F-F1703AF60576}" type="presParOf" srcId="{BEBDC040-1F11-44CB-8367-6793B21AB217}" destId="{BEE33F4F-D341-4E15-BBD1-B73F15FAF4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39306-C4CC-4D9F-87DD-1520CF481183}"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B7B0FC0F-F306-409A-9803-2CAE9E05170E}">
      <dgm:prSet/>
      <dgm:spPr/>
      <dgm:t>
        <a:bodyPr/>
        <a:lstStyle/>
        <a:p>
          <a:r>
            <a:rPr lang="en-US"/>
            <a:t>The </a:t>
          </a:r>
          <a:r>
            <a:rPr lang="en-US" b="1"/>
            <a:t>U.S. Treasury </a:t>
          </a:r>
          <a:r>
            <a:rPr lang="en-US"/>
            <a:t>controls the printing of money in the United States. </a:t>
          </a:r>
        </a:p>
      </dgm:t>
    </dgm:pt>
    <dgm:pt modelId="{681673EE-1589-49CB-BB99-9AB0C0347E5F}" type="parTrans" cxnId="{C0DC6AA0-1CD4-49E1-ABCB-1C19C757DB78}">
      <dgm:prSet/>
      <dgm:spPr/>
      <dgm:t>
        <a:bodyPr/>
        <a:lstStyle/>
        <a:p>
          <a:endParaRPr lang="en-US"/>
        </a:p>
      </dgm:t>
    </dgm:pt>
    <dgm:pt modelId="{50A72118-D7D2-45B0-A775-A67DE672DCC2}" type="sibTrans" cxnId="{C0DC6AA0-1CD4-49E1-ABCB-1C19C757DB78}">
      <dgm:prSet/>
      <dgm:spPr/>
      <dgm:t>
        <a:bodyPr/>
        <a:lstStyle/>
        <a:p>
          <a:endParaRPr lang="en-US"/>
        </a:p>
      </dgm:t>
    </dgm:pt>
    <dgm:pt modelId="{09E67394-6426-4189-A037-E50DB9F5C889}">
      <dgm:prSet/>
      <dgm:spPr/>
      <dgm:t>
        <a:bodyPr/>
        <a:lstStyle/>
        <a:p>
          <a:r>
            <a:rPr lang="en-US"/>
            <a:t>However, the </a:t>
          </a:r>
          <a:r>
            <a:rPr lang="en-US" b="1"/>
            <a:t>Federal Reserve Bank </a:t>
          </a:r>
          <a:r>
            <a:rPr lang="en-US"/>
            <a:t>has control of the money supply.</a:t>
          </a:r>
        </a:p>
      </dgm:t>
    </dgm:pt>
    <dgm:pt modelId="{34A1BB28-B82B-4B0A-B00C-AD4EF3D17AF6}" type="parTrans" cxnId="{9241D9A1-6ACB-4E34-A4A3-532881209F24}">
      <dgm:prSet/>
      <dgm:spPr/>
      <dgm:t>
        <a:bodyPr/>
        <a:lstStyle/>
        <a:p>
          <a:endParaRPr lang="en-US"/>
        </a:p>
      </dgm:t>
    </dgm:pt>
    <dgm:pt modelId="{0D82D517-C134-4DD0-9CD7-E68DB16AE87B}" type="sibTrans" cxnId="{9241D9A1-6ACB-4E34-A4A3-532881209F24}">
      <dgm:prSet/>
      <dgm:spPr/>
      <dgm:t>
        <a:bodyPr/>
        <a:lstStyle/>
        <a:p>
          <a:endParaRPr lang="en-US"/>
        </a:p>
      </dgm:t>
    </dgm:pt>
    <dgm:pt modelId="{8213014F-DDE1-42C7-997E-057EA5514827}">
      <dgm:prSet/>
      <dgm:spPr/>
      <dgm:t>
        <a:bodyPr/>
        <a:lstStyle/>
        <a:p>
          <a:r>
            <a:rPr lang="en-US" dirty="0"/>
            <a:t>Coins and paper money or notes are used as a </a:t>
          </a:r>
          <a:r>
            <a:rPr lang="en-US" b="1" dirty="0"/>
            <a:t>Legal Representation Of Value </a:t>
          </a:r>
          <a:r>
            <a:rPr lang="en-US" dirty="0"/>
            <a:t>and can be exchanged for goods or services. </a:t>
          </a:r>
        </a:p>
      </dgm:t>
    </dgm:pt>
    <dgm:pt modelId="{6C34C106-4AF7-4A8B-99D3-D0F7F899E6E8}" type="parTrans" cxnId="{F740F201-7122-4848-92A4-B863B7AEBD1E}">
      <dgm:prSet/>
      <dgm:spPr/>
      <dgm:t>
        <a:bodyPr/>
        <a:lstStyle/>
        <a:p>
          <a:endParaRPr lang="en-US"/>
        </a:p>
      </dgm:t>
    </dgm:pt>
    <dgm:pt modelId="{CFFC1FA7-69D1-4E77-8BAA-0EB59F8078A7}" type="sibTrans" cxnId="{F740F201-7122-4848-92A4-B863B7AEBD1E}">
      <dgm:prSet/>
      <dgm:spPr/>
      <dgm:t>
        <a:bodyPr/>
        <a:lstStyle/>
        <a:p>
          <a:endParaRPr lang="en-US"/>
        </a:p>
      </dgm:t>
    </dgm:pt>
    <dgm:pt modelId="{1B74A048-6E53-493C-99D2-5F7673FA2729}" type="pres">
      <dgm:prSet presAssocID="{D3139306-C4CC-4D9F-87DD-1520CF481183}" presName="vert0" presStyleCnt="0">
        <dgm:presLayoutVars>
          <dgm:dir/>
          <dgm:animOne val="branch"/>
          <dgm:animLvl val="lvl"/>
        </dgm:presLayoutVars>
      </dgm:prSet>
      <dgm:spPr/>
    </dgm:pt>
    <dgm:pt modelId="{0E2A3CEF-A9D5-4620-8FD7-4F79534F425B}" type="pres">
      <dgm:prSet presAssocID="{B7B0FC0F-F306-409A-9803-2CAE9E05170E}" presName="thickLine" presStyleLbl="alignNode1" presStyleIdx="0" presStyleCnt="3"/>
      <dgm:spPr/>
    </dgm:pt>
    <dgm:pt modelId="{FB890610-5D1A-48ED-A4F1-49527E2E76DA}" type="pres">
      <dgm:prSet presAssocID="{B7B0FC0F-F306-409A-9803-2CAE9E05170E}" presName="horz1" presStyleCnt="0"/>
      <dgm:spPr/>
    </dgm:pt>
    <dgm:pt modelId="{CC1C2B92-6C27-4296-BF5B-D23BA6A06406}" type="pres">
      <dgm:prSet presAssocID="{B7B0FC0F-F306-409A-9803-2CAE9E05170E}" presName="tx1" presStyleLbl="revTx" presStyleIdx="0" presStyleCnt="3"/>
      <dgm:spPr/>
    </dgm:pt>
    <dgm:pt modelId="{275C50DD-7349-4712-B133-E37107E0E7F8}" type="pres">
      <dgm:prSet presAssocID="{B7B0FC0F-F306-409A-9803-2CAE9E05170E}" presName="vert1" presStyleCnt="0"/>
      <dgm:spPr/>
    </dgm:pt>
    <dgm:pt modelId="{28EF6EB8-6A43-4DAB-B87C-8608C0EDD953}" type="pres">
      <dgm:prSet presAssocID="{09E67394-6426-4189-A037-E50DB9F5C889}" presName="thickLine" presStyleLbl="alignNode1" presStyleIdx="1" presStyleCnt="3"/>
      <dgm:spPr/>
    </dgm:pt>
    <dgm:pt modelId="{AC11C2AF-E050-4153-ACE8-78B41CFCEB4B}" type="pres">
      <dgm:prSet presAssocID="{09E67394-6426-4189-A037-E50DB9F5C889}" presName="horz1" presStyleCnt="0"/>
      <dgm:spPr/>
    </dgm:pt>
    <dgm:pt modelId="{D3ED66DF-03E7-4D5B-A699-6765A82B10DD}" type="pres">
      <dgm:prSet presAssocID="{09E67394-6426-4189-A037-E50DB9F5C889}" presName="tx1" presStyleLbl="revTx" presStyleIdx="1" presStyleCnt="3"/>
      <dgm:spPr/>
    </dgm:pt>
    <dgm:pt modelId="{C7C1D492-9469-4B1B-8EC5-A4065E78B8DA}" type="pres">
      <dgm:prSet presAssocID="{09E67394-6426-4189-A037-E50DB9F5C889}" presName="vert1" presStyleCnt="0"/>
      <dgm:spPr/>
    </dgm:pt>
    <dgm:pt modelId="{BD5D4528-0069-4654-8E1F-E64A81ECBEA3}" type="pres">
      <dgm:prSet presAssocID="{8213014F-DDE1-42C7-997E-057EA5514827}" presName="thickLine" presStyleLbl="alignNode1" presStyleIdx="2" presStyleCnt="3"/>
      <dgm:spPr/>
    </dgm:pt>
    <dgm:pt modelId="{DD39CAE9-5244-4494-990C-B99FA4BBF528}" type="pres">
      <dgm:prSet presAssocID="{8213014F-DDE1-42C7-997E-057EA5514827}" presName="horz1" presStyleCnt="0"/>
      <dgm:spPr/>
    </dgm:pt>
    <dgm:pt modelId="{A1B9A834-CC0E-476D-8BDD-81F6557E85DB}" type="pres">
      <dgm:prSet presAssocID="{8213014F-DDE1-42C7-997E-057EA5514827}" presName="tx1" presStyleLbl="revTx" presStyleIdx="2" presStyleCnt="3"/>
      <dgm:spPr/>
    </dgm:pt>
    <dgm:pt modelId="{E5361047-B6B8-4C9F-87D2-E0241BB4EC90}" type="pres">
      <dgm:prSet presAssocID="{8213014F-DDE1-42C7-997E-057EA5514827}" presName="vert1" presStyleCnt="0"/>
      <dgm:spPr/>
    </dgm:pt>
  </dgm:ptLst>
  <dgm:cxnLst>
    <dgm:cxn modelId="{F740F201-7122-4848-92A4-B863B7AEBD1E}" srcId="{D3139306-C4CC-4D9F-87DD-1520CF481183}" destId="{8213014F-DDE1-42C7-997E-057EA5514827}" srcOrd="2" destOrd="0" parTransId="{6C34C106-4AF7-4A8B-99D3-D0F7F899E6E8}" sibTransId="{CFFC1FA7-69D1-4E77-8BAA-0EB59F8078A7}"/>
    <dgm:cxn modelId="{1B089535-5969-4102-A675-03291488A6C6}" type="presOf" srcId="{8213014F-DDE1-42C7-997E-057EA5514827}" destId="{A1B9A834-CC0E-476D-8BDD-81F6557E85DB}" srcOrd="0" destOrd="0" presId="urn:microsoft.com/office/officeart/2008/layout/LinedList"/>
    <dgm:cxn modelId="{584A757C-DEB8-48E8-9928-CFB11CD0ECA1}" type="presOf" srcId="{D3139306-C4CC-4D9F-87DD-1520CF481183}" destId="{1B74A048-6E53-493C-99D2-5F7673FA2729}" srcOrd="0" destOrd="0" presId="urn:microsoft.com/office/officeart/2008/layout/LinedList"/>
    <dgm:cxn modelId="{C0DC6AA0-1CD4-49E1-ABCB-1C19C757DB78}" srcId="{D3139306-C4CC-4D9F-87DD-1520CF481183}" destId="{B7B0FC0F-F306-409A-9803-2CAE9E05170E}" srcOrd="0" destOrd="0" parTransId="{681673EE-1589-49CB-BB99-9AB0C0347E5F}" sibTransId="{50A72118-D7D2-45B0-A775-A67DE672DCC2}"/>
    <dgm:cxn modelId="{9241D9A1-6ACB-4E34-A4A3-532881209F24}" srcId="{D3139306-C4CC-4D9F-87DD-1520CF481183}" destId="{09E67394-6426-4189-A037-E50DB9F5C889}" srcOrd="1" destOrd="0" parTransId="{34A1BB28-B82B-4B0A-B00C-AD4EF3D17AF6}" sibTransId="{0D82D517-C134-4DD0-9CD7-E68DB16AE87B}"/>
    <dgm:cxn modelId="{E52C6DC8-CE0C-4ED1-AE00-F0FE8E59970F}" type="presOf" srcId="{B7B0FC0F-F306-409A-9803-2CAE9E05170E}" destId="{CC1C2B92-6C27-4296-BF5B-D23BA6A06406}" srcOrd="0" destOrd="0" presId="urn:microsoft.com/office/officeart/2008/layout/LinedList"/>
    <dgm:cxn modelId="{AA3004CE-BF07-4713-8489-C35E00BB1C10}" type="presOf" srcId="{09E67394-6426-4189-A037-E50DB9F5C889}" destId="{D3ED66DF-03E7-4D5B-A699-6765A82B10DD}" srcOrd="0" destOrd="0" presId="urn:microsoft.com/office/officeart/2008/layout/LinedList"/>
    <dgm:cxn modelId="{3CFDF4BF-9D23-4BB0-991A-35D2FFB9D719}" type="presParOf" srcId="{1B74A048-6E53-493C-99D2-5F7673FA2729}" destId="{0E2A3CEF-A9D5-4620-8FD7-4F79534F425B}" srcOrd="0" destOrd="0" presId="urn:microsoft.com/office/officeart/2008/layout/LinedList"/>
    <dgm:cxn modelId="{B73D2AA9-5548-49FF-B153-BD17D4A2AE17}" type="presParOf" srcId="{1B74A048-6E53-493C-99D2-5F7673FA2729}" destId="{FB890610-5D1A-48ED-A4F1-49527E2E76DA}" srcOrd="1" destOrd="0" presId="urn:microsoft.com/office/officeart/2008/layout/LinedList"/>
    <dgm:cxn modelId="{7FA78AD2-D0E2-4976-9D42-06E7D2DF02E2}" type="presParOf" srcId="{FB890610-5D1A-48ED-A4F1-49527E2E76DA}" destId="{CC1C2B92-6C27-4296-BF5B-D23BA6A06406}" srcOrd="0" destOrd="0" presId="urn:microsoft.com/office/officeart/2008/layout/LinedList"/>
    <dgm:cxn modelId="{1FA0B3FE-8011-4B0C-ACFE-3629EC22A8C6}" type="presParOf" srcId="{FB890610-5D1A-48ED-A4F1-49527E2E76DA}" destId="{275C50DD-7349-4712-B133-E37107E0E7F8}" srcOrd="1" destOrd="0" presId="urn:microsoft.com/office/officeart/2008/layout/LinedList"/>
    <dgm:cxn modelId="{A4524237-B140-447F-9467-B723720A9E82}" type="presParOf" srcId="{1B74A048-6E53-493C-99D2-5F7673FA2729}" destId="{28EF6EB8-6A43-4DAB-B87C-8608C0EDD953}" srcOrd="2" destOrd="0" presId="urn:microsoft.com/office/officeart/2008/layout/LinedList"/>
    <dgm:cxn modelId="{80B35926-28E9-4D5F-AF5A-C8228EC1A91F}" type="presParOf" srcId="{1B74A048-6E53-493C-99D2-5F7673FA2729}" destId="{AC11C2AF-E050-4153-ACE8-78B41CFCEB4B}" srcOrd="3" destOrd="0" presId="urn:microsoft.com/office/officeart/2008/layout/LinedList"/>
    <dgm:cxn modelId="{B6EB90E7-FFC9-4898-9C0F-9A9DFBA89CB4}" type="presParOf" srcId="{AC11C2AF-E050-4153-ACE8-78B41CFCEB4B}" destId="{D3ED66DF-03E7-4D5B-A699-6765A82B10DD}" srcOrd="0" destOrd="0" presId="urn:microsoft.com/office/officeart/2008/layout/LinedList"/>
    <dgm:cxn modelId="{0A08320F-C1E3-4DDE-97AB-09E639D49795}" type="presParOf" srcId="{AC11C2AF-E050-4153-ACE8-78B41CFCEB4B}" destId="{C7C1D492-9469-4B1B-8EC5-A4065E78B8DA}" srcOrd="1" destOrd="0" presId="urn:microsoft.com/office/officeart/2008/layout/LinedList"/>
    <dgm:cxn modelId="{6F207494-F77C-4495-AA62-D4B2BBF9FA30}" type="presParOf" srcId="{1B74A048-6E53-493C-99D2-5F7673FA2729}" destId="{BD5D4528-0069-4654-8E1F-E64A81ECBEA3}" srcOrd="4" destOrd="0" presId="urn:microsoft.com/office/officeart/2008/layout/LinedList"/>
    <dgm:cxn modelId="{27CEB85E-A7C2-4F7D-AE05-8797947B80B6}" type="presParOf" srcId="{1B74A048-6E53-493C-99D2-5F7673FA2729}" destId="{DD39CAE9-5244-4494-990C-B99FA4BBF528}" srcOrd="5" destOrd="0" presId="urn:microsoft.com/office/officeart/2008/layout/LinedList"/>
    <dgm:cxn modelId="{251B94C2-5FD0-419F-A518-F2E761E4C0DB}" type="presParOf" srcId="{DD39CAE9-5244-4494-990C-B99FA4BBF528}" destId="{A1B9A834-CC0E-476D-8BDD-81F6557E85DB}" srcOrd="0" destOrd="0" presId="urn:microsoft.com/office/officeart/2008/layout/LinedList"/>
    <dgm:cxn modelId="{CD92D64D-0400-49D7-B65C-30D4203F3154}" type="presParOf" srcId="{DD39CAE9-5244-4494-990C-B99FA4BBF528}" destId="{E5361047-B6B8-4C9F-87D2-E0241BB4EC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907065-36BA-4862-9414-2A3E47A3B305}"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9907C4C0-52C5-4A9E-8465-EC19CCBE3DDE}">
      <dgm:prSet/>
      <dgm:spPr/>
      <dgm:t>
        <a:bodyPr/>
        <a:lstStyle/>
        <a:p>
          <a:pPr>
            <a:lnSpc>
              <a:spcPct val="100000"/>
            </a:lnSpc>
          </a:pPr>
          <a:r>
            <a:rPr lang="en-US"/>
            <a:t>Chores</a:t>
          </a:r>
        </a:p>
      </dgm:t>
    </dgm:pt>
    <dgm:pt modelId="{BC28AF06-B62E-4EAB-B2EF-16FED5967472}" type="parTrans" cxnId="{AC65F5D2-DC9F-4344-8D09-9C4C7F88E2EB}">
      <dgm:prSet/>
      <dgm:spPr/>
      <dgm:t>
        <a:bodyPr/>
        <a:lstStyle/>
        <a:p>
          <a:endParaRPr lang="en-US"/>
        </a:p>
      </dgm:t>
    </dgm:pt>
    <dgm:pt modelId="{12F87CDA-E619-47EE-891E-BFCFACFBA20C}" type="sibTrans" cxnId="{AC65F5D2-DC9F-4344-8D09-9C4C7F88E2EB}">
      <dgm:prSet/>
      <dgm:spPr/>
      <dgm:t>
        <a:bodyPr/>
        <a:lstStyle/>
        <a:p>
          <a:pPr>
            <a:lnSpc>
              <a:spcPct val="100000"/>
            </a:lnSpc>
          </a:pPr>
          <a:endParaRPr lang="en-US"/>
        </a:p>
      </dgm:t>
    </dgm:pt>
    <dgm:pt modelId="{DE96C9D9-0D28-48DA-954F-CD5ECE455DAC}">
      <dgm:prSet/>
      <dgm:spPr/>
      <dgm:t>
        <a:bodyPr/>
        <a:lstStyle/>
        <a:p>
          <a:pPr>
            <a:lnSpc>
              <a:spcPct val="100000"/>
            </a:lnSpc>
          </a:pPr>
          <a:r>
            <a:rPr lang="en-US"/>
            <a:t>Jobs</a:t>
          </a:r>
        </a:p>
      </dgm:t>
    </dgm:pt>
    <dgm:pt modelId="{707A22A2-C3D5-475A-A6D5-B38EF0D4F678}" type="parTrans" cxnId="{FF4CCD55-932F-4F76-A121-6B0653B8BAAF}">
      <dgm:prSet/>
      <dgm:spPr/>
      <dgm:t>
        <a:bodyPr/>
        <a:lstStyle/>
        <a:p>
          <a:endParaRPr lang="en-US"/>
        </a:p>
      </dgm:t>
    </dgm:pt>
    <dgm:pt modelId="{0C3A7069-BFC1-414B-B5B7-358EA8A19485}" type="sibTrans" cxnId="{FF4CCD55-932F-4F76-A121-6B0653B8BAAF}">
      <dgm:prSet/>
      <dgm:spPr/>
      <dgm:t>
        <a:bodyPr/>
        <a:lstStyle/>
        <a:p>
          <a:pPr>
            <a:lnSpc>
              <a:spcPct val="100000"/>
            </a:lnSpc>
          </a:pPr>
          <a:endParaRPr lang="en-US"/>
        </a:p>
      </dgm:t>
    </dgm:pt>
    <dgm:pt modelId="{E5C83BA6-83EE-4F49-967A-822B04CF4E48}">
      <dgm:prSet/>
      <dgm:spPr/>
      <dgm:t>
        <a:bodyPr/>
        <a:lstStyle/>
        <a:p>
          <a:pPr>
            <a:lnSpc>
              <a:spcPct val="100000"/>
            </a:lnSpc>
          </a:pPr>
          <a:r>
            <a:rPr lang="en-US"/>
            <a:t>Dividends</a:t>
          </a:r>
        </a:p>
      </dgm:t>
    </dgm:pt>
    <dgm:pt modelId="{3AABB696-92CD-4C43-9B1F-7B2348F066A1}" type="parTrans" cxnId="{68EE9D89-7E81-461C-8C39-EF431641C0C1}">
      <dgm:prSet/>
      <dgm:spPr/>
      <dgm:t>
        <a:bodyPr/>
        <a:lstStyle/>
        <a:p>
          <a:endParaRPr lang="en-US"/>
        </a:p>
      </dgm:t>
    </dgm:pt>
    <dgm:pt modelId="{FF9B3A86-7CF5-42E1-86AA-570C5F264A9E}" type="sibTrans" cxnId="{68EE9D89-7E81-461C-8C39-EF431641C0C1}">
      <dgm:prSet/>
      <dgm:spPr/>
      <dgm:t>
        <a:bodyPr/>
        <a:lstStyle/>
        <a:p>
          <a:pPr>
            <a:lnSpc>
              <a:spcPct val="100000"/>
            </a:lnSpc>
          </a:pPr>
          <a:endParaRPr lang="en-US"/>
        </a:p>
      </dgm:t>
    </dgm:pt>
    <dgm:pt modelId="{341D8799-3131-4D43-BB41-80A6C5FD221D}">
      <dgm:prSet/>
      <dgm:spPr/>
      <dgm:t>
        <a:bodyPr/>
        <a:lstStyle/>
        <a:p>
          <a:pPr>
            <a:lnSpc>
              <a:spcPct val="100000"/>
            </a:lnSpc>
          </a:pPr>
          <a:r>
            <a:rPr lang="en-US"/>
            <a:t>Allowance</a:t>
          </a:r>
        </a:p>
      </dgm:t>
    </dgm:pt>
    <dgm:pt modelId="{1491A196-95B1-4D42-87A0-CF13753D2648}" type="parTrans" cxnId="{185D06D5-7595-4BC0-BE9B-6799545C6185}">
      <dgm:prSet/>
      <dgm:spPr/>
      <dgm:t>
        <a:bodyPr/>
        <a:lstStyle/>
        <a:p>
          <a:endParaRPr lang="en-US"/>
        </a:p>
      </dgm:t>
    </dgm:pt>
    <dgm:pt modelId="{A5ED4F34-C11C-4984-BD43-F7B31EA491DD}" type="sibTrans" cxnId="{185D06D5-7595-4BC0-BE9B-6799545C6185}">
      <dgm:prSet/>
      <dgm:spPr/>
      <dgm:t>
        <a:bodyPr/>
        <a:lstStyle/>
        <a:p>
          <a:pPr>
            <a:lnSpc>
              <a:spcPct val="100000"/>
            </a:lnSpc>
          </a:pPr>
          <a:endParaRPr lang="en-US"/>
        </a:p>
      </dgm:t>
    </dgm:pt>
    <dgm:pt modelId="{313E1C87-40B6-45B1-B5DC-4DE857562404}">
      <dgm:prSet/>
      <dgm:spPr/>
      <dgm:t>
        <a:bodyPr/>
        <a:lstStyle/>
        <a:p>
          <a:pPr>
            <a:lnSpc>
              <a:spcPct val="100000"/>
            </a:lnSpc>
          </a:pPr>
          <a:r>
            <a:rPr lang="en-US"/>
            <a:t>Gifts</a:t>
          </a:r>
        </a:p>
      </dgm:t>
    </dgm:pt>
    <dgm:pt modelId="{12FCA42B-37A4-4307-AF1B-AE4B44975D72}" type="parTrans" cxnId="{62AA56D4-6089-413C-9EA3-84B9FBB6DA19}">
      <dgm:prSet/>
      <dgm:spPr/>
      <dgm:t>
        <a:bodyPr/>
        <a:lstStyle/>
        <a:p>
          <a:endParaRPr lang="en-US"/>
        </a:p>
      </dgm:t>
    </dgm:pt>
    <dgm:pt modelId="{DB96739C-1252-44C4-936C-BFB376F32832}" type="sibTrans" cxnId="{62AA56D4-6089-413C-9EA3-84B9FBB6DA19}">
      <dgm:prSet/>
      <dgm:spPr/>
      <dgm:t>
        <a:bodyPr/>
        <a:lstStyle/>
        <a:p>
          <a:pPr>
            <a:lnSpc>
              <a:spcPct val="100000"/>
            </a:lnSpc>
          </a:pPr>
          <a:endParaRPr lang="en-US"/>
        </a:p>
      </dgm:t>
    </dgm:pt>
    <dgm:pt modelId="{07954F77-A8D8-45D9-94A5-C012369F455E}">
      <dgm:prSet/>
      <dgm:spPr/>
      <dgm:t>
        <a:bodyPr/>
        <a:lstStyle/>
        <a:p>
          <a:pPr>
            <a:lnSpc>
              <a:spcPct val="100000"/>
            </a:lnSpc>
          </a:pPr>
          <a:r>
            <a:rPr lang="en-US"/>
            <a:t>Investments</a:t>
          </a:r>
        </a:p>
      </dgm:t>
    </dgm:pt>
    <dgm:pt modelId="{C1B41BD3-C0A0-450E-9229-772ACEF8C2A3}" type="parTrans" cxnId="{B2016D70-ED0F-4CA7-8E43-B163FB488D15}">
      <dgm:prSet/>
      <dgm:spPr/>
      <dgm:t>
        <a:bodyPr/>
        <a:lstStyle/>
        <a:p>
          <a:endParaRPr lang="en-US"/>
        </a:p>
      </dgm:t>
    </dgm:pt>
    <dgm:pt modelId="{62D794D5-1B55-4AF0-85EC-DEDCA2E45CF8}" type="sibTrans" cxnId="{B2016D70-ED0F-4CA7-8E43-B163FB488D15}">
      <dgm:prSet/>
      <dgm:spPr/>
      <dgm:t>
        <a:bodyPr/>
        <a:lstStyle/>
        <a:p>
          <a:endParaRPr lang="en-US"/>
        </a:p>
      </dgm:t>
    </dgm:pt>
    <dgm:pt modelId="{69A81D90-8D80-4294-A2B6-97F2561817F9}" type="pres">
      <dgm:prSet presAssocID="{6A907065-36BA-4862-9414-2A3E47A3B305}" presName="root" presStyleCnt="0">
        <dgm:presLayoutVars>
          <dgm:dir/>
          <dgm:resizeHandles val="exact"/>
        </dgm:presLayoutVars>
      </dgm:prSet>
      <dgm:spPr/>
    </dgm:pt>
    <dgm:pt modelId="{1072ADCD-3052-49A2-BE42-85DC80B0CE68}" type="pres">
      <dgm:prSet presAssocID="{6A907065-36BA-4862-9414-2A3E47A3B305}" presName="container" presStyleCnt="0">
        <dgm:presLayoutVars>
          <dgm:dir/>
          <dgm:resizeHandles val="exact"/>
        </dgm:presLayoutVars>
      </dgm:prSet>
      <dgm:spPr/>
    </dgm:pt>
    <dgm:pt modelId="{7B6C5FCF-7D4A-4D9C-8A2B-FE3F61A883D7}" type="pres">
      <dgm:prSet presAssocID="{9907C4C0-52C5-4A9E-8465-EC19CCBE3DDE}" presName="compNode" presStyleCnt="0"/>
      <dgm:spPr/>
    </dgm:pt>
    <dgm:pt modelId="{F2E7BA24-D474-4E2A-BE87-44C8761D88C4}" type="pres">
      <dgm:prSet presAssocID="{9907C4C0-52C5-4A9E-8465-EC19CCBE3DDE}" presName="iconBgRect" presStyleLbl="bgShp" presStyleIdx="0" presStyleCnt="6"/>
      <dgm:spPr/>
    </dgm:pt>
    <dgm:pt modelId="{C7D3C00C-50C7-4741-AAF2-5CC6C648B70F}" type="pres">
      <dgm:prSet presAssocID="{9907C4C0-52C5-4A9E-8465-EC19CCBE3DDE}"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0AC3F5E5-FBF9-47B4-A36E-1A5564104191}" type="pres">
      <dgm:prSet presAssocID="{9907C4C0-52C5-4A9E-8465-EC19CCBE3DDE}" presName="spaceRect" presStyleCnt="0"/>
      <dgm:spPr/>
    </dgm:pt>
    <dgm:pt modelId="{1EB94E25-948C-43D0-88AE-584C39C99A51}" type="pres">
      <dgm:prSet presAssocID="{9907C4C0-52C5-4A9E-8465-EC19CCBE3DDE}" presName="textRect" presStyleLbl="revTx" presStyleIdx="0" presStyleCnt="6">
        <dgm:presLayoutVars>
          <dgm:chMax val="1"/>
          <dgm:chPref val="1"/>
        </dgm:presLayoutVars>
      </dgm:prSet>
      <dgm:spPr/>
    </dgm:pt>
    <dgm:pt modelId="{0FCD5D48-8E05-4B8B-96F6-67C65E343FE2}" type="pres">
      <dgm:prSet presAssocID="{12F87CDA-E619-47EE-891E-BFCFACFBA20C}" presName="sibTrans" presStyleLbl="sibTrans2D1" presStyleIdx="0" presStyleCnt="0"/>
      <dgm:spPr/>
    </dgm:pt>
    <dgm:pt modelId="{BEC640CC-F652-41C5-8D53-02E98D4A0CF7}" type="pres">
      <dgm:prSet presAssocID="{DE96C9D9-0D28-48DA-954F-CD5ECE455DAC}" presName="compNode" presStyleCnt="0"/>
      <dgm:spPr/>
    </dgm:pt>
    <dgm:pt modelId="{752F54D0-FB2D-4460-B963-CFE9E4CB6247}" type="pres">
      <dgm:prSet presAssocID="{DE96C9D9-0D28-48DA-954F-CD5ECE455DAC}" presName="iconBgRect" presStyleLbl="bgShp" presStyleIdx="1" presStyleCnt="6"/>
      <dgm:spPr/>
    </dgm:pt>
    <dgm:pt modelId="{626C48F9-A47F-4606-BAF2-FD8C11678855}" type="pres">
      <dgm:prSet presAssocID="{DE96C9D9-0D28-48DA-954F-CD5ECE455DAC}"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2E2E4210-39B8-4709-826B-942EB257EE38}" type="pres">
      <dgm:prSet presAssocID="{DE96C9D9-0D28-48DA-954F-CD5ECE455DAC}" presName="spaceRect" presStyleCnt="0"/>
      <dgm:spPr/>
    </dgm:pt>
    <dgm:pt modelId="{57AB6CF9-3EF1-4780-80BD-401BAF7D5302}" type="pres">
      <dgm:prSet presAssocID="{DE96C9D9-0D28-48DA-954F-CD5ECE455DAC}" presName="textRect" presStyleLbl="revTx" presStyleIdx="1" presStyleCnt="6">
        <dgm:presLayoutVars>
          <dgm:chMax val="1"/>
          <dgm:chPref val="1"/>
        </dgm:presLayoutVars>
      </dgm:prSet>
      <dgm:spPr/>
    </dgm:pt>
    <dgm:pt modelId="{A7D83A15-B103-4814-B7D7-AB194E007DE3}" type="pres">
      <dgm:prSet presAssocID="{0C3A7069-BFC1-414B-B5B7-358EA8A19485}" presName="sibTrans" presStyleLbl="sibTrans2D1" presStyleIdx="0" presStyleCnt="0"/>
      <dgm:spPr/>
    </dgm:pt>
    <dgm:pt modelId="{E43DE28F-8998-4A86-B493-4826C925A800}" type="pres">
      <dgm:prSet presAssocID="{E5C83BA6-83EE-4F49-967A-822B04CF4E48}" presName="compNode" presStyleCnt="0"/>
      <dgm:spPr/>
    </dgm:pt>
    <dgm:pt modelId="{B4A02F3A-BD15-429D-AC30-706FF16910C5}" type="pres">
      <dgm:prSet presAssocID="{E5C83BA6-83EE-4F49-967A-822B04CF4E48}" presName="iconBgRect" presStyleLbl="bgShp" presStyleIdx="2" presStyleCnt="6"/>
      <dgm:spPr/>
    </dgm:pt>
    <dgm:pt modelId="{A2F220B7-8B77-431F-8099-36999C6B2107}" type="pres">
      <dgm:prSet presAssocID="{E5C83BA6-83EE-4F49-967A-822B04CF4E48}"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8AFEAE65-CD3A-489D-9DB5-F330792599BE}" type="pres">
      <dgm:prSet presAssocID="{E5C83BA6-83EE-4F49-967A-822B04CF4E48}" presName="spaceRect" presStyleCnt="0"/>
      <dgm:spPr/>
    </dgm:pt>
    <dgm:pt modelId="{E257F904-8362-4AD9-BAEE-65F3BC7335CA}" type="pres">
      <dgm:prSet presAssocID="{E5C83BA6-83EE-4F49-967A-822B04CF4E48}" presName="textRect" presStyleLbl="revTx" presStyleIdx="2" presStyleCnt="6">
        <dgm:presLayoutVars>
          <dgm:chMax val="1"/>
          <dgm:chPref val="1"/>
        </dgm:presLayoutVars>
      </dgm:prSet>
      <dgm:spPr/>
    </dgm:pt>
    <dgm:pt modelId="{4067665A-7D77-4562-B703-F18D27146C59}" type="pres">
      <dgm:prSet presAssocID="{FF9B3A86-7CF5-42E1-86AA-570C5F264A9E}" presName="sibTrans" presStyleLbl="sibTrans2D1" presStyleIdx="0" presStyleCnt="0"/>
      <dgm:spPr/>
    </dgm:pt>
    <dgm:pt modelId="{C8FD5400-C478-4C13-9ABA-1951C2DF7E60}" type="pres">
      <dgm:prSet presAssocID="{341D8799-3131-4D43-BB41-80A6C5FD221D}" presName="compNode" presStyleCnt="0"/>
      <dgm:spPr/>
    </dgm:pt>
    <dgm:pt modelId="{65DDAB07-5470-430E-931B-FB76FF95AE98}" type="pres">
      <dgm:prSet presAssocID="{341D8799-3131-4D43-BB41-80A6C5FD221D}" presName="iconBgRect" presStyleLbl="bgShp" presStyleIdx="3" presStyleCnt="6"/>
      <dgm:spPr/>
    </dgm:pt>
    <dgm:pt modelId="{F22A0B7B-B40B-4E24-8EC1-FC80686AE3B7}" type="pres">
      <dgm:prSet presAssocID="{341D8799-3131-4D43-BB41-80A6C5FD221D}"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E031902-C137-4CD3-9294-A47F121A57FC}" type="pres">
      <dgm:prSet presAssocID="{341D8799-3131-4D43-BB41-80A6C5FD221D}" presName="spaceRect" presStyleCnt="0"/>
      <dgm:spPr/>
    </dgm:pt>
    <dgm:pt modelId="{68E17A2F-20E3-4B29-A5FE-F4EE968C4747}" type="pres">
      <dgm:prSet presAssocID="{341D8799-3131-4D43-BB41-80A6C5FD221D}" presName="textRect" presStyleLbl="revTx" presStyleIdx="3" presStyleCnt="6">
        <dgm:presLayoutVars>
          <dgm:chMax val="1"/>
          <dgm:chPref val="1"/>
        </dgm:presLayoutVars>
      </dgm:prSet>
      <dgm:spPr/>
    </dgm:pt>
    <dgm:pt modelId="{E94153F5-E0EA-41EA-95B3-4EBBA2A011E9}" type="pres">
      <dgm:prSet presAssocID="{A5ED4F34-C11C-4984-BD43-F7B31EA491DD}" presName="sibTrans" presStyleLbl="sibTrans2D1" presStyleIdx="0" presStyleCnt="0"/>
      <dgm:spPr/>
    </dgm:pt>
    <dgm:pt modelId="{1BB6CFEC-FCBE-4CD0-984D-1D33CC374F00}" type="pres">
      <dgm:prSet presAssocID="{313E1C87-40B6-45B1-B5DC-4DE857562404}" presName="compNode" presStyleCnt="0"/>
      <dgm:spPr/>
    </dgm:pt>
    <dgm:pt modelId="{DA20A976-43DB-431C-A857-12A92E1A21B9}" type="pres">
      <dgm:prSet presAssocID="{313E1C87-40B6-45B1-B5DC-4DE857562404}" presName="iconBgRect" presStyleLbl="bgShp" presStyleIdx="4" presStyleCnt="6"/>
      <dgm:spPr/>
    </dgm:pt>
    <dgm:pt modelId="{B646C4EE-DCA4-418E-929D-8E029245C8D3}" type="pres">
      <dgm:prSet presAssocID="{313E1C87-40B6-45B1-B5DC-4DE857562404}"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cking"/>
        </a:ext>
      </dgm:extLst>
    </dgm:pt>
    <dgm:pt modelId="{3572B4E5-9C8D-4646-9385-4F9512A43510}" type="pres">
      <dgm:prSet presAssocID="{313E1C87-40B6-45B1-B5DC-4DE857562404}" presName="spaceRect" presStyleCnt="0"/>
      <dgm:spPr/>
    </dgm:pt>
    <dgm:pt modelId="{0FEDFD7E-E74E-4C80-B8AA-5AD36E06357E}" type="pres">
      <dgm:prSet presAssocID="{313E1C87-40B6-45B1-B5DC-4DE857562404}" presName="textRect" presStyleLbl="revTx" presStyleIdx="4" presStyleCnt="6">
        <dgm:presLayoutVars>
          <dgm:chMax val="1"/>
          <dgm:chPref val="1"/>
        </dgm:presLayoutVars>
      </dgm:prSet>
      <dgm:spPr/>
    </dgm:pt>
    <dgm:pt modelId="{C4710D42-4918-4E69-A268-DFD0259B574B}" type="pres">
      <dgm:prSet presAssocID="{DB96739C-1252-44C4-936C-BFB376F32832}" presName="sibTrans" presStyleLbl="sibTrans2D1" presStyleIdx="0" presStyleCnt="0"/>
      <dgm:spPr/>
    </dgm:pt>
    <dgm:pt modelId="{1A00BF5C-34DE-44FA-866A-12B303D81C56}" type="pres">
      <dgm:prSet presAssocID="{07954F77-A8D8-45D9-94A5-C012369F455E}" presName="compNode" presStyleCnt="0"/>
      <dgm:spPr/>
    </dgm:pt>
    <dgm:pt modelId="{4C9F3BF5-6E80-4E44-8971-B4B17F63C965}" type="pres">
      <dgm:prSet presAssocID="{07954F77-A8D8-45D9-94A5-C012369F455E}" presName="iconBgRect" presStyleLbl="bgShp" presStyleIdx="5" presStyleCnt="6"/>
      <dgm:spPr/>
    </dgm:pt>
    <dgm:pt modelId="{600952F3-999F-4939-8E5C-BFA3DD47071B}" type="pres">
      <dgm:prSet presAssocID="{07954F77-A8D8-45D9-94A5-C012369F455E}"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ins"/>
        </a:ext>
      </dgm:extLst>
    </dgm:pt>
    <dgm:pt modelId="{9EB8DD09-06F6-4F44-A4A3-634B6C1DEE74}" type="pres">
      <dgm:prSet presAssocID="{07954F77-A8D8-45D9-94A5-C012369F455E}" presName="spaceRect" presStyleCnt="0"/>
      <dgm:spPr/>
    </dgm:pt>
    <dgm:pt modelId="{032BFFE4-7725-4AA0-B0E9-06452C91FDCD}" type="pres">
      <dgm:prSet presAssocID="{07954F77-A8D8-45D9-94A5-C012369F455E}" presName="textRect" presStyleLbl="revTx" presStyleIdx="5" presStyleCnt="6">
        <dgm:presLayoutVars>
          <dgm:chMax val="1"/>
          <dgm:chPref val="1"/>
        </dgm:presLayoutVars>
      </dgm:prSet>
      <dgm:spPr/>
    </dgm:pt>
  </dgm:ptLst>
  <dgm:cxnLst>
    <dgm:cxn modelId="{23CFC31E-FCBF-43C3-AEE5-019F6D35626B}" type="presOf" srcId="{313E1C87-40B6-45B1-B5DC-4DE857562404}" destId="{0FEDFD7E-E74E-4C80-B8AA-5AD36E06357E}" srcOrd="0" destOrd="0" presId="urn:microsoft.com/office/officeart/2018/2/layout/IconCircleList"/>
    <dgm:cxn modelId="{FFCE5E47-C2F1-4BB2-BE90-8841CFE493AE}" type="presOf" srcId="{DB96739C-1252-44C4-936C-BFB376F32832}" destId="{C4710D42-4918-4E69-A268-DFD0259B574B}" srcOrd="0" destOrd="0" presId="urn:microsoft.com/office/officeart/2018/2/layout/IconCircleList"/>
    <dgm:cxn modelId="{FF4CCD55-932F-4F76-A121-6B0653B8BAAF}" srcId="{6A907065-36BA-4862-9414-2A3E47A3B305}" destId="{DE96C9D9-0D28-48DA-954F-CD5ECE455DAC}" srcOrd="1" destOrd="0" parTransId="{707A22A2-C3D5-475A-A6D5-B38EF0D4F678}" sibTransId="{0C3A7069-BFC1-414B-B5B7-358EA8A19485}"/>
    <dgm:cxn modelId="{AAA61964-42D7-4BE9-BF2F-DB25804A4F60}" type="presOf" srcId="{07954F77-A8D8-45D9-94A5-C012369F455E}" destId="{032BFFE4-7725-4AA0-B0E9-06452C91FDCD}" srcOrd="0" destOrd="0" presId="urn:microsoft.com/office/officeart/2018/2/layout/IconCircleList"/>
    <dgm:cxn modelId="{B2016D70-ED0F-4CA7-8E43-B163FB488D15}" srcId="{6A907065-36BA-4862-9414-2A3E47A3B305}" destId="{07954F77-A8D8-45D9-94A5-C012369F455E}" srcOrd="5" destOrd="0" parTransId="{C1B41BD3-C0A0-450E-9229-772ACEF8C2A3}" sibTransId="{62D794D5-1B55-4AF0-85EC-DEDCA2E45CF8}"/>
    <dgm:cxn modelId="{DCEA427C-8866-4FA4-9C67-5F0C70778E5A}" type="presOf" srcId="{6A907065-36BA-4862-9414-2A3E47A3B305}" destId="{69A81D90-8D80-4294-A2B6-97F2561817F9}" srcOrd="0" destOrd="0" presId="urn:microsoft.com/office/officeart/2018/2/layout/IconCircleList"/>
    <dgm:cxn modelId="{0730157D-C3FA-4A92-ADBE-A821C7B41E49}" type="presOf" srcId="{A5ED4F34-C11C-4984-BD43-F7B31EA491DD}" destId="{E94153F5-E0EA-41EA-95B3-4EBBA2A011E9}" srcOrd="0" destOrd="0" presId="urn:microsoft.com/office/officeart/2018/2/layout/IconCircleList"/>
    <dgm:cxn modelId="{68EE9D89-7E81-461C-8C39-EF431641C0C1}" srcId="{6A907065-36BA-4862-9414-2A3E47A3B305}" destId="{E5C83BA6-83EE-4F49-967A-822B04CF4E48}" srcOrd="2" destOrd="0" parTransId="{3AABB696-92CD-4C43-9B1F-7B2348F066A1}" sibTransId="{FF9B3A86-7CF5-42E1-86AA-570C5F264A9E}"/>
    <dgm:cxn modelId="{5D32D999-6DD1-4F59-A69E-E252F122257B}" type="presOf" srcId="{341D8799-3131-4D43-BB41-80A6C5FD221D}" destId="{68E17A2F-20E3-4B29-A5FE-F4EE968C4747}" srcOrd="0" destOrd="0" presId="urn:microsoft.com/office/officeart/2018/2/layout/IconCircleList"/>
    <dgm:cxn modelId="{E1126FA7-6428-4ADA-BCE7-43C24F086721}" type="presOf" srcId="{DE96C9D9-0D28-48DA-954F-CD5ECE455DAC}" destId="{57AB6CF9-3EF1-4780-80BD-401BAF7D5302}" srcOrd="0" destOrd="0" presId="urn:microsoft.com/office/officeart/2018/2/layout/IconCircleList"/>
    <dgm:cxn modelId="{9DD516B2-1378-49C0-A6A6-1444D1AFE22B}" type="presOf" srcId="{12F87CDA-E619-47EE-891E-BFCFACFBA20C}" destId="{0FCD5D48-8E05-4B8B-96F6-67C65E343FE2}" srcOrd="0" destOrd="0" presId="urn:microsoft.com/office/officeart/2018/2/layout/IconCircleList"/>
    <dgm:cxn modelId="{E3759BBA-D3B7-4123-B46B-1D337DADBD04}" type="presOf" srcId="{0C3A7069-BFC1-414B-B5B7-358EA8A19485}" destId="{A7D83A15-B103-4814-B7D7-AB194E007DE3}" srcOrd="0" destOrd="0" presId="urn:microsoft.com/office/officeart/2018/2/layout/IconCircleList"/>
    <dgm:cxn modelId="{D2900FBC-5778-4997-A026-4EE8597DB371}" type="presOf" srcId="{E5C83BA6-83EE-4F49-967A-822B04CF4E48}" destId="{E257F904-8362-4AD9-BAEE-65F3BC7335CA}" srcOrd="0" destOrd="0" presId="urn:microsoft.com/office/officeart/2018/2/layout/IconCircleList"/>
    <dgm:cxn modelId="{CE926DD0-452C-4158-9EBE-A70895B9A2A4}" type="presOf" srcId="{9907C4C0-52C5-4A9E-8465-EC19CCBE3DDE}" destId="{1EB94E25-948C-43D0-88AE-584C39C99A51}" srcOrd="0" destOrd="0" presId="urn:microsoft.com/office/officeart/2018/2/layout/IconCircleList"/>
    <dgm:cxn modelId="{AC65F5D2-DC9F-4344-8D09-9C4C7F88E2EB}" srcId="{6A907065-36BA-4862-9414-2A3E47A3B305}" destId="{9907C4C0-52C5-4A9E-8465-EC19CCBE3DDE}" srcOrd="0" destOrd="0" parTransId="{BC28AF06-B62E-4EAB-B2EF-16FED5967472}" sibTransId="{12F87CDA-E619-47EE-891E-BFCFACFBA20C}"/>
    <dgm:cxn modelId="{62AA56D4-6089-413C-9EA3-84B9FBB6DA19}" srcId="{6A907065-36BA-4862-9414-2A3E47A3B305}" destId="{313E1C87-40B6-45B1-B5DC-4DE857562404}" srcOrd="4" destOrd="0" parTransId="{12FCA42B-37A4-4307-AF1B-AE4B44975D72}" sibTransId="{DB96739C-1252-44C4-936C-BFB376F32832}"/>
    <dgm:cxn modelId="{185D06D5-7595-4BC0-BE9B-6799545C6185}" srcId="{6A907065-36BA-4862-9414-2A3E47A3B305}" destId="{341D8799-3131-4D43-BB41-80A6C5FD221D}" srcOrd="3" destOrd="0" parTransId="{1491A196-95B1-4D42-87A0-CF13753D2648}" sibTransId="{A5ED4F34-C11C-4984-BD43-F7B31EA491DD}"/>
    <dgm:cxn modelId="{9C014CDF-850B-4C86-9CC8-1427EF4DFBD4}" type="presOf" srcId="{FF9B3A86-7CF5-42E1-86AA-570C5F264A9E}" destId="{4067665A-7D77-4562-B703-F18D27146C59}" srcOrd="0" destOrd="0" presId="urn:microsoft.com/office/officeart/2018/2/layout/IconCircleList"/>
    <dgm:cxn modelId="{EFDC8E98-A573-4043-A2DE-1681D8EA7E92}" type="presParOf" srcId="{69A81D90-8D80-4294-A2B6-97F2561817F9}" destId="{1072ADCD-3052-49A2-BE42-85DC80B0CE68}" srcOrd="0" destOrd="0" presId="urn:microsoft.com/office/officeart/2018/2/layout/IconCircleList"/>
    <dgm:cxn modelId="{3D7256B4-80F4-47D2-B6A8-65D717DC21B3}" type="presParOf" srcId="{1072ADCD-3052-49A2-BE42-85DC80B0CE68}" destId="{7B6C5FCF-7D4A-4D9C-8A2B-FE3F61A883D7}" srcOrd="0" destOrd="0" presId="urn:microsoft.com/office/officeart/2018/2/layout/IconCircleList"/>
    <dgm:cxn modelId="{1EA3AD29-ED4A-4AAA-8463-D288A5518D18}" type="presParOf" srcId="{7B6C5FCF-7D4A-4D9C-8A2B-FE3F61A883D7}" destId="{F2E7BA24-D474-4E2A-BE87-44C8761D88C4}" srcOrd="0" destOrd="0" presId="urn:microsoft.com/office/officeart/2018/2/layout/IconCircleList"/>
    <dgm:cxn modelId="{2EEF71F2-973D-4810-8CCC-3B6DD040B17C}" type="presParOf" srcId="{7B6C5FCF-7D4A-4D9C-8A2B-FE3F61A883D7}" destId="{C7D3C00C-50C7-4741-AAF2-5CC6C648B70F}" srcOrd="1" destOrd="0" presId="urn:microsoft.com/office/officeart/2018/2/layout/IconCircleList"/>
    <dgm:cxn modelId="{7661CCE3-2B32-47F4-B3F9-8E0460FC8809}" type="presParOf" srcId="{7B6C5FCF-7D4A-4D9C-8A2B-FE3F61A883D7}" destId="{0AC3F5E5-FBF9-47B4-A36E-1A5564104191}" srcOrd="2" destOrd="0" presId="urn:microsoft.com/office/officeart/2018/2/layout/IconCircleList"/>
    <dgm:cxn modelId="{381098CD-94CC-4BCB-9E99-780ABDEC7AD8}" type="presParOf" srcId="{7B6C5FCF-7D4A-4D9C-8A2B-FE3F61A883D7}" destId="{1EB94E25-948C-43D0-88AE-584C39C99A51}" srcOrd="3" destOrd="0" presId="urn:microsoft.com/office/officeart/2018/2/layout/IconCircleList"/>
    <dgm:cxn modelId="{90EBF574-906B-4758-856D-9471CE6DA0AB}" type="presParOf" srcId="{1072ADCD-3052-49A2-BE42-85DC80B0CE68}" destId="{0FCD5D48-8E05-4B8B-96F6-67C65E343FE2}" srcOrd="1" destOrd="0" presId="urn:microsoft.com/office/officeart/2018/2/layout/IconCircleList"/>
    <dgm:cxn modelId="{94AA5BD9-F30D-4311-B56C-80ADB803467F}" type="presParOf" srcId="{1072ADCD-3052-49A2-BE42-85DC80B0CE68}" destId="{BEC640CC-F652-41C5-8D53-02E98D4A0CF7}" srcOrd="2" destOrd="0" presId="urn:microsoft.com/office/officeart/2018/2/layout/IconCircleList"/>
    <dgm:cxn modelId="{3091879E-DFF9-4AF3-B4D8-B9AD4CD1301C}" type="presParOf" srcId="{BEC640CC-F652-41C5-8D53-02E98D4A0CF7}" destId="{752F54D0-FB2D-4460-B963-CFE9E4CB6247}" srcOrd="0" destOrd="0" presId="urn:microsoft.com/office/officeart/2018/2/layout/IconCircleList"/>
    <dgm:cxn modelId="{987FCE5D-EDA1-426F-B637-5D528D171278}" type="presParOf" srcId="{BEC640CC-F652-41C5-8D53-02E98D4A0CF7}" destId="{626C48F9-A47F-4606-BAF2-FD8C11678855}" srcOrd="1" destOrd="0" presId="urn:microsoft.com/office/officeart/2018/2/layout/IconCircleList"/>
    <dgm:cxn modelId="{2273A248-B297-427C-AF58-0FBCF9E4031D}" type="presParOf" srcId="{BEC640CC-F652-41C5-8D53-02E98D4A0CF7}" destId="{2E2E4210-39B8-4709-826B-942EB257EE38}" srcOrd="2" destOrd="0" presId="urn:microsoft.com/office/officeart/2018/2/layout/IconCircleList"/>
    <dgm:cxn modelId="{F752C17B-E0B2-447B-93EB-C5F226E50FF6}" type="presParOf" srcId="{BEC640CC-F652-41C5-8D53-02E98D4A0CF7}" destId="{57AB6CF9-3EF1-4780-80BD-401BAF7D5302}" srcOrd="3" destOrd="0" presId="urn:microsoft.com/office/officeart/2018/2/layout/IconCircleList"/>
    <dgm:cxn modelId="{F434EF55-B5B5-491E-A909-868C5DC661C1}" type="presParOf" srcId="{1072ADCD-3052-49A2-BE42-85DC80B0CE68}" destId="{A7D83A15-B103-4814-B7D7-AB194E007DE3}" srcOrd="3" destOrd="0" presId="urn:microsoft.com/office/officeart/2018/2/layout/IconCircleList"/>
    <dgm:cxn modelId="{38F5BD24-36FF-49C4-8299-4FC47C21CF42}" type="presParOf" srcId="{1072ADCD-3052-49A2-BE42-85DC80B0CE68}" destId="{E43DE28F-8998-4A86-B493-4826C925A800}" srcOrd="4" destOrd="0" presId="urn:microsoft.com/office/officeart/2018/2/layout/IconCircleList"/>
    <dgm:cxn modelId="{E05860A6-E6AC-4D1A-B69E-926CE38A199F}" type="presParOf" srcId="{E43DE28F-8998-4A86-B493-4826C925A800}" destId="{B4A02F3A-BD15-429D-AC30-706FF16910C5}" srcOrd="0" destOrd="0" presId="urn:microsoft.com/office/officeart/2018/2/layout/IconCircleList"/>
    <dgm:cxn modelId="{4D5B325B-EE1A-45A3-8D4F-5CD5AD65FD11}" type="presParOf" srcId="{E43DE28F-8998-4A86-B493-4826C925A800}" destId="{A2F220B7-8B77-431F-8099-36999C6B2107}" srcOrd="1" destOrd="0" presId="urn:microsoft.com/office/officeart/2018/2/layout/IconCircleList"/>
    <dgm:cxn modelId="{3441CFB3-C9EF-4AFB-8084-8E2C6ABD6349}" type="presParOf" srcId="{E43DE28F-8998-4A86-B493-4826C925A800}" destId="{8AFEAE65-CD3A-489D-9DB5-F330792599BE}" srcOrd="2" destOrd="0" presId="urn:microsoft.com/office/officeart/2018/2/layout/IconCircleList"/>
    <dgm:cxn modelId="{5027F7C7-FD09-4250-A84C-C1836F5E1813}" type="presParOf" srcId="{E43DE28F-8998-4A86-B493-4826C925A800}" destId="{E257F904-8362-4AD9-BAEE-65F3BC7335CA}" srcOrd="3" destOrd="0" presId="urn:microsoft.com/office/officeart/2018/2/layout/IconCircleList"/>
    <dgm:cxn modelId="{946A876B-D48D-428A-96FD-D9BE9091DE9C}" type="presParOf" srcId="{1072ADCD-3052-49A2-BE42-85DC80B0CE68}" destId="{4067665A-7D77-4562-B703-F18D27146C59}" srcOrd="5" destOrd="0" presId="urn:microsoft.com/office/officeart/2018/2/layout/IconCircleList"/>
    <dgm:cxn modelId="{53DB6C8C-8D6F-44C3-B58C-A9467C65F3F4}" type="presParOf" srcId="{1072ADCD-3052-49A2-BE42-85DC80B0CE68}" destId="{C8FD5400-C478-4C13-9ABA-1951C2DF7E60}" srcOrd="6" destOrd="0" presId="urn:microsoft.com/office/officeart/2018/2/layout/IconCircleList"/>
    <dgm:cxn modelId="{F318FE33-BE5A-4D6F-AA01-067E89A0B3B3}" type="presParOf" srcId="{C8FD5400-C478-4C13-9ABA-1951C2DF7E60}" destId="{65DDAB07-5470-430E-931B-FB76FF95AE98}" srcOrd="0" destOrd="0" presId="urn:microsoft.com/office/officeart/2018/2/layout/IconCircleList"/>
    <dgm:cxn modelId="{6C762E37-A56B-4E16-9235-A81A5FC1DF86}" type="presParOf" srcId="{C8FD5400-C478-4C13-9ABA-1951C2DF7E60}" destId="{F22A0B7B-B40B-4E24-8EC1-FC80686AE3B7}" srcOrd="1" destOrd="0" presId="urn:microsoft.com/office/officeart/2018/2/layout/IconCircleList"/>
    <dgm:cxn modelId="{7E681038-A85C-435F-8C36-A673FDDF3C62}" type="presParOf" srcId="{C8FD5400-C478-4C13-9ABA-1951C2DF7E60}" destId="{6E031902-C137-4CD3-9294-A47F121A57FC}" srcOrd="2" destOrd="0" presId="urn:microsoft.com/office/officeart/2018/2/layout/IconCircleList"/>
    <dgm:cxn modelId="{D9F735C8-BD90-4CEC-B23A-EE43303D4AE7}" type="presParOf" srcId="{C8FD5400-C478-4C13-9ABA-1951C2DF7E60}" destId="{68E17A2F-20E3-4B29-A5FE-F4EE968C4747}" srcOrd="3" destOrd="0" presId="urn:microsoft.com/office/officeart/2018/2/layout/IconCircleList"/>
    <dgm:cxn modelId="{DC303BD9-0019-4C4D-8DCC-D2F92ED6E66E}" type="presParOf" srcId="{1072ADCD-3052-49A2-BE42-85DC80B0CE68}" destId="{E94153F5-E0EA-41EA-95B3-4EBBA2A011E9}" srcOrd="7" destOrd="0" presId="urn:microsoft.com/office/officeart/2018/2/layout/IconCircleList"/>
    <dgm:cxn modelId="{EC782BB3-DD48-4A73-BEC9-5559815FB5FB}" type="presParOf" srcId="{1072ADCD-3052-49A2-BE42-85DC80B0CE68}" destId="{1BB6CFEC-FCBE-4CD0-984D-1D33CC374F00}" srcOrd="8" destOrd="0" presId="urn:microsoft.com/office/officeart/2018/2/layout/IconCircleList"/>
    <dgm:cxn modelId="{11B8072D-634D-4716-A70B-71EA0FDE3AAC}" type="presParOf" srcId="{1BB6CFEC-FCBE-4CD0-984D-1D33CC374F00}" destId="{DA20A976-43DB-431C-A857-12A92E1A21B9}" srcOrd="0" destOrd="0" presId="urn:microsoft.com/office/officeart/2018/2/layout/IconCircleList"/>
    <dgm:cxn modelId="{B5CC4328-BFA8-4E3D-842F-774CD0A42D96}" type="presParOf" srcId="{1BB6CFEC-FCBE-4CD0-984D-1D33CC374F00}" destId="{B646C4EE-DCA4-418E-929D-8E029245C8D3}" srcOrd="1" destOrd="0" presId="urn:microsoft.com/office/officeart/2018/2/layout/IconCircleList"/>
    <dgm:cxn modelId="{DF3A8B39-77E5-4E4A-8F9D-31015EBC7B8A}" type="presParOf" srcId="{1BB6CFEC-FCBE-4CD0-984D-1D33CC374F00}" destId="{3572B4E5-9C8D-4646-9385-4F9512A43510}" srcOrd="2" destOrd="0" presId="urn:microsoft.com/office/officeart/2018/2/layout/IconCircleList"/>
    <dgm:cxn modelId="{0B898D3E-5DCA-4AC6-AA3E-2BB98BA34604}" type="presParOf" srcId="{1BB6CFEC-FCBE-4CD0-984D-1D33CC374F00}" destId="{0FEDFD7E-E74E-4C80-B8AA-5AD36E06357E}" srcOrd="3" destOrd="0" presId="urn:microsoft.com/office/officeart/2018/2/layout/IconCircleList"/>
    <dgm:cxn modelId="{833DBC27-809A-4F9A-9385-75A2E900534D}" type="presParOf" srcId="{1072ADCD-3052-49A2-BE42-85DC80B0CE68}" destId="{C4710D42-4918-4E69-A268-DFD0259B574B}" srcOrd="9" destOrd="0" presId="urn:microsoft.com/office/officeart/2018/2/layout/IconCircleList"/>
    <dgm:cxn modelId="{D9832225-2425-44BD-8178-B4AAFE88F330}" type="presParOf" srcId="{1072ADCD-3052-49A2-BE42-85DC80B0CE68}" destId="{1A00BF5C-34DE-44FA-866A-12B303D81C56}" srcOrd="10" destOrd="0" presId="urn:microsoft.com/office/officeart/2018/2/layout/IconCircleList"/>
    <dgm:cxn modelId="{7BBFD5B9-80AA-4D97-9322-6A77094F7824}" type="presParOf" srcId="{1A00BF5C-34DE-44FA-866A-12B303D81C56}" destId="{4C9F3BF5-6E80-4E44-8971-B4B17F63C965}" srcOrd="0" destOrd="0" presId="urn:microsoft.com/office/officeart/2018/2/layout/IconCircleList"/>
    <dgm:cxn modelId="{B0C676EA-240E-4A55-BC07-BBD93E1D2E67}" type="presParOf" srcId="{1A00BF5C-34DE-44FA-866A-12B303D81C56}" destId="{600952F3-999F-4939-8E5C-BFA3DD47071B}" srcOrd="1" destOrd="0" presId="urn:microsoft.com/office/officeart/2018/2/layout/IconCircleList"/>
    <dgm:cxn modelId="{D4E9BD9B-0A43-43D1-A9FA-726AB9610513}" type="presParOf" srcId="{1A00BF5C-34DE-44FA-866A-12B303D81C56}" destId="{9EB8DD09-06F6-4F44-A4A3-634B6C1DEE74}" srcOrd="2" destOrd="0" presId="urn:microsoft.com/office/officeart/2018/2/layout/IconCircleList"/>
    <dgm:cxn modelId="{372785B6-2F38-4F2F-9CF2-3CD31F717515}" type="presParOf" srcId="{1A00BF5C-34DE-44FA-866A-12B303D81C56}" destId="{032BFFE4-7725-4AA0-B0E9-06452C91FDC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EBB4C9-B663-4A15-8D6E-A0045BD29EE7}" type="doc">
      <dgm:prSet loTypeId="urn:microsoft.com/office/officeart/2016/7/layout/ChevronBlockProcess" loCatId="process" qsTypeId="urn:microsoft.com/office/officeart/2005/8/quickstyle/simple4" qsCatId="simple" csTypeId="urn:microsoft.com/office/officeart/2005/8/colors/colorful2" csCatId="colorful"/>
      <dgm:spPr/>
      <dgm:t>
        <a:bodyPr/>
        <a:lstStyle/>
        <a:p>
          <a:endParaRPr lang="en-US"/>
        </a:p>
      </dgm:t>
    </dgm:pt>
    <dgm:pt modelId="{8DF2D594-DB1E-4F92-832E-57615A2A97CC}">
      <dgm:prSet/>
      <dgm:spPr/>
      <dgm:t>
        <a:bodyPr/>
        <a:lstStyle/>
        <a:p>
          <a:r>
            <a:rPr lang="en-US"/>
            <a:t>Calculating</a:t>
          </a:r>
        </a:p>
      </dgm:t>
    </dgm:pt>
    <dgm:pt modelId="{7A38A967-C076-4A0C-B382-96328DFF802E}" type="parTrans" cxnId="{09AFBC64-99C7-4102-9283-2D455262F6CF}">
      <dgm:prSet/>
      <dgm:spPr/>
      <dgm:t>
        <a:bodyPr/>
        <a:lstStyle/>
        <a:p>
          <a:endParaRPr lang="en-US"/>
        </a:p>
      </dgm:t>
    </dgm:pt>
    <dgm:pt modelId="{E61CC349-4768-4763-B506-40429516BE9C}" type="sibTrans" cxnId="{09AFBC64-99C7-4102-9283-2D455262F6CF}">
      <dgm:prSet/>
      <dgm:spPr/>
      <dgm:t>
        <a:bodyPr/>
        <a:lstStyle/>
        <a:p>
          <a:endParaRPr lang="en-US"/>
        </a:p>
      </dgm:t>
    </dgm:pt>
    <dgm:pt modelId="{8267AF40-088B-4C36-9BA7-246303833EAA}">
      <dgm:prSet/>
      <dgm:spPr/>
      <dgm:t>
        <a:bodyPr/>
        <a:lstStyle/>
        <a:p>
          <a:r>
            <a:rPr lang="en-US"/>
            <a:t>Calculating your Income</a:t>
          </a:r>
        </a:p>
      </dgm:t>
    </dgm:pt>
    <dgm:pt modelId="{6FCBBF0C-6E5E-4945-8CB1-87EC004CC800}" type="parTrans" cxnId="{37FB6819-9349-4F71-ABFB-B5AC14A6EAA0}">
      <dgm:prSet/>
      <dgm:spPr/>
      <dgm:t>
        <a:bodyPr/>
        <a:lstStyle/>
        <a:p>
          <a:endParaRPr lang="en-US"/>
        </a:p>
      </dgm:t>
    </dgm:pt>
    <dgm:pt modelId="{4A6A93F0-C835-45BE-AD4D-3BD4C6B16582}" type="sibTrans" cxnId="{37FB6819-9349-4F71-ABFB-B5AC14A6EAA0}">
      <dgm:prSet/>
      <dgm:spPr/>
      <dgm:t>
        <a:bodyPr/>
        <a:lstStyle/>
        <a:p>
          <a:endParaRPr lang="en-US"/>
        </a:p>
      </dgm:t>
    </dgm:pt>
    <dgm:pt modelId="{50172AFC-BC36-4B1C-8054-1361C47DBD02}">
      <dgm:prSet/>
      <dgm:spPr/>
      <dgm:t>
        <a:bodyPr/>
        <a:lstStyle/>
        <a:p>
          <a:r>
            <a:rPr lang="en-US"/>
            <a:t>Identifying</a:t>
          </a:r>
        </a:p>
      </dgm:t>
    </dgm:pt>
    <dgm:pt modelId="{22865810-4B26-4741-9410-21CE5C40C9A7}" type="parTrans" cxnId="{2F40FFFA-7146-43F4-A801-633174EDD5B1}">
      <dgm:prSet/>
      <dgm:spPr/>
      <dgm:t>
        <a:bodyPr/>
        <a:lstStyle/>
        <a:p>
          <a:endParaRPr lang="en-US"/>
        </a:p>
      </dgm:t>
    </dgm:pt>
    <dgm:pt modelId="{9B2A38B4-DC26-43B5-8B3A-D48754915196}" type="sibTrans" cxnId="{2F40FFFA-7146-43F4-A801-633174EDD5B1}">
      <dgm:prSet/>
      <dgm:spPr/>
      <dgm:t>
        <a:bodyPr/>
        <a:lstStyle/>
        <a:p>
          <a:endParaRPr lang="en-US"/>
        </a:p>
      </dgm:t>
    </dgm:pt>
    <dgm:pt modelId="{EA3813B8-9931-4410-A89C-C329D314D345}">
      <dgm:prSet/>
      <dgm:spPr/>
      <dgm:t>
        <a:bodyPr/>
        <a:lstStyle/>
        <a:p>
          <a:r>
            <a:rPr lang="en-US"/>
            <a:t>Identifying your Expenses</a:t>
          </a:r>
        </a:p>
      </dgm:t>
    </dgm:pt>
    <dgm:pt modelId="{34E03972-0C42-48F4-9FC4-35A2F43FAED4}" type="parTrans" cxnId="{120C11DF-532C-44C3-ACF4-D2A500C58786}">
      <dgm:prSet/>
      <dgm:spPr/>
      <dgm:t>
        <a:bodyPr/>
        <a:lstStyle/>
        <a:p>
          <a:endParaRPr lang="en-US"/>
        </a:p>
      </dgm:t>
    </dgm:pt>
    <dgm:pt modelId="{FDFC001E-8EFB-4C6B-8002-6FAF7ED80398}" type="sibTrans" cxnId="{120C11DF-532C-44C3-ACF4-D2A500C58786}">
      <dgm:prSet/>
      <dgm:spPr/>
      <dgm:t>
        <a:bodyPr/>
        <a:lstStyle/>
        <a:p>
          <a:endParaRPr lang="en-US"/>
        </a:p>
      </dgm:t>
    </dgm:pt>
    <dgm:pt modelId="{821ACAEE-5B2C-4A70-81B8-931B0123A58F}">
      <dgm:prSet/>
      <dgm:spPr/>
      <dgm:t>
        <a:bodyPr/>
        <a:lstStyle/>
        <a:p>
          <a:r>
            <a:rPr lang="en-US"/>
            <a:t>Examining</a:t>
          </a:r>
        </a:p>
      </dgm:t>
    </dgm:pt>
    <dgm:pt modelId="{0B8051B2-4B0B-4DE9-8451-12FDA726E76B}" type="parTrans" cxnId="{88DF10EB-5069-4685-ABBE-A5C1C7FEF3CE}">
      <dgm:prSet/>
      <dgm:spPr/>
      <dgm:t>
        <a:bodyPr/>
        <a:lstStyle/>
        <a:p>
          <a:endParaRPr lang="en-US"/>
        </a:p>
      </dgm:t>
    </dgm:pt>
    <dgm:pt modelId="{61D13140-25A4-42BC-BA78-09BC507D23E7}" type="sibTrans" cxnId="{88DF10EB-5069-4685-ABBE-A5C1C7FEF3CE}">
      <dgm:prSet/>
      <dgm:spPr/>
      <dgm:t>
        <a:bodyPr/>
        <a:lstStyle/>
        <a:p>
          <a:endParaRPr lang="en-US"/>
        </a:p>
      </dgm:t>
    </dgm:pt>
    <dgm:pt modelId="{454605CB-B4C7-4276-9421-D59951D27C84}">
      <dgm:prSet/>
      <dgm:spPr/>
      <dgm:t>
        <a:bodyPr/>
        <a:lstStyle/>
        <a:p>
          <a:r>
            <a:rPr lang="en-US"/>
            <a:t>Examining your Income vs. Expenses</a:t>
          </a:r>
        </a:p>
      </dgm:t>
    </dgm:pt>
    <dgm:pt modelId="{C782C35B-3A05-4083-9896-67EF2FA5B3A1}" type="parTrans" cxnId="{6E6713A1-8F97-46DC-BFEA-7DF8CCD2B706}">
      <dgm:prSet/>
      <dgm:spPr/>
      <dgm:t>
        <a:bodyPr/>
        <a:lstStyle/>
        <a:p>
          <a:endParaRPr lang="en-US"/>
        </a:p>
      </dgm:t>
    </dgm:pt>
    <dgm:pt modelId="{25E9A796-4F74-446F-87C6-1C878FA5D718}" type="sibTrans" cxnId="{6E6713A1-8F97-46DC-BFEA-7DF8CCD2B706}">
      <dgm:prSet/>
      <dgm:spPr/>
      <dgm:t>
        <a:bodyPr/>
        <a:lstStyle/>
        <a:p>
          <a:endParaRPr lang="en-US"/>
        </a:p>
      </dgm:t>
    </dgm:pt>
    <dgm:pt modelId="{163AE939-FAC4-4EB6-A59E-6C9D6C3EEB5D}">
      <dgm:prSet/>
      <dgm:spPr/>
      <dgm:t>
        <a:bodyPr/>
        <a:lstStyle/>
        <a:p>
          <a:r>
            <a:rPr lang="en-US"/>
            <a:t>Creating</a:t>
          </a:r>
        </a:p>
      </dgm:t>
    </dgm:pt>
    <dgm:pt modelId="{5E39B874-3CCB-4C27-95FF-E81AB48C1DB8}" type="parTrans" cxnId="{01B6B4AD-B5B8-418D-99DB-E20A57CAC5D5}">
      <dgm:prSet/>
      <dgm:spPr/>
      <dgm:t>
        <a:bodyPr/>
        <a:lstStyle/>
        <a:p>
          <a:endParaRPr lang="en-US"/>
        </a:p>
      </dgm:t>
    </dgm:pt>
    <dgm:pt modelId="{A5D9AE45-2DD9-4C22-8108-9381450E9C89}" type="sibTrans" cxnId="{01B6B4AD-B5B8-418D-99DB-E20A57CAC5D5}">
      <dgm:prSet/>
      <dgm:spPr/>
      <dgm:t>
        <a:bodyPr/>
        <a:lstStyle/>
        <a:p>
          <a:endParaRPr lang="en-US"/>
        </a:p>
      </dgm:t>
    </dgm:pt>
    <dgm:pt modelId="{8BB348CE-3241-419E-9EDF-924710C8A734}">
      <dgm:prSet/>
      <dgm:spPr/>
      <dgm:t>
        <a:bodyPr/>
        <a:lstStyle/>
        <a:p>
          <a:r>
            <a:rPr lang="en-US"/>
            <a:t>Creating Spending Goals</a:t>
          </a:r>
        </a:p>
      </dgm:t>
    </dgm:pt>
    <dgm:pt modelId="{AEA5FAD0-C440-4C23-A1BD-AB564FCD3848}" type="parTrans" cxnId="{68891EC8-17C2-4857-A4A6-94A2F48CE78F}">
      <dgm:prSet/>
      <dgm:spPr/>
      <dgm:t>
        <a:bodyPr/>
        <a:lstStyle/>
        <a:p>
          <a:endParaRPr lang="en-US"/>
        </a:p>
      </dgm:t>
    </dgm:pt>
    <dgm:pt modelId="{8622A81D-4965-4DB6-95D8-B92A63B32D25}" type="sibTrans" cxnId="{68891EC8-17C2-4857-A4A6-94A2F48CE78F}">
      <dgm:prSet/>
      <dgm:spPr/>
      <dgm:t>
        <a:bodyPr/>
        <a:lstStyle/>
        <a:p>
          <a:endParaRPr lang="en-US"/>
        </a:p>
      </dgm:t>
    </dgm:pt>
    <dgm:pt modelId="{0A93A5A1-9AC2-46EA-868A-249A69EE082A}">
      <dgm:prSet/>
      <dgm:spPr/>
      <dgm:t>
        <a:bodyPr/>
        <a:lstStyle/>
        <a:p>
          <a:r>
            <a:rPr lang="en-US"/>
            <a:t>Setting</a:t>
          </a:r>
        </a:p>
      </dgm:t>
    </dgm:pt>
    <dgm:pt modelId="{DDD9F10B-F14C-4B14-B822-D7425F7D92BD}" type="parTrans" cxnId="{CDB39BF7-84BC-418A-B605-931F5D6E3773}">
      <dgm:prSet/>
      <dgm:spPr/>
      <dgm:t>
        <a:bodyPr/>
        <a:lstStyle/>
        <a:p>
          <a:endParaRPr lang="en-US"/>
        </a:p>
      </dgm:t>
    </dgm:pt>
    <dgm:pt modelId="{DAF9C071-97FC-43D2-8656-7D4A4704945A}" type="sibTrans" cxnId="{CDB39BF7-84BC-418A-B605-931F5D6E3773}">
      <dgm:prSet/>
      <dgm:spPr/>
      <dgm:t>
        <a:bodyPr/>
        <a:lstStyle/>
        <a:p>
          <a:endParaRPr lang="en-US"/>
        </a:p>
      </dgm:t>
    </dgm:pt>
    <dgm:pt modelId="{8D6F4376-A584-4FB7-AA81-C50790D15085}">
      <dgm:prSet/>
      <dgm:spPr/>
      <dgm:t>
        <a:bodyPr/>
        <a:lstStyle/>
        <a:p>
          <a:r>
            <a:rPr lang="en-US"/>
            <a:t>Setting up a Spending Plan</a:t>
          </a:r>
        </a:p>
      </dgm:t>
    </dgm:pt>
    <dgm:pt modelId="{69C28282-3535-4E65-8AC5-5963B277E183}" type="parTrans" cxnId="{8CAA2ED5-1EB2-4C30-8F1E-F345BA780D4C}">
      <dgm:prSet/>
      <dgm:spPr/>
      <dgm:t>
        <a:bodyPr/>
        <a:lstStyle/>
        <a:p>
          <a:endParaRPr lang="en-US"/>
        </a:p>
      </dgm:t>
    </dgm:pt>
    <dgm:pt modelId="{47FE581C-F920-4C27-8675-1CC4A32215AF}" type="sibTrans" cxnId="{8CAA2ED5-1EB2-4C30-8F1E-F345BA780D4C}">
      <dgm:prSet/>
      <dgm:spPr/>
      <dgm:t>
        <a:bodyPr/>
        <a:lstStyle/>
        <a:p>
          <a:endParaRPr lang="en-US"/>
        </a:p>
      </dgm:t>
    </dgm:pt>
    <dgm:pt modelId="{3D61AA41-F3F1-4273-84A5-8DC2FD5D8C06}" type="pres">
      <dgm:prSet presAssocID="{FAEBB4C9-B663-4A15-8D6E-A0045BD29EE7}" presName="Name0" presStyleCnt="0">
        <dgm:presLayoutVars>
          <dgm:dir/>
          <dgm:animLvl val="lvl"/>
          <dgm:resizeHandles val="exact"/>
        </dgm:presLayoutVars>
      </dgm:prSet>
      <dgm:spPr/>
    </dgm:pt>
    <dgm:pt modelId="{B74BC4CD-4010-4C6E-B4A6-E530B32A4603}" type="pres">
      <dgm:prSet presAssocID="{8DF2D594-DB1E-4F92-832E-57615A2A97CC}" presName="composite" presStyleCnt="0"/>
      <dgm:spPr/>
    </dgm:pt>
    <dgm:pt modelId="{548A512D-403E-4215-8076-2EB61FD656EC}" type="pres">
      <dgm:prSet presAssocID="{8DF2D594-DB1E-4F92-832E-57615A2A97CC}" presName="parTx" presStyleLbl="alignNode1" presStyleIdx="0" presStyleCnt="5">
        <dgm:presLayoutVars>
          <dgm:chMax val="0"/>
          <dgm:chPref val="0"/>
        </dgm:presLayoutVars>
      </dgm:prSet>
      <dgm:spPr/>
    </dgm:pt>
    <dgm:pt modelId="{51FB6ACD-E490-4FD8-AAA3-52403542C0C7}" type="pres">
      <dgm:prSet presAssocID="{8DF2D594-DB1E-4F92-832E-57615A2A97CC}" presName="desTx" presStyleLbl="alignAccFollowNode1" presStyleIdx="0" presStyleCnt="5">
        <dgm:presLayoutVars/>
      </dgm:prSet>
      <dgm:spPr/>
    </dgm:pt>
    <dgm:pt modelId="{22857990-83F4-4614-A233-C2EB6FCED4C0}" type="pres">
      <dgm:prSet presAssocID="{E61CC349-4768-4763-B506-40429516BE9C}" presName="space" presStyleCnt="0"/>
      <dgm:spPr/>
    </dgm:pt>
    <dgm:pt modelId="{816A4B0D-7ABF-420F-949B-58E9726A55B3}" type="pres">
      <dgm:prSet presAssocID="{50172AFC-BC36-4B1C-8054-1361C47DBD02}" presName="composite" presStyleCnt="0"/>
      <dgm:spPr/>
    </dgm:pt>
    <dgm:pt modelId="{AE826CE0-EE7C-4283-9A61-A276EA7110ED}" type="pres">
      <dgm:prSet presAssocID="{50172AFC-BC36-4B1C-8054-1361C47DBD02}" presName="parTx" presStyleLbl="alignNode1" presStyleIdx="1" presStyleCnt="5">
        <dgm:presLayoutVars>
          <dgm:chMax val="0"/>
          <dgm:chPref val="0"/>
        </dgm:presLayoutVars>
      </dgm:prSet>
      <dgm:spPr/>
    </dgm:pt>
    <dgm:pt modelId="{2ACC58C2-074F-4697-87A5-76CBEEC6A8D8}" type="pres">
      <dgm:prSet presAssocID="{50172AFC-BC36-4B1C-8054-1361C47DBD02}" presName="desTx" presStyleLbl="alignAccFollowNode1" presStyleIdx="1" presStyleCnt="5">
        <dgm:presLayoutVars/>
      </dgm:prSet>
      <dgm:spPr/>
    </dgm:pt>
    <dgm:pt modelId="{E0622048-515C-4A9B-9900-5C0590A68AC8}" type="pres">
      <dgm:prSet presAssocID="{9B2A38B4-DC26-43B5-8B3A-D48754915196}" presName="space" presStyleCnt="0"/>
      <dgm:spPr/>
    </dgm:pt>
    <dgm:pt modelId="{BE5B28F0-405D-4406-9395-B596D614227A}" type="pres">
      <dgm:prSet presAssocID="{821ACAEE-5B2C-4A70-81B8-931B0123A58F}" presName="composite" presStyleCnt="0"/>
      <dgm:spPr/>
    </dgm:pt>
    <dgm:pt modelId="{4DDEA38F-C471-42AD-B413-E503ACEFD248}" type="pres">
      <dgm:prSet presAssocID="{821ACAEE-5B2C-4A70-81B8-931B0123A58F}" presName="parTx" presStyleLbl="alignNode1" presStyleIdx="2" presStyleCnt="5">
        <dgm:presLayoutVars>
          <dgm:chMax val="0"/>
          <dgm:chPref val="0"/>
        </dgm:presLayoutVars>
      </dgm:prSet>
      <dgm:spPr/>
    </dgm:pt>
    <dgm:pt modelId="{8BD346C3-4ACA-4588-BFEA-A0FABFA02507}" type="pres">
      <dgm:prSet presAssocID="{821ACAEE-5B2C-4A70-81B8-931B0123A58F}" presName="desTx" presStyleLbl="alignAccFollowNode1" presStyleIdx="2" presStyleCnt="5">
        <dgm:presLayoutVars/>
      </dgm:prSet>
      <dgm:spPr/>
    </dgm:pt>
    <dgm:pt modelId="{5947ECFC-EB6A-4A5B-9E91-B7ECB1237927}" type="pres">
      <dgm:prSet presAssocID="{61D13140-25A4-42BC-BA78-09BC507D23E7}" presName="space" presStyleCnt="0"/>
      <dgm:spPr/>
    </dgm:pt>
    <dgm:pt modelId="{1D3B61AB-901E-4DA0-9355-7DC47305A52E}" type="pres">
      <dgm:prSet presAssocID="{163AE939-FAC4-4EB6-A59E-6C9D6C3EEB5D}" presName="composite" presStyleCnt="0"/>
      <dgm:spPr/>
    </dgm:pt>
    <dgm:pt modelId="{E3DE5179-CAA6-434C-BB08-957D7F08F1CC}" type="pres">
      <dgm:prSet presAssocID="{163AE939-FAC4-4EB6-A59E-6C9D6C3EEB5D}" presName="parTx" presStyleLbl="alignNode1" presStyleIdx="3" presStyleCnt="5">
        <dgm:presLayoutVars>
          <dgm:chMax val="0"/>
          <dgm:chPref val="0"/>
        </dgm:presLayoutVars>
      </dgm:prSet>
      <dgm:spPr/>
    </dgm:pt>
    <dgm:pt modelId="{34935356-39F5-4CAD-86DE-FB07D65B1301}" type="pres">
      <dgm:prSet presAssocID="{163AE939-FAC4-4EB6-A59E-6C9D6C3EEB5D}" presName="desTx" presStyleLbl="alignAccFollowNode1" presStyleIdx="3" presStyleCnt="5">
        <dgm:presLayoutVars/>
      </dgm:prSet>
      <dgm:spPr/>
    </dgm:pt>
    <dgm:pt modelId="{8F80B4BD-F9DF-48C9-9CF3-1EB1A3640F04}" type="pres">
      <dgm:prSet presAssocID="{A5D9AE45-2DD9-4C22-8108-9381450E9C89}" presName="space" presStyleCnt="0"/>
      <dgm:spPr/>
    </dgm:pt>
    <dgm:pt modelId="{23992FF3-DB35-461C-9643-BA3F51EC3B25}" type="pres">
      <dgm:prSet presAssocID="{0A93A5A1-9AC2-46EA-868A-249A69EE082A}" presName="composite" presStyleCnt="0"/>
      <dgm:spPr/>
    </dgm:pt>
    <dgm:pt modelId="{3AE1416B-3267-4AA2-B5D1-D26DA0892B6B}" type="pres">
      <dgm:prSet presAssocID="{0A93A5A1-9AC2-46EA-868A-249A69EE082A}" presName="parTx" presStyleLbl="alignNode1" presStyleIdx="4" presStyleCnt="5">
        <dgm:presLayoutVars>
          <dgm:chMax val="0"/>
          <dgm:chPref val="0"/>
        </dgm:presLayoutVars>
      </dgm:prSet>
      <dgm:spPr/>
    </dgm:pt>
    <dgm:pt modelId="{E208852E-5D28-42E0-B458-1D6BEF9F8519}" type="pres">
      <dgm:prSet presAssocID="{0A93A5A1-9AC2-46EA-868A-249A69EE082A}" presName="desTx" presStyleLbl="alignAccFollowNode1" presStyleIdx="4" presStyleCnt="5">
        <dgm:presLayoutVars/>
      </dgm:prSet>
      <dgm:spPr/>
    </dgm:pt>
  </dgm:ptLst>
  <dgm:cxnLst>
    <dgm:cxn modelId="{08922815-C62D-452C-91F4-ECBAC56BAB44}" type="presOf" srcId="{454605CB-B4C7-4276-9421-D59951D27C84}" destId="{8BD346C3-4ACA-4588-BFEA-A0FABFA02507}" srcOrd="0" destOrd="0" presId="urn:microsoft.com/office/officeart/2016/7/layout/ChevronBlockProcess"/>
    <dgm:cxn modelId="{37FB6819-9349-4F71-ABFB-B5AC14A6EAA0}" srcId="{8DF2D594-DB1E-4F92-832E-57615A2A97CC}" destId="{8267AF40-088B-4C36-9BA7-246303833EAA}" srcOrd="0" destOrd="0" parTransId="{6FCBBF0C-6E5E-4945-8CB1-87EC004CC800}" sibTransId="{4A6A93F0-C835-45BE-AD4D-3BD4C6B16582}"/>
    <dgm:cxn modelId="{6ECB2321-EB57-4223-8888-1FA042680746}" type="presOf" srcId="{8BB348CE-3241-419E-9EDF-924710C8A734}" destId="{34935356-39F5-4CAD-86DE-FB07D65B1301}" srcOrd="0" destOrd="0" presId="urn:microsoft.com/office/officeart/2016/7/layout/ChevronBlockProcess"/>
    <dgm:cxn modelId="{5D85B132-FD9F-4182-83EF-694321A5D74A}" type="presOf" srcId="{EA3813B8-9931-4410-A89C-C329D314D345}" destId="{2ACC58C2-074F-4697-87A5-76CBEEC6A8D8}" srcOrd="0" destOrd="0" presId="urn:microsoft.com/office/officeart/2016/7/layout/ChevronBlockProcess"/>
    <dgm:cxn modelId="{90E57259-EBBE-42AC-A16E-953244F550F9}" type="presOf" srcId="{821ACAEE-5B2C-4A70-81B8-931B0123A58F}" destId="{4DDEA38F-C471-42AD-B413-E503ACEFD248}" srcOrd="0" destOrd="0" presId="urn:microsoft.com/office/officeart/2016/7/layout/ChevronBlockProcess"/>
    <dgm:cxn modelId="{A4E9CC60-C977-4AE7-88CE-A1315AF6D3B0}" type="presOf" srcId="{0A93A5A1-9AC2-46EA-868A-249A69EE082A}" destId="{3AE1416B-3267-4AA2-B5D1-D26DA0892B6B}" srcOrd="0" destOrd="0" presId="urn:microsoft.com/office/officeart/2016/7/layout/ChevronBlockProcess"/>
    <dgm:cxn modelId="{79C79164-7EE3-4F43-9952-15F352F7BCCC}" type="presOf" srcId="{50172AFC-BC36-4B1C-8054-1361C47DBD02}" destId="{AE826CE0-EE7C-4283-9A61-A276EA7110ED}" srcOrd="0" destOrd="0" presId="urn:microsoft.com/office/officeart/2016/7/layout/ChevronBlockProcess"/>
    <dgm:cxn modelId="{09AFBC64-99C7-4102-9283-2D455262F6CF}" srcId="{FAEBB4C9-B663-4A15-8D6E-A0045BD29EE7}" destId="{8DF2D594-DB1E-4F92-832E-57615A2A97CC}" srcOrd="0" destOrd="0" parTransId="{7A38A967-C076-4A0C-B382-96328DFF802E}" sibTransId="{E61CC349-4768-4763-B506-40429516BE9C}"/>
    <dgm:cxn modelId="{151ED49C-29DE-4FF5-9CFF-F8658AF42C28}" type="presOf" srcId="{8267AF40-088B-4C36-9BA7-246303833EAA}" destId="{51FB6ACD-E490-4FD8-AAA3-52403542C0C7}" srcOrd="0" destOrd="0" presId="urn:microsoft.com/office/officeart/2016/7/layout/ChevronBlockProcess"/>
    <dgm:cxn modelId="{B8E0E79C-EAFB-42C4-A40C-5AE09980B04F}" type="presOf" srcId="{FAEBB4C9-B663-4A15-8D6E-A0045BD29EE7}" destId="{3D61AA41-F3F1-4273-84A5-8DC2FD5D8C06}" srcOrd="0" destOrd="0" presId="urn:microsoft.com/office/officeart/2016/7/layout/ChevronBlockProcess"/>
    <dgm:cxn modelId="{6E6713A1-8F97-46DC-BFEA-7DF8CCD2B706}" srcId="{821ACAEE-5B2C-4A70-81B8-931B0123A58F}" destId="{454605CB-B4C7-4276-9421-D59951D27C84}" srcOrd="0" destOrd="0" parTransId="{C782C35B-3A05-4083-9896-67EF2FA5B3A1}" sibTransId="{25E9A796-4F74-446F-87C6-1C878FA5D718}"/>
    <dgm:cxn modelId="{01B6B4AD-B5B8-418D-99DB-E20A57CAC5D5}" srcId="{FAEBB4C9-B663-4A15-8D6E-A0045BD29EE7}" destId="{163AE939-FAC4-4EB6-A59E-6C9D6C3EEB5D}" srcOrd="3" destOrd="0" parTransId="{5E39B874-3CCB-4C27-95FF-E81AB48C1DB8}" sibTransId="{A5D9AE45-2DD9-4C22-8108-9381450E9C89}"/>
    <dgm:cxn modelId="{68891EC8-17C2-4857-A4A6-94A2F48CE78F}" srcId="{163AE939-FAC4-4EB6-A59E-6C9D6C3EEB5D}" destId="{8BB348CE-3241-419E-9EDF-924710C8A734}" srcOrd="0" destOrd="0" parTransId="{AEA5FAD0-C440-4C23-A1BD-AB564FCD3848}" sibTransId="{8622A81D-4965-4DB6-95D8-B92A63B32D25}"/>
    <dgm:cxn modelId="{8CAA2ED5-1EB2-4C30-8F1E-F345BA780D4C}" srcId="{0A93A5A1-9AC2-46EA-868A-249A69EE082A}" destId="{8D6F4376-A584-4FB7-AA81-C50790D15085}" srcOrd="0" destOrd="0" parTransId="{69C28282-3535-4E65-8AC5-5963B277E183}" sibTransId="{47FE581C-F920-4C27-8675-1CC4A32215AF}"/>
    <dgm:cxn modelId="{120C11DF-532C-44C3-ACF4-D2A500C58786}" srcId="{50172AFC-BC36-4B1C-8054-1361C47DBD02}" destId="{EA3813B8-9931-4410-A89C-C329D314D345}" srcOrd="0" destOrd="0" parTransId="{34E03972-0C42-48F4-9FC4-35A2F43FAED4}" sibTransId="{FDFC001E-8EFB-4C6B-8002-6FAF7ED80398}"/>
    <dgm:cxn modelId="{AEAEA6E7-6BCF-4E22-91E5-6A1A5978FC22}" type="presOf" srcId="{8D6F4376-A584-4FB7-AA81-C50790D15085}" destId="{E208852E-5D28-42E0-B458-1D6BEF9F8519}" srcOrd="0" destOrd="0" presId="urn:microsoft.com/office/officeart/2016/7/layout/ChevronBlockProcess"/>
    <dgm:cxn modelId="{88DF10EB-5069-4685-ABBE-A5C1C7FEF3CE}" srcId="{FAEBB4C9-B663-4A15-8D6E-A0045BD29EE7}" destId="{821ACAEE-5B2C-4A70-81B8-931B0123A58F}" srcOrd="2" destOrd="0" parTransId="{0B8051B2-4B0B-4DE9-8451-12FDA726E76B}" sibTransId="{61D13140-25A4-42BC-BA78-09BC507D23E7}"/>
    <dgm:cxn modelId="{D33DD4F1-2C00-4EEF-B530-BEE120B724B2}" type="presOf" srcId="{163AE939-FAC4-4EB6-A59E-6C9D6C3EEB5D}" destId="{E3DE5179-CAA6-434C-BB08-957D7F08F1CC}" srcOrd="0" destOrd="0" presId="urn:microsoft.com/office/officeart/2016/7/layout/ChevronBlockProcess"/>
    <dgm:cxn modelId="{FE3C71F3-535A-44EB-ACFF-F50EBE32FA8E}" type="presOf" srcId="{8DF2D594-DB1E-4F92-832E-57615A2A97CC}" destId="{548A512D-403E-4215-8076-2EB61FD656EC}" srcOrd="0" destOrd="0" presId="urn:microsoft.com/office/officeart/2016/7/layout/ChevronBlockProcess"/>
    <dgm:cxn modelId="{CDB39BF7-84BC-418A-B605-931F5D6E3773}" srcId="{FAEBB4C9-B663-4A15-8D6E-A0045BD29EE7}" destId="{0A93A5A1-9AC2-46EA-868A-249A69EE082A}" srcOrd="4" destOrd="0" parTransId="{DDD9F10B-F14C-4B14-B822-D7425F7D92BD}" sibTransId="{DAF9C071-97FC-43D2-8656-7D4A4704945A}"/>
    <dgm:cxn modelId="{2F40FFFA-7146-43F4-A801-633174EDD5B1}" srcId="{FAEBB4C9-B663-4A15-8D6E-A0045BD29EE7}" destId="{50172AFC-BC36-4B1C-8054-1361C47DBD02}" srcOrd="1" destOrd="0" parTransId="{22865810-4B26-4741-9410-21CE5C40C9A7}" sibTransId="{9B2A38B4-DC26-43B5-8B3A-D48754915196}"/>
    <dgm:cxn modelId="{9397582D-A582-4571-AA2E-1F2B02DB53C7}" type="presParOf" srcId="{3D61AA41-F3F1-4273-84A5-8DC2FD5D8C06}" destId="{B74BC4CD-4010-4C6E-B4A6-E530B32A4603}" srcOrd="0" destOrd="0" presId="urn:microsoft.com/office/officeart/2016/7/layout/ChevronBlockProcess"/>
    <dgm:cxn modelId="{706123C6-5A33-4F8E-8142-0CB4D2B9E4CD}" type="presParOf" srcId="{B74BC4CD-4010-4C6E-B4A6-E530B32A4603}" destId="{548A512D-403E-4215-8076-2EB61FD656EC}" srcOrd="0" destOrd="0" presId="urn:microsoft.com/office/officeart/2016/7/layout/ChevronBlockProcess"/>
    <dgm:cxn modelId="{41065A40-24B7-4985-8CDD-51486BBF6165}" type="presParOf" srcId="{B74BC4CD-4010-4C6E-B4A6-E530B32A4603}" destId="{51FB6ACD-E490-4FD8-AAA3-52403542C0C7}" srcOrd="1" destOrd="0" presId="urn:microsoft.com/office/officeart/2016/7/layout/ChevronBlockProcess"/>
    <dgm:cxn modelId="{BA28263C-EBDD-40B2-922C-C03D3254B286}" type="presParOf" srcId="{3D61AA41-F3F1-4273-84A5-8DC2FD5D8C06}" destId="{22857990-83F4-4614-A233-C2EB6FCED4C0}" srcOrd="1" destOrd="0" presId="urn:microsoft.com/office/officeart/2016/7/layout/ChevronBlockProcess"/>
    <dgm:cxn modelId="{3D917BF1-08CA-43F4-A2D8-775F72BDAE1E}" type="presParOf" srcId="{3D61AA41-F3F1-4273-84A5-8DC2FD5D8C06}" destId="{816A4B0D-7ABF-420F-949B-58E9726A55B3}" srcOrd="2" destOrd="0" presId="urn:microsoft.com/office/officeart/2016/7/layout/ChevronBlockProcess"/>
    <dgm:cxn modelId="{9DD9AD91-BEE8-4453-B848-10DB08503CD5}" type="presParOf" srcId="{816A4B0D-7ABF-420F-949B-58E9726A55B3}" destId="{AE826CE0-EE7C-4283-9A61-A276EA7110ED}" srcOrd="0" destOrd="0" presId="urn:microsoft.com/office/officeart/2016/7/layout/ChevronBlockProcess"/>
    <dgm:cxn modelId="{51563036-6CCF-452F-8F6B-2BF3EA0535CB}" type="presParOf" srcId="{816A4B0D-7ABF-420F-949B-58E9726A55B3}" destId="{2ACC58C2-074F-4697-87A5-76CBEEC6A8D8}" srcOrd="1" destOrd="0" presId="urn:microsoft.com/office/officeart/2016/7/layout/ChevronBlockProcess"/>
    <dgm:cxn modelId="{17516D46-7342-4C31-993A-DDE022958B80}" type="presParOf" srcId="{3D61AA41-F3F1-4273-84A5-8DC2FD5D8C06}" destId="{E0622048-515C-4A9B-9900-5C0590A68AC8}" srcOrd="3" destOrd="0" presId="urn:microsoft.com/office/officeart/2016/7/layout/ChevronBlockProcess"/>
    <dgm:cxn modelId="{865AF591-78E0-45C1-903C-1DBACB4E7C4B}" type="presParOf" srcId="{3D61AA41-F3F1-4273-84A5-8DC2FD5D8C06}" destId="{BE5B28F0-405D-4406-9395-B596D614227A}" srcOrd="4" destOrd="0" presId="urn:microsoft.com/office/officeart/2016/7/layout/ChevronBlockProcess"/>
    <dgm:cxn modelId="{26C8EBBA-1A45-4993-A26B-4F2641244143}" type="presParOf" srcId="{BE5B28F0-405D-4406-9395-B596D614227A}" destId="{4DDEA38F-C471-42AD-B413-E503ACEFD248}" srcOrd="0" destOrd="0" presId="urn:microsoft.com/office/officeart/2016/7/layout/ChevronBlockProcess"/>
    <dgm:cxn modelId="{455441BA-94A1-4B93-BCD6-30318FE5A5E5}" type="presParOf" srcId="{BE5B28F0-405D-4406-9395-B596D614227A}" destId="{8BD346C3-4ACA-4588-BFEA-A0FABFA02507}" srcOrd="1" destOrd="0" presId="urn:microsoft.com/office/officeart/2016/7/layout/ChevronBlockProcess"/>
    <dgm:cxn modelId="{90EF65F5-C049-48DB-9322-D6300E7C133D}" type="presParOf" srcId="{3D61AA41-F3F1-4273-84A5-8DC2FD5D8C06}" destId="{5947ECFC-EB6A-4A5B-9E91-B7ECB1237927}" srcOrd="5" destOrd="0" presId="urn:microsoft.com/office/officeart/2016/7/layout/ChevronBlockProcess"/>
    <dgm:cxn modelId="{7E8CECAD-11BF-4FE1-A30E-49855BF88962}" type="presParOf" srcId="{3D61AA41-F3F1-4273-84A5-8DC2FD5D8C06}" destId="{1D3B61AB-901E-4DA0-9355-7DC47305A52E}" srcOrd="6" destOrd="0" presId="urn:microsoft.com/office/officeart/2016/7/layout/ChevronBlockProcess"/>
    <dgm:cxn modelId="{EEB370BF-7E6D-4E4B-980B-1DB6917BFE27}" type="presParOf" srcId="{1D3B61AB-901E-4DA0-9355-7DC47305A52E}" destId="{E3DE5179-CAA6-434C-BB08-957D7F08F1CC}" srcOrd="0" destOrd="0" presId="urn:microsoft.com/office/officeart/2016/7/layout/ChevronBlockProcess"/>
    <dgm:cxn modelId="{89FE0BBA-D5FF-4CDF-800C-BAC3518D3050}" type="presParOf" srcId="{1D3B61AB-901E-4DA0-9355-7DC47305A52E}" destId="{34935356-39F5-4CAD-86DE-FB07D65B1301}" srcOrd="1" destOrd="0" presId="urn:microsoft.com/office/officeart/2016/7/layout/ChevronBlockProcess"/>
    <dgm:cxn modelId="{BAAD4578-4052-43C9-8691-3C15A60DD079}" type="presParOf" srcId="{3D61AA41-F3F1-4273-84A5-8DC2FD5D8C06}" destId="{8F80B4BD-F9DF-48C9-9CF3-1EB1A3640F04}" srcOrd="7" destOrd="0" presId="urn:microsoft.com/office/officeart/2016/7/layout/ChevronBlockProcess"/>
    <dgm:cxn modelId="{E07A87ED-368A-4342-A9E5-BDA0A5E17190}" type="presParOf" srcId="{3D61AA41-F3F1-4273-84A5-8DC2FD5D8C06}" destId="{23992FF3-DB35-461C-9643-BA3F51EC3B25}" srcOrd="8" destOrd="0" presId="urn:microsoft.com/office/officeart/2016/7/layout/ChevronBlockProcess"/>
    <dgm:cxn modelId="{A2F5BC13-EF2E-47A1-ADFE-38795C56CFB2}" type="presParOf" srcId="{23992FF3-DB35-461C-9643-BA3F51EC3B25}" destId="{3AE1416B-3267-4AA2-B5D1-D26DA0892B6B}" srcOrd="0" destOrd="0" presId="urn:microsoft.com/office/officeart/2016/7/layout/ChevronBlockProcess"/>
    <dgm:cxn modelId="{BFFA2D1A-9571-449A-8E0F-02A754011EA4}" type="presParOf" srcId="{23992FF3-DB35-461C-9643-BA3F51EC3B25}" destId="{E208852E-5D28-42E0-B458-1D6BEF9F8519}"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918DE-ED1A-42EC-8668-5C9E706FFDFC}"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687376EF-62D3-4F1F-91CB-B82CAE8600B8}">
      <dgm:prSet/>
      <dgm:spPr/>
      <dgm:t>
        <a:bodyPr/>
        <a:lstStyle/>
        <a:p>
          <a:r>
            <a:rPr lang="en-US"/>
            <a:t>Determining what you need versus what you want is a very important money skill.</a:t>
          </a:r>
        </a:p>
      </dgm:t>
    </dgm:pt>
    <dgm:pt modelId="{BBB07151-55BE-4C29-939F-C48A1E87F81C}" type="parTrans" cxnId="{AFC27C6D-8F0B-49C5-BEFC-8C7BD1DD5A6D}">
      <dgm:prSet/>
      <dgm:spPr/>
      <dgm:t>
        <a:bodyPr/>
        <a:lstStyle/>
        <a:p>
          <a:endParaRPr lang="en-US"/>
        </a:p>
      </dgm:t>
    </dgm:pt>
    <dgm:pt modelId="{118196AE-E44C-459D-A377-06EF2F938976}" type="sibTrans" cxnId="{AFC27C6D-8F0B-49C5-BEFC-8C7BD1DD5A6D}">
      <dgm:prSet/>
      <dgm:spPr/>
      <dgm:t>
        <a:bodyPr/>
        <a:lstStyle/>
        <a:p>
          <a:endParaRPr lang="en-US"/>
        </a:p>
      </dgm:t>
    </dgm:pt>
    <dgm:pt modelId="{80EC8DFC-DC2C-4553-BE2E-789252EB4E87}">
      <dgm:prSet/>
      <dgm:spPr/>
      <dgm:t>
        <a:bodyPr/>
        <a:lstStyle/>
        <a:p>
          <a:r>
            <a:rPr lang="en-US" b="1" i="1"/>
            <a:t>Food </a:t>
          </a:r>
          <a:endParaRPr lang="en-US"/>
        </a:p>
      </dgm:t>
    </dgm:pt>
    <dgm:pt modelId="{3C92B86F-0FE3-4360-9420-87E54E77C2B9}" type="parTrans" cxnId="{23B0BAD2-FF98-4BC7-87B9-6595BF9F7F23}">
      <dgm:prSet/>
      <dgm:spPr/>
      <dgm:t>
        <a:bodyPr/>
        <a:lstStyle/>
        <a:p>
          <a:endParaRPr lang="en-US"/>
        </a:p>
      </dgm:t>
    </dgm:pt>
    <dgm:pt modelId="{ECDD61AE-5F9A-46C3-A60E-2BB1FDE06B60}" type="sibTrans" cxnId="{23B0BAD2-FF98-4BC7-87B9-6595BF9F7F23}">
      <dgm:prSet/>
      <dgm:spPr/>
      <dgm:t>
        <a:bodyPr/>
        <a:lstStyle/>
        <a:p>
          <a:endParaRPr lang="en-US"/>
        </a:p>
      </dgm:t>
    </dgm:pt>
    <dgm:pt modelId="{5A5981E7-6A38-4F1D-B3A6-DE9B9D48DBA8}">
      <dgm:prSet/>
      <dgm:spPr/>
      <dgm:t>
        <a:bodyPr/>
        <a:lstStyle/>
        <a:p>
          <a:r>
            <a:rPr lang="en-US" b="1" i="1"/>
            <a:t>Water</a:t>
          </a:r>
          <a:endParaRPr lang="en-US"/>
        </a:p>
      </dgm:t>
    </dgm:pt>
    <dgm:pt modelId="{1FA7E94F-48CA-4FA2-9560-5895EBFF5150}" type="parTrans" cxnId="{0942E18A-5E43-4C1E-8697-282E552E3627}">
      <dgm:prSet/>
      <dgm:spPr/>
      <dgm:t>
        <a:bodyPr/>
        <a:lstStyle/>
        <a:p>
          <a:endParaRPr lang="en-US"/>
        </a:p>
      </dgm:t>
    </dgm:pt>
    <dgm:pt modelId="{3F84DEFE-A008-40A9-9D3E-367FAA3C0150}" type="sibTrans" cxnId="{0942E18A-5E43-4C1E-8697-282E552E3627}">
      <dgm:prSet/>
      <dgm:spPr/>
      <dgm:t>
        <a:bodyPr/>
        <a:lstStyle/>
        <a:p>
          <a:endParaRPr lang="en-US"/>
        </a:p>
      </dgm:t>
    </dgm:pt>
    <dgm:pt modelId="{4AC5D293-EE33-4D74-B500-56C52C2ADC10}">
      <dgm:prSet/>
      <dgm:spPr/>
      <dgm:t>
        <a:bodyPr/>
        <a:lstStyle/>
        <a:p>
          <a:r>
            <a:rPr lang="en-US" b="1" i="1"/>
            <a:t>Shelter</a:t>
          </a:r>
          <a:endParaRPr lang="en-US"/>
        </a:p>
      </dgm:t>
    </dgm:pt>
    <dgm:pt modelId="{8CE81824-430C-4CFF-AF09-4EA3580E5877}" type="parTrans" cxnId="{0FEB0C14-1EBB-4F02-A463-3CD7FC9C9729}">
      <dgm:prSet/>
      <dgm:spPr/>
      <dgm:t>
        <a:bodyPr/>
        <a:lstStyle/>
        <a:p>
          <a:endParaRPr lang="en-US"/>
        </a:p>
      </dgm:t>
    </dgm:pt>
    <dgm:pt modelId="{14C75649-00E2-4BE7-9EA3-E767E9C25576}" type="sibTrans" cxnId="{0FEB0C14-1EBB-4F02-A463-3CD7FC9C9729}">
      <dgm:prSet/>
      <dgm:spPr/>
      <dgm:t>
        <a:bodyPr/>
        <a:lstStyle/>
        <a:p>
          <a:endParaRPr lang="en-US"/>
        </a:p>
      </dgm:t>
    </dgm:pt>
    <dgm:pt modelId="{E899BC2E-F516-405D-BF61-2CAE24D93825}">
      <dgm:prSet/>
      <dgm:spPr/>
      <dgm:t>
        <a:bodyPr/>
        <a:lstStyle/>
        <a:p>
          <a:r>
            <a:rPr lang="en-US" b="1" i="1"/>
            <a:t>Health </a:t>
          </a:r>
          <a:endParaRPr lang="en-US"/>
        </a:p>
      </dgm:t>
    </dgm:pt>
    <dgm:pt modelId="{E1231A8C-1390-4BC5-A898-4C6EC732A8D1}" type="parTrans" cxnId="{376329ED-F45E-486F-818B-B34A6F8B0FF5}">
      <dgm:prSet/>
      <dgm:spPr/>
      <dgm:t>
        <a:bodyPr/>
        <a:lstStyle/>
        <a:p>
          <a:endParaRPr lang="en-US"/>
        </a:p>
      </dgm:t>
    </dgm:pt>
    <dgm:pt modelId="{56F1DD5F-530D-4B23-B035-78C335BAC679}" type="sibTrans" cxnId="{376329ED-F45E-486F-818B-B34A6F8B0FF5}">
      <dgm:prSet/>
      <dgm:spPr/>
      <dgm:t>
        <a:bodyPr/>
        <a:lstStyle/>
        <a:p>
          <a:endParaRPr lang="en-US"/>
        </a:p>
      </dgm:t>
    </dgm:pt>
    <dgm:pt modelId="{30E8552F-7C7E-4BDA-8C22-42A7C7F52D4B}" type="pres">
      <dgm:prSet presAssocID="{11B918DE-ED1A-42EC-8668-5C9E706FFDFC}" presName="vert0" presStyleCnt="0">
        <dgm:presLayoutVars>
          <dgm:dir/>
          <dgm:animOne val="branch"/>
          <dgm:animLvl val="lvl"/>
        </dgm:presLayoutVars>
      </dgm:prSet>
      <dgm:spPr/>
    </dgm:pt>
    <dgm:pt modelId="{8B97BC3A-048D-47B9-9013-7C3873233474}" type="pres">
      <dgm:prSet presAssocID="{687376EF-62D3-4F1F-91CB-B82CAE8600B8}" presName="thickLine" presStyleLbl="alignNode1" presStyleIdx="0" presStyleCnt="5"/>
      <dgm:spPr/>
    </dgm:pt>
    <dgm:pt modelId="{1B916359-35CE-4AC0-9B96-9113A20A1790}" type="pres">
      <dgm:prSet presAssocID="{687376EF-62D3-4F1F-91CB-B82CAE8600B8}" presName="horz1" presStyleCnt="0"/>
      <dgm:spPr/>
    </dgm:pt>
    <dgm:pt modelId="{D0BC20B0-0E6D-4180-BA3B-1EF7349A6FC9}" type="pres">
      <dgm:prSet presAssocID="{687376EF-62D3-4F1F-91CB-B82CAE8600B8}" presName="tx1" presStyleLbl="revTx" presStyleIdx="0" presStyleCnt="5"/>
      <dgm:spPr/>
    </dgm:pt>
    <dgm:pt modelId="{59C114D4-F2A2-4577-AE7E-438128FA3C27}" type="pres">
      <dgm:prSet presAssocID="{687376EF-62D3-4F1F-91CB-B82CAE8600B8}" presName="vert1" presStyleCnt="0"/>
      <dgm:spPr/>
    </dgm:pt>
    <dgm:pt modelId="{D3EB6B02-560D-4FF1-94FC-5CA2B0D72C16}" type="pres">
      <dgm:prSet presAssocID="{80EC8DFC-DC2C-4553-BE2E-789252EB4E87}" presName="thickLine" presStyleLbl="alignNode1" presStyleIdx="1" presStyleCnt="5"/>
      <dgm:spPr/>
    </dgm:pt>
    <dgm:pt modelId="{A692E656-98C5-4A6A-B3FC-A1011339B639}" type="pres">
      <dgm:prSet presAssocID="{80EC8DFC-DC2C-4553-BE2E-789252EB4E87}" presName="horz1" presStyleCnt="0"/>
      <dgm:spPr/>
    </dgm:pt>
    <dgm:pt modelId="{DD3A059D-ED32-4665-84DB-4C7E74F806A4}" type="pres">
      <dgm:prSet presAssocID="{80EC8DFC-DC2C-4553-BE2E-789252EB4E87}" presName="tx1" presStyleLbl="revTx" presStyleIdx="1" presStyleCnt="5"/>
      <dgm:spPr/>
    </dgm:pt>
    <dgm:pt modelId="{BAAFB0F4-7F5E-469D-B088-81F3A8E918FC}" type="pres">
      <dgm:prSet presAssocID="{80EC8DFC-DC2C-4553-BE2E-789252EB4E87}" presName="vert1" presStyleCnt="0"/>
      <dgm:spPr/>
    </dgm:pt>
    <dgm:pt modelId="{5CF311A7-7175-465D-8DC3-57ACE6FEEB06}" type="pres">
      <dgm:prSet presAssocID="{5A5981E7-6A38-4F1D-B3A6-DE9B9D48DBA8}" presName="thickLine" presStyleLbl="alignNode1" presStyleIdx="2" presStyleCnt="5"/>
      <dgm:spPr/>
    </dgm:pt>
    <dgm:pt modelId="{855E0ABC-DD58-4D0C-9F41-D231358C5FB7}" type="pres">
      <dgm:prSet presAssocID="{5A5981E7-6A38-4F1D-B3A6-DE9B9D48DBA8}" presName="horz1" presStyleCnt="0"/>
      <dgm:spPr/>
    </dgm:pt>
    <dgm:pt modelId="{BEF24644-A0EC-4C87-B11B-AAC75BA0D038}" type="pres">
      <dgm:prSet presAssocID="{5A5981E7-6A38-4F1D-B3A6-DE9B9D48DBA8}" presName="tx1" presStyleLbl="revTx" presStyleIdx="2" presStyleCnt="5"/>
      <dgm:spPr/>
    </dgm:pt>
    <dgm:pt modelId="{6E8B9A1B-97F2-4AA6-9627-AD3730EC0580}" type="pres">
      <dgm:prSet presAssocID="{5A5981E7-6A38-4F1D-B3A6-DE9B9D48DBA8}" presName="vert1" presStyleCnt="0"/>
      <dgm:spPr/>
    </dgm:pt>
    <dgm:pt modelId="{DAEF4675-76DA-4AC8-964D-CB1B5E50CDF5}" type="pres">
      <dgm:prSet presAssocID="{4AC5D293-EE33-4D74-B500-56C52C2ADC10}" presName="thickLine" presStyleLbl="alignNode1" presStyleIdx="3" presStyleCnt="5"/>
      <dgm:spPr/>
    </dgm:pt>
    <dgm:pt modelId="{97176520-F64E-4DC5-983F-0AE4F760EF15}" type="pres">
      <dgm:prSet presAssocID="{4AC5D293-EE33-4D74-B500-56C52C2ADC10}" presName="horz1" presStyleCnt="0"/>
      <dgm:spPr/>
    </dgm:pt>
    <dgm:pt modelId="{CE505EBA-FC10-41B4-984B-647B05262EF4}" type="pres">
      <dgm:prSet presAssocID="{4AC5D293-EE33-4D74-B500-56C52C2ADC10}" presName="tx1" presStyleLbl="revTx" presStyleIdx="3" presStyleCnt="5"/>
      <dgm:spPr/>
    </dgm:pt>
    <dgm:pt modelId="{2193FC39-C3AD-4CE9-B6EF-BB1AD5622250}" type="pres">
      <dgm:prSet presAssocID="{4AC5D293-EE33-4D74-B500-56C52C2ADC10}" presName="vert1" presStyleCnt="0"/>
      <dgm:spPr/>
    </dgm:pt>
    <dgm:pt modelId="{CFD7694D-1AAF-4C9C-8105-2E2DC1EC4EE3}" type="pres">
      <dgm:prSet presAssocID="{E899BC2E-F516-405D-BF61-2CAE24D93825}" presName="thickLine" presStyleLbl="alignNode1" presStyleIdx="4" presStyleCnt="5"/>
      <dgm:spPr/>
    </dgm:pt>
    <dgm:pt modelId="{4DE23D97-9D76-4CAB-BE4E-32191D3A1ABE}" type="pres">
      <dgm:prSet presAssocID="{E899BC2E-F516-405D-BF61-2CAE24D93825}" presName="horz1" presStyleCnt="0"/>
      <dgm:spPr/>
    </dgm:pt>
    <dgm:pt modelId="{816A1399-30CB-4254-A345-19741D8703D2}" type="pres">
      <dgm:prSet presAssocID="{E899BC2E-F516-405D-BF61-2CAE24D93825}" presName="tx1" presStyleLbl="revTx" presStyleIdx="4" presStyleCnt="5"/>
      <dgm:spPr/>
    </dgm:pt>
    <dgm:pt modelId="{BAFEEF56-2A1B-437F-903C-E89E043193C2}" type="pres">
      <dgm:prSet presAssocID="{E899BC2E-F516-405D-BF61-2CAE24D93825}" presName="vert1" presStyleCnt="0"/>
      <dgm:spPr/>
    </dgm:pt>
  </dgm:ptLst>
  <dgm:cxnLst>
    <dgm:cxn modelId="{0FEB0C14-1EBB-4F02-A463-3CD7FC9C9729}" srcId="{11B918DE-ED1A-42EC-8668-5C9E706FFDFC}" destId="{4AC5D293-EE33-4D74-B500-56C52C2ADC10}" srcOrd="3" destOrd="0" parTransId="{8CE81824-430C-4CFF-AF09-4EA3580E5877}" sibTransId="{14C75649-00E2-4BE7-9EA3-E767E9C25576}"/>
    <dgm:cxn modelId="{3CBCED14-A92B-4B5A-9864-FC9A199F6A19}" type="presOf" srcId="{11B918DE-ED1A-42EC-8668-5C9E706FFDFC}" destId="{30E8552F-7C7E-4BDA-8C22-42A7C7F52D4B}" srcOrd="0" destOrd="0" presId="urn:microsoft.com/office/officeart/2008/layout/LinedList"/>
    <dgm:cxn modelId="{D666E54B-4C54-43DB-AFF3-D0C6CA5B7E9A}" type="presOf" srcId="{5A5981E7-6A38-4F1D-B3A6-DE9B9D48DBA8}" destId="{BEF24644-A0EC-4C87-B11B-AAC75BA0D038}" srcOrd="0" destOrd="0" presId="urn:microsoft.com/office/officeart/2008/layout/LinedList"/>
    <dgm:cxn modelId="{C9FF744F-07CB-4557-ACFD-BAC664B993AF}" type="presOf" srcId="{4AC5D293-EE33-4D74-B500-56C52C2ADC10}" destId="{CE505EBA-FC10-41B4-984B-647B05262EF4}" srcOrd="0" destOrd="0" presId="urn:microsoft.com/office/officeart/2008/layout/LinedList"/>
    <dgm:cxn modelId="{AFC27C6D-8F0B-49C5-BEFC-8C7BD1DD5A6D}" srcId="{11B918DE-ED1A-42EC-8668-5C9E706FFDFC}" destId="{687376EF-62D3-4F1F-91CB-B82CAE8600B8}" srcOrd="0" destOrd="0" parTransId="{BBB07151-55BE-4C29-939F-C48A1E87F81C}" sibTransId="{118196AE-E44C-459D-A377-06EF2F938976}"/>
    <dgm:cxn modelId="{0942E18A-5E43-4C1E-8697-282E552E3627}" srcId="{11B918DE-ED1A-42EC-8668-5C9E706FFDFC}" destId="{5A5981E7-6A38-4F1D-B3A6-DE9B9D48DBA8}" srcOrd="2" destOrd="0" parTransId="{1FA7E94F-48CA-4FA2-9560-5895EBFF5150}" sibTransId="{3F84DEFE-A008-40A9-9D3E-367FAA3C0150}"/>
    <dgm:cxn modelId="{6AE537A9-B9AE-4A77-B04B-96A466F17B72}" type="presOf" srcId="{E899BC2E-F516-405D-BF61-2CAE24D93825}" destId="{816A1399-30CB-4254-A345-19741D8703D2}" srcOrd="0" destOrd="0" presId="urn:microsoft.com/office/officeart/2008/layout/LinedList"/>
    <dgm:cxn modelId="{3D1156AD-ECB7-4277-B75A-E0C7CCE8E165}" type="presOf" srcId="{687376EF-62D3-4F1F-91CB-B82CAE8600B8}" destId="{D0BC20B0-0E6D-4180-BA3B-1EF7349A6FC9}" srcOrd="0" destOrd="0" presId="urn:microsoft.com/office/officeart/2008/layout/LinedList"/>
    <dgm:cxn modelId="{23B0BAD2-FF98-4BC7-87B9-6595BF9F7F23}" srcId="{11B918DE-ED1A-42EC-8668-5C9E706FFDFC}" destId="{80EC8DFC-DC2C-4553-BE2E-789252EB4E87}" srcOrd="1" destOrd="0" parTransId="{3C92B86F-0FE3-4360-9420-87E54E77C2B9}" sibTransId="{ECDD61AE-5F9A-46C3-A60E-2BB1FDE06B60}"/>
    <dgm:cxn modelId="{FC13A7E6-3FF5-45D3-B723-EF5FC3582BE4}" type="presOf" srcId="{80EC8DFC-DC2C-4553-BE2E-789252EB4E87}" destId="{DD3A059D-ED32-4665-84DB-4C7E74F806A4}" srcOrd="0" destOrd="0" presId="urn:microsoft.com/office/officeart/2008/layout/LinedList"/>
    <dgm:cxn modelId="{376329ED-F45E-486F-818B-B34A6F8B0FF5}" srcId="{11B918DE-ED1A-42EC-8668-5C9E706FFDFC}" destId="{E899BC2E-F516-405D-BF61-2CAE24D93825}" srcOrd="4" destOrd="0" parTransId="{E1231A8C-1390-4BC5-A898-4C6EC732A8D1}" sibTransId="{56F1DD5F-530D-4B23-B035-78C335BAC679}"/>
    <dgm:cxn modelId="{919975D4-FF87-4775-B2FE-10C237D91671}" type="presParOf" srcId="{30E8552F-7C7E-4BDA-8C22-42A7C7F52D4B}" destId="{8B97BC3A-048D-47B9-9013-7C3873233474}" srcOrd="0" destOrd="0" presId="urn:microsoft.com/office/officeart/2008/layout/LinedList"/>
    <dgm:cxn modelId="{C41D5AEB-1962-4881-A7F1-F1E59B951C63}" type="presParOf" srcId="{30E8552F-7C7E-4BDA-8C22-42A7C7F52D4B}" destId="{1B916359-35CE-4AC0-9B96-9113A20A1790}" srcOrd="1" destOrd="0" presId="urn:microsoft.com/office/officeart/2008/layout/LinedList"/>
    <dgm:cxn modelId="{C7CABB9D-D09D-40EB-9C57-716FA7DAE7A3}" type="presParOf" srcId="{1B916359-35CE-4AC0-9B96-9113A20A1790}" destId="{D0BC20B0-0E6D-4180-BA3B-1EF7349A6FC9}" srcOrd="0" destOrd="0" presId="urn:microsoft.com/office/officeart/2008/layout/LinedList"/>
    <dgm:cxn modelId="{3EFC0D0A-284E-492C-905F-602899E631F3}" type="presParOf" srcId="{1B916359-35CE-4AC0-9B96-9113A20A1790}" destId="{59C114D4-F2A2-4577-AE7E-438128FA3C27}" srcOrd="1" destOrd="0" presId="urn:microsoft.com/office/officeart/2008/layout/LinedList"/>
    <dgm:cxn modelId="{9A914FB7-D41C-4AFD-AEA2-D18A5CF9A452}" type="presParOf" srcId="{30E8552F-7C7E-4BDA-8C22-42A7C7F52D4B}" destId="{D3EB6B02-560D-4FF1-94FC-5CA2B0D72C16}" srcOrd="2" destOrd="0" presId="urn:microsoft.com/office/officeart/2008/layout/LinedList"/>
    <dgm:cxn modelId="{5EA583AB-51B2-4210-ABC9-C8A43C39F52C}" type="presParOf" srcId="{30E8552F-7C7E-4BDA-8C22-42A7C7F52D4B}" destId="{A692E656-98C5-4A6A-B3FC-A1011339B639}" srcOrd="3" destOrd="0" presId="urn:microsoft.com/office/officeart/2008/layout/LinedList"/>
    <dgm:cxn modelId="{06F3A58B-DA23-4489-96E4-CDFB06649CBE}" type="presParOf" srcId="{A692E656-98C5-4A6A-B3FC-A1011339B639}" destId="{DD3A059D-ED32-4665-84DB-4C7E74F806A4}" srcOrd="0" destOrd="0" presId="urn:microsoft.com/office/officeart/2008/layout/LinedList"/>
    <dgm:cxn modelId="{AE98C7C8-23FB-4236-AE6E-5A40B11AE52F}" type="presParOf" srcId="{A692E656-98C5-4A6A-B3FC-A1011339B639}" destId="{BAAFB0F4-7F5E-469D-B088-81F3A8E918FC}" srcOrd="1" destOrd="0" presId="urn:microsoft.com/office/officeart/2008/layout/LinedList"/>
    <dgm:cxn modelId="{EAB38829-1E31-48C5-A2F8-E7E9BB36188F}" type="presParOf" srcId="{30E8552F-7C7E-4BDA-8C22-42A7C7F52D4B}" destId="{5CF311A7-7175-465D-8DC3-57ACE6FEEB06}" srcOrd="4" destOrd="0" presId="urn:microsoft.com/office/officeart/2008/layout/LinedList"/>
    <dgm:cxn modelId="{FD0040E1-F20D-44CE-9637-9018625FC705}" type="presParOf" srcId="{30E8552F-7C7E-4BDA-8C22-42A7C7F52D4B}" destId="{855E0ABC-DD58-4D0C-9F41-D231358C5FB7}" srcOrd="5" destOrd="0" presId="urn:microsoft.com/office/officeart/2008/layout/LinedList"/>
    <dgm:cxn modelId="{99CF2641-BB92-4889-AA52-6452C1C145B4}" type="presParOf" srcId="{855E0ABC-DD58-4D0C-9F41-D231358C5FB7}" destId="{BEF24644-A0EC-4C87-B11B-AAC75BA0D038}" srcOrd="0" destOrd="0" presId="urn:microsoft.com/office/officeart/2008/layout/LinedList"/>
    <dgm:cxn modelId="{4D665F2D-B56D-457C-95E5-F3D3FD75FE24}" type="presParOf" srcId="{855E0ABC-DD58-4D0C-9F41-D231358C5FB7}" destId="{6E8B9A1B-97F2-4AA6-9627-AD3730EC0580}" srcOrd="1" destOrd="0" presId="urn:microsoft.com/office/officeart/2008/layout/LinedList"/>
    <dgm:cxn modelId="{6EDBB451-EA3D-4F1A-B7AC-77E72968724B}" type="presParOf" srcId="{30E8552F-7C7E-4BDA-8C22-42A7C7F52D4B}" destId="{DAEF4675-76DA-4AC8-964D-CB1B5E50CDF5}" srcOrd="6" destOrd="0" presId="urn:microsoft.com/office/officeart/2008/layout/LinedList"/>
    <dgm:cxn modelId="{492C1823-02EE-420B-9FAE-4307F8692959}" type="presParOf" srcId="{30E8552F-7C7E-4BDA-8C22-42A7C7F52D4B}" destId="{97176520-F64E-4DC5-983F-0AE4F760EF15}" srcOrd="7" destOrd="0" presId="urn:microsoft.com/office/officeart/2008/layout/LinedList"/>
    <dgm:cxn modelId="{DA3DD819-4E23-417A-A0CD-8A2AB61B8DB8}" type="presParOf" srcId="{97176520-F64E-4DC5-983F-0AE4F760EF15}" destId="{CE505EBA-FC10-41B4-984B-647B05262EF4}" srcOrd="0" destOrd="0" presId="urn:microsoft.com/office/officeart/2008/layout/LinedList"/>
    <dgm:cxn modelId="{D15FF332-91F2-4CDF-B058-4FF66C5CEDA0}" type="presParOf" srcId="{97176520-F64E-4DC5-983F-0AE4F760EF15}" destId="{2193FC39-C3AD-4CE9-B6EF-BB1AD5622250}" srcOrd="1" destOrd="0" presId="urn:microsoft.com/office/officeart/2008/layout/LinedList"/>
    <dgm:cxn modelId="{CE3C7312-503B-4C9D-BDFC-ADADB66DA5C0}" type="presParOf" srcId="{30E8552F-7C7E-4BDA-8C22-42A7C7F52D4B}" destId="{CFD7694D-1AAF-4C9C-8105-2E2DC1EC4EE3}" srcOrd="8" destOrd="0" presId="urn:microsoft.com/office/officeart/2008/layout/LinedList"/>
    <dgm:cxn modelId="{7BF07ACC-CA71-48B0-85B2-D85CF290AB17}" type="presParOf" srcId="{30E8552F-7C7E-4BDA-8C22-42A7C7F52D4B}" destId="{4DE23D97-9D76-4CAB-BE4E-32191D3A1ABE}" srcOrd="9" destOrd="0" presId="urn:microsoft.com/office/officeart/2008/layout/LinedList"/>
    <dgm:cxn modelId="{22719258-67EB-4B2A-B313-F655D1C738B4}" type="presParOf" srcId="{4DE23D97-9D76-4CAB-BE4E-32191D3A1ABE}" destId="{816A1399-30CB-4254-A345-19741D8703D2}" srcOrd="0" destOrd="0" presId="urn:microsoft.com/office/officeart/2008/layout/LinedList"/>
    <dgm:cxn modelId="{AA5F694F-88D5-4B92-92A1-F0A05911D5DF}" type="presParOf" srcId="{4DE23D97-9D76-4CAB-BE4E-32191D3A1ABE}" destId="{BAFEEF56-2A1B-437F-903C-E89E043193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4ED74D-6882-45E8-945A-4A4E5FA49F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1A7CA5-B686-42E7-B363-63ADCF39376E}">
      <dgm:prSet/>
      <dgm:spPr/>
      <dgm:t>
        <a:bodyPr/>
        <a:lstStyle/>
        <a:p>
          <a:r>
            <a:rPr lang="en-US"/>
            <a:t>It is important to plan for how you will save and spend your income; this is called a </a:t>
          </a:r>
          <a:r>
            <a:rPr lang="en-US" b="1"/>
            <a:t>Budget or Spending Plan.</a:t>
          </a:r>
          <a:endParaRPr lang="en-US"/>
        </a:p>
      </dgm:t>
    </dgm:pt>
    <dgm:pt modelId="{08944EFB-9E1C-42B4-AD94-0D7F7996BFB4}" type="parTrans" cxnId="{D3E144E3-461D-4A37-B9A3-C4A896AFFAAB}">
      <dgm:prSet/>
      <dgm:spPr/>
      <dgm:t>
        <a:bodyPr/>
        <a:lstStyle/>
        <a:p>
          <a:endParaRPr lang="en-US"/>
        </a:p>
      </dgm:t>
    </dgm:pt>
    <dgm:pt modelId="{7FE0AB63-4B1A-4AF7-9458-FA83A7EF314C}" type="sibTrans" cxnId="{D3E144E3-461D-4A37-B9A3-C4A896AFFAAB}">
      <dgm:prSet/>
      <dgm:spPr/>
      <dgm:t>
        <a:bodyPr/>
        <a:lstStyle/>
        <a:p>
          <a:endParaRPr lang="en-US"/>
        </a:p>
      </dgm:t>
    </dgm:pt>
    <dgm:pt modelId="{CA45DD06-0F6D-4DB4-9A2A-2842E96555C4}">
      <dgm:prSet/>
      <dgm:spPr/>
      <dgm:t>
        <a:bodyPr/>
        <a:lstStyle/>
        <a:p>
          <a:r>
            <a:rPr lang="en-US"/>
            <a:t>Your </a:t>
          </a:r>
          <a:r>
            <a:rPr lang="en-US" b="1"/>
            <a:t>Budget </a:t>
          </a:r>
          <a:r>
            <a:rPr lang="en-US"/>
            <a:t>lists all your Expenses, all the items your need to spend money on.</a:t>
          </a:r>
        </a:p>
      </dgm:t>
    </dgm:pt>
    <dgm:pt modelId="{B378560B-425F-4AE4-9B0B-2821BC0A65C8}" type="parTrans" cxnId="{F8EE3225-C3E8-48FE-A1BC-EC8CCD92314C}">
      <dgm:prSet/>
      <dgm:spPr/>
      <dgm:t>
        <a:bodyPr/>
        <a:lstStyle/>
        <a:p>
          <a:endParaRPr lang="en-US"/>
        </a:p>
      </dgm:t>
    </dgm:pt>
    <dgm:pt modelId="{D2250DE4-A3FA-43C0-9A11-FF4D8C2BB1D6}" type="sibTrans" cxnId="{F8EE3225-C3E8-48FE-A1BC-EC8CCD92314C}">
      <dgm:prSet/>
      <dgm:spPr/>
      <dgm:t>
        <a:bodyPr/>
        <a:lstStyle/>
        <a:p>
          <a:endParaRPr lang="en-US"/>
        </a:p>
      </dgm:t>
    </dgm:pt>
    <dgm:pt modelId="{31222BCF-E83D-4E41-A306-0A316BBF8FD8}">
      <dgm:prSet/>
      <dgm:spPr/>
      <dgm:t>
        <a:bodyPr/>
        <a:lstStyle/>
        <a:p>
          <a:r>
            <a:rPr lang="en-US"/>
            <a:t>You can make a budget for the day, week, month or year. Let’s take a closer look…</a:t>
          </a:r>
        </a:p>
      </dgm:t>
    </dgm:pt>
    <dgm:pt modelId="{A470788B-EAAF-481E-A2F3-8837419726F1}" type="parTrans" cxnId="{3DC2DF39-699A-4E16-A750-C97CA25BF6C1}">
      <dgm:prSet/>
      <dgm:spPr/>
      <dgm:t>
        <a:bodyPr/>
        <a:lstStyle/>
        <a:p>
          <a:endParaRPr lang="en-US"/>
        </a:p>
      </dgm:t>
    </dgm:pt>
    <dgm:pt modelId="{69596B88-2484-4379-A92B-6F7131E3A481}" type="sibTrans" cxnId="{3DC2DF39-699A-4E16-A750-C97CA25BF6C1}">
      <dgm:prSet/>
      <dgm:spPr/>
      <dgm:t>
        <a:bodyPr/>
        <a:lstStyle/>
        <a:p>
          <a:endParaRPr lang="en-US"/>
        </a:p>
      </dgm:t>
    </dgm:pt>
    <dgm:pt modelId="{5F753D88-7B99-4DEE-ABA0-F499EBF809D5}" type="pres">
      <dgm:prSet presAssocID="{B74ED74D-6882-45E8-945A-4A4E5FA49F9C}" presName="root" presStyleCnt="0">
        <dgm:presLayoutVars>
          <dgm:dir/>
          <dgm:resizeHandles val="exact"/>
        </dgm:presLayoutVars>
      </dgm:prSet>
      <dgm:spPr/>
    </dgm:pt>
    <dgm:pt modelId="{55ECB7A6-3D81-4F48-8C90-4855AA131329}" type="pres">
      <dgm:prSet presAssocID="{9B1A7CA5-B686-42E7-B363-63ADCF39376E}" presName="compNode" presStyleCnt="0"/>
      <dgm:spPr/>
    </dgm:pt>
    <dgm:pt modelId="{A4175F3D-8287-4ABE-9E16-291DF072DBCD}" type="pres">
      <dgm:prSet presAssocID="{9B1A7CA5-B686-42E7-B363-63ADCF39376E}" presName="bgRect" presStyleLbl="bgShp" presStyleIdx="0" presStyleCnt="3"/>
      <dgm:spPr/>
    </dgm:pt>
    <dgm:pt modelId="{9BD9FBEC-A0C1-46A1-8357-F12AFFAEB50A}" type="pres">
      <dgm:prSet presAssocID="{9B1A7CA5-B686-42E7-B363-63ADCF3937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581EDB2F-B742-475B-A94C-F1E31422D645}" type="pres">
      <dgm:prSet presAssocID="{9B1A7CA5-B686-42E7-B363-63ADCF39376E}" presName="spaceRect" presStyleCnt="0"/>
      <dgm:spPr/>
    </dgm:pt>
    <dgm:pt modelId="{AB892D0B-4F57-40D0-B060-0AB838D508BC}" type="pres">
      <dgm:prSet presAssocID="{9B1A7CA5-B686-42E7-B363-63ADCF39376E}" presName="parTx" presStyleLbl="revTx" presStyleIdx="0" presStyleCnt="3">
        <dgm:presLayoutVars>
          <dgm:chMax val="0"/>
          <dgm:chPref val="0"/>
        </dgm:presLayoutVars>
      </dgm:prSet>
      <dgm:spPr/>
    </dgm:pt>
    <dgm:pt modelId="{B19D3795-EB51-49F3-A193-7E34563850C2}" type="pres">
      <dgm:prSet presAssocID="{7FE0AB63-4B1A-4AF7-9458-FA83A7EF314C}" presName="sibTrans" presStyleCnt="0"/>
      <dgm:spPr/>
    </dgm:pt>
    <dgm:pt modelId="{FE9A7B2B-4370-438F-A848-9E580669C55C}" type="pres">
      <dgm:prSet presAssocID="{CA45DD06-0F6D-4DB4-9A2A-2842E96555C4}" presName="compNode" presStyleCnt="0"/>
      <dgm:spPr/>
    </dgm:pt>
    <dgm:pt modelId="{5C46D836-72D5-42EC-9F64-1A29137395EF}" type="pres">
      <dgm:prSet presAssocID="{CA45DD06-0F6D-4DB4-9A2A-2842E96555C4}" presName="bgRect" presStyleLbl="bgShp" presStyleIdx="1" presStyleCnt="3"/>
      <dgm:spPr/>
    </dgm:pt>
    <dgm:pt modelId="{02025CDD-6140-4B16-B5D3-2E1BFAF5A97B}" type="pres">
      <dgm:prSet presAssocID="{CA45DD06-0F6D-4DB4-9A2A-2842E96555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DBA0BD99-6223-45D4-B99A-B7BFC8BDE9A7}" type="pres">
      <dgm:prSet presAssocID="{CA45DD06-0F6D-4DB4-9A2A-2842E96555C4}" presName="spaceRect" presStyleCnt="0"/>
      <dgm:spPr/>
    </dgm:pt>
    <dgm:pt modelId="{F61B27E2-BCD8-45FA-808A-AAE954557B6B}" type="pres">
      <dgm:prSet presAssocID="{CA45DD06-0F6D-4DB4-9A2A-2842E96555C4}" presName="parTx" presStyleLbl="revTx" presStyleIdx="1" presStyleCnt="3">
        <dgm:presLayoutVars>
          <dgm:chMax val="0"/>
          <dgm:chPref val="0"/>
        </dgm:presLayoutVars>
      </dgm:prSet>
      <dgm:spPr/>
    </dgm:pt>
    <dgm:pt modelId="{3DC3AAF8-E955-4AD5-8F37-FDAF68E8AFDE}" type="pres">
      <dgm:prSet presAssocID="{D2250DE4-A3FA-43C0-9A11-FF4D8C2BB1D6}" presName="sibTrans" presStyleCnt="0"/>
      <dgm:spPr/>
    </dgm:pt>
    <dgm:pt modelId="{5FEF0CCB-C885-451E-B52E-20A7BF489AFE}" type="pres">
      <dgm:prSet presAssocID="{31222BCF-E83D-4E41-A306-0A316BBF8FD8}" presName="compNode" presStyleCnt="0"/>
      <dgm:spPr/>
    </dgm:pt>
    <dgm:pt modelId="{57269347-71B8-4FE3-8FB4-F54B450D33AF}" type="pres">
      <dgm:prSet presAssocID="{31222BCF-E83D-4E41-A306-0A316BBF8FD8}" presName="bgRect" presStyleLbl="bgShp" presStyleIdx="2" presStyleCnt="3"/>
      <dgm:spPr/>
    </dgm:pt>
    <dgm:pt modelId="{2DA1F9A7-6375-4242-A5C9-524D7921E651}" type="pres">
      <dgm:prSet presAssocID="{31222BCF-E83D-4E41-A306-0A316BBF8FD8}" presName="iconRect" presStyleLbl="node1" presStyleIdx="2" presStyleCnt="3" custLinFactNeighborX="3691" custLinFactNeighborY="-1385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3E01BC47-1316-4FEB-AE4F-70F9139D746A}" type="pres">
      <dgm:prSet presAssocID="{31222BCF-E83D-4E41-A306-0A316BBF8FD8}" presName="spaceRect" presStyleCnt="0"/>
      <dgm:spPr/>
    </dgm:pt>
    <dgm:pt modelId="{EA08DF89-8896-45C5-B671-094C44C46CE7}" type="pres">
      <dgm:prSet presAssocID="{31222BCF-E83D-4E41-A306-0A316BBF8FD8}" presName="parTx" presStyleLbl="revTx" presStyleIdx="2" presStyleCnt="3">
        <dgm:presLayoutVars>
          <dgm:chMax val="0"/>
          <dgm:chPref val="0"/>
        </dgm:presLayoutVars>
      </dgm:prSet>
      <dgm:spPr/>
    </dgm:pt>
  </dgm:ptLst>
  <dgm:cxnLst>
    <dgm:cxn modelId="{F8EE3225-C3E8-48FE-A1BC-EC8CCD92314C}" srcId="{B74ED74D-6882-45E8-945A-4A4E5FA49F9C}" destId="{CA45DD06-0F6D-4DB4-9A2A-2842E96555C4}" srcOrd="1" destOrd="0" parTransId="{B378560B-425F-4AE4-9B0B-2821BC0A65C8}" sibTransId="{D2250DE4-A3FA-43C0-9A11-FF4D8C2BB1D6}"/>
    <dgm:cxn modelId="{3DC2DF39-699A-4E16-A750-C97CA25BF6C1}" srcId="{B74ED74D-6882-45E8-945A-4A4E5FA49F9C}" destId="{31222BCF-E83D-4E41-A306-0A316BBF8FD8}" srcOrd="2" destOrd="0" parTransId="{A470788B-EAAF-481E-A2F3-8837419726F1}" sibTransId="{69596B88-2484-4379-A92B-6F7131E3A481}"/>
    <dgm:cxn modelId="{D16FFF76-B23A-4316-9C16-E189F6510F6C}" type="presOf" srcId="{CA45DD06-0F6D-4DB4-9A2A-2842E96555C4}" destId="{F61B27E2-BCD8-45FA-808A-AAE954557B6B}" srcOrd="0" destOrd="0" presId="urn:microsoft.com/office/officeart/2018/2/layout/IconVerticalSolidList"/>
    <dgm:cxn modelId="{8B9FC0A7-44FD-48EF-A964-C5DADFC2CE2F}" type="presOf" srcId="{31222BCF-E83D-4E41-A306-0A316BBF8FD8}" destId="{EA08DF89-8896-45C5-B671-094C44C46CE7}" srcOrd="0" destOrd="0" presId="urn:microsoft.com/office/officeart/2018/2/layout/IconVerticalSolidList"/>
    <dgm:cxn modelId="{0ACDF9BC-5798-44E0-9944-D45CBED19986}" type="presOf" srcId="{B74ED74D-6882-45E8-945A-4A4E5FA49F9C}" destId="{5F753D88-7B99-4DEE-ABA0-F499EBF809D5}" srcOrd="0" destOrd="0" presId="urn:microsoft.com/office/officeart/2018/2/layout/IconVerticalSolidList"/>
    <dgm:cxn modelId="{2384C2D5-8DDD-470D-AD4D-4D759F2BB7E4}" type="presOf" srcId="{9B1A7CA5-B686-42E7-B363-63ADCF39376E}" destId="{AB892D0B-4F57-40D0-B060-0AB838D508BC}" srcOrd="0" destOrd="0" presId="urn:microsoft.com/office/officeart/2018/2/layout/IconVerticalSolidList"/>
    <dgm:cxn modelId="{D3E144E3-461D-4A37-B9A3-C4A896AFFAAB}" srcId="{B74ED74D-6882-45E8-945A-4A4E5FA49F9C}" destId="{9B1A7CA5-B686-42E7-B363-63ADCF39376E}" srcOrd="0" destOrd="0" parTransId="{08944EFB-9E1C-42B4-AD94-0D7F7996BFB4}" sibTransId="{7FE0AB63-4B1A-4AF7-9458-FA83A7EF314C}"/>
    <dgm:cxn modelId="{FF4915CD-EC4F-4A1E-A838-8917DAFDE1F9}" type="presParOf" srcId="{5F753D88-7B99-4DEE-ABA0-F499EBF809D5}" destId="{55ECB7A6-3D81-4F48-8C90-4855AA131329}" srcOrd="0" destOrd="0" presId="urn:microsoft.com/office/officeart/2018/2/layout/IconVerticalSolidList"/>
    <dgm:cxn modelId="{C00FD2E3-660D-45F0-B62A-424FE55D2ECD}" type="presParOf" srcId="{55ECB7A6-3D81-4F48-8C90-4855AA131329}" destId="{A4175F3D-8287-4ABE-9E16-291DF072DBCD}" srcOrd="0" destOrd="0" presId="urn:microsoft.com/office/officeart/2018/2/layout/IconVerticalSolidList"/>
    <dgm:cxn modelId="{D28CF120-3112-4D65-9EE8-3EF771D36CE8}" type="presParOf" srcId="{55ECB7A6-3D81-4F48-8C90-4855AA131329}" destId="{9BD9FBEC-A0C1-46A1-8357-F12AFFAEB50A}" srcOrd="1" destOrd="0" presId="urn:microsoft.com/office/officeart/2018/2/layout/IconVerticalSolidList"/>
    <dgm:cxn modelId="{84DB3858-CDB5-4DA5-9E2A-5A1270CA6F8C}" type="presParOf" srcId="{55ECB7A6-3D81-4F48-8C90-4855AA131329}" destId="{581EDB2F-B742-475B-A94C-F1E31422D645}" srcOrd="2" destOrd="0" presId="urn:microsoft.com/office/officeart/2018/2/layout/IconVerticalSolidList"/>
    <dgm:cxn modelId="{3E16F65D-F3B4-48B2-8E7F-FD118C0DBA11}" type="presParOf" srcId="{55ECB7A6-3D81-4F48-8C90-4855AA131329}" destId="{AB892D0B-4F57-40D0-B060-0AB838D508BC}" srcOrd="3" destOrd="0" presId="urn:microsoft.com/office/officeart/2018/2/layout/IconVerticalSolidList"/>
    <dgm:cxn modelId="{4E2A4420-3B66-451D-89FA-0F764DE41203}" type="presParOf" srcId="{5F753D88-7B99-4DEE-ABA0-F499EBF809D5}" destId="{B19D3795-EB51-49F3-A193-7E34563850C2}" srcOrd="1" destOrd="0" presId="urn:microsoft.com/office/officeart/2018/2/layout/IconVerticalSolidList"/>
    <dgm:cxn modelId="{EB0CEFEB-37D5-4353-8C73-A8C89E850715}" type="presParOf" srcId="{5F753D88-7B99-4DEE-ABA0-F499EBF809D5}" destId="{FE9A7B2B-4370-438F-A848-9E580669C55C}" srcOrd="2" destOrd="0" presId="urn:microsoft.com/office/officeart/2018/2/layout/IconVerticalSolidList"/>
    <dgm:cxn modelId="{85A381F1-21F4-4116-AD8D-935DA1928422}" type="presParOf" srcId="{FE9A7B2B-4370-438F-A848-9E580669C55C}" destId="{5C46D836-72D5-42EC-9F64-1A29137395EF}" srcOrd="0" destOrd="0" presId="urn:microsoft.com/office/officeart/2018/2/layout/IconVerticalSolidList"/>
    <dgm:cxn modelId="{55315323-2323-474D-8E39-B4C202C90885}" type="presParOf" srcId="{FE9A7B2B-4370-438F-A848-9E580669C55C}" destId="{02025CDD-6140-4B16-B5D3-2E1BFAF5A97B}" srcOrd="1" destOrd="0" presId="urn:microsoft.com/office/officeart/2018/2/layout/IconVerticalSolidList"/>
    <dgm:cxn modelId="{1E688E9D-5ADD-4D8F-835E-EE6C326752B7}" type="presParOf" srcId="{FE9A7B2B-4370-438F-A848-9E580669C55C}" destId="{DBA0BD99-6223-45D4-B99A-B7BFC8BDE9A7}" srcOrd="2" destOrd="0" presId="urn:microsoft.com/office/officeart/2018/2/layout/IconVerticalSolidList"/>
    <dgm:cxn modelId="{54B60A25-8FB3-4996-950C-9A917685B146}" type="presParOf" srcId="{FE9A7B2B-4370-438F-A848-9E580669C55C}" destId="{F61B27E2-BCD8-45FA-808A-AAE954557B6B}" srcOrd="3" destOrd="0" presId="urn:microsoft.com/office/officeart/2018/2/layout/IconVerticalSolidList"/>
    <dgm:cxn modelId="{BD29F2C6-14AE-4A32-A44D-E37899AA5C33}" type="presParOf" srcId="{5F753D88-7B99-4DEE-ABA0-F499EBF809D5}" destId="{3DC3AAF8-E955-4AD5-8F37-FDAF68E8AFDE}" srcOrd="3" destOrd="0" presId="urn:microsoft.com/office/officeart/2018/2/layout/IconVerticalSolidList"/>
    <dgm:cxn modelId="{2640403C-4663-4261-9BD2-DDB61DEE2303}" type="presParOf" srcId="{5F753D88-7B99-4DEE-ABA0-F499EBF809D5}" destId="{5FEF0CCB-C885-451E-B52E-20A7BF489AFE}" srcOrd="4" destOrd="0" presId="urn:microsoft.com/office/officeart/2018/2/layout/IconVerticalSolidList"/>
    <dgm:cxn modelId="{A3E7A25A-1248-48BA-85DF-C0DC8F73AE43}" type="presParOf" srcId="{5FEF0CCB-C885-451E-B52E-20A7BF489AFE}" destId="{57269347-71B8-4FE3-8FB4-F54B450D33AF}" srcOrd="0" destOrd="0" presId="urn:microsoft.com/office/officeart/2018/2/layout/IconVerticalSolidList"/>
    <dgm:cxn modelId="{92C27BCD-69AD-4904-9280-7BF61E706457}" type="presParOf" srcId="{5FEF0CCB-C885-451E-B52E-20A7BF489AFE}" destId="{2DA1F9A7-6375-4242-A5C9-524D7921E651}" srcOrd="1" destOrd="0" presId="urn:microsoft.com/office/officeart/2018/2/layout/IconVerticalSolidList"/>
    <dgm:cxn modelId="{A9FAB174-69EF-475F-B48A-1A0C1DFDC8EE}" type="presParOf" srcId="{5FEF0CCB-C885-451E-B52E-20A7BF489AFE}" destId="{3E01BC47-1316-4FEB-AE4F-70F9139D746A}" srcOrd="2" destOrd="0" presId="urn:microsoft.com/office/officeart/2018/2/layout/IconVerticalSolidList"/>
    <dgm:cxn modelId="{2DA95523-447A-4E88-80BE-BAE27F684FC0}" type="presParOf" srcId="{5FEF0CCB-C885-451E-B52E-20A7BF489AFE}" destId="{EA08DF89-8896-45C5-B671-094C44C46C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8B0C8-E3DB-4FBE-8AB6-57E8525DD3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330FE0-1842-4E4E-B8F6-5B45AAEE5673}">
      <dgm:prSet phldrT="[Text]"/>
      <dgm:spPr/>
      <dgm:t>
        <a:bodyPr/>
        <a:lstStyle/>
        <a:p>
          <a:r>
            <a:rPr lang="en-US" dirty="0"/>
            <a:t>Banks</a:t>
          </a:r>
        </a:p>
      </dgm:t>
    </dgm:pt>
    <dgm:pt modelId="{EF20CBC0-D918-4A8E-90D4-4D82537BC68B}" type="parTrans" cxnId="{E590D28C-89BE-4407-8A67-313F224B6D2B}">
      <dgm:prSet/>
      <dgm:spPr/>
      <dgm:t>
        <a:bodyPr/>
        <a:lstStyle/>
        <a:p>
          <a:endParaRPr lang="en-US"/>
        </a:p>
      </dgm:t>
    </dgm:pt>
    <dgm:pt modelId="{A9FBFC5A-1043-485C-8A8A-786010D96C64}" type="sibTrans" cxnId="{E590D28C-89BE-4407-8A67-313F224B6D2B}">
      <dgm:prSet/>
      <dgm:spPr/>
      <dgm:t>
        <a:bodyPr/>
        <a:lstStyle/>
        <a:p>
          <a:endParaRPr lang="en-US"/>
        </a:p>
      </dgm:t>
    </dgm:pt>
    <dgm:pt modelId="{74C93CF4-8310-4E4A-8B6B-40A1A3B5FCA2}">
      <dgm:prSet phldrT="[Text]"/>
      <dgm:spPr/>
      <dgm:t>
        <a:bodyPr/>
        <a:lstStyle/>
        <a:p>
          <a:r>
            <a:rPr lang="en-US" dirty="0"/>
            <a:t>Under the Mattress/Coffee Cans</a:t>
          </a:r>
        </a:p>
      </dgm:t>
    </dgm:pt>
    <dgm:pt modelId="{96C40A3A-536C-43AC-A856-A3F8494FD275}" type="parTrans" cxnId="{2D150B53-5637-40D3-8069-6F60E230A8EF}">
      <dgm:prSet/>
      <dgm:spPr/>
      <dgm:t>
        <a:bodyPr/>
        <a:lstStyle/>
        <a:p>
          <a:endParaRPr lang="en-US"/>
        </a:p>
      </dgm:t>
    </dgm:pt>
    <dgm:pt modelId="{66C5932B-E5CE-4DCA-9501-6025175C1D6A}" type="sibTrans" cxnId="{2D150B53-5637-40D3-8069-6F60E230A8EF}">
      <dgm:prSet/>
      <dgm:spPr/>
      <dgm:t>
        <a:bodyPr/>
        <a:lstStyle/>
        <a:p>
          <a:endParaRPr lang="en-US"/>
        </a:p>
      </dgm:t>
    </dgm:pt>
    <dgm:pt modelId="{F1989856-965A-4EF9-AED8-D9A74A92B22A}">
      <dgm:prSet phldrT="[Text]"/>
      <dgm:spPr/>
      <dgm:t>
        <a:bodyPr/>
        <a:lstStyle/>
        <a:p>
          <a:r>
            <a:rPr lang="en-US" dirty="0"/>
            <a:t>Your Stuff</a:t>
          </a:r>
        </a:p>
      </dgm:t>
    </dgm:pt>
    <dgm:pt modelId="{03494348-0B2C-49C5-A1E4-B20A5A83BBB1}" type="parTrans" cxnId="{C941501E-1265-4A88-9FCA-48CB755E5A5E}">
      <dgm:prSet/>
      <dgm:spPr/>
      <dgm:t>
        <a:bodyPr/>
        <a:lstStyle/>
        <a:p>
          <a:endParaRPr lang="en-US"/>
        </a:p>
      </dgm:t>
    </dgm:pt>
    <dgm:pt modelId="{0F1166D7-0ED9-49C1-A8BA-8F3BD93CE244}" type="sibTrans" cxnId="{C941501E-1265-4A88-9FCA-48CB755E5A5E}">
      <dgm:prSet/>
      <dgm:spPr/>
      <dgm:t>
        <a:bodyPr/>
        <a:lstStyle/>
        <a:p>
          <a:endParaRPr lang="en-US"/>
        </a:p>
      </dgm:t>
    </dgm:pt>
    <dgm:pt modelId="{62A6B75B-735B-4BD7-8A71-B7D8AE521397}" type="pres">
      <dgm:prSet presAssocID="{F898B0C8-E3DB-4FBE-8AB6-57E8525DD310}" presName="linear" presStyleCnt="0">
        <dgm:presLayoutVars>
          <dgm:dir/>
          <dgm:animLvl val="lvl"/>
          <dgm:resizeHandles val="exact"/>
        </dgm:presLayoutVars>
      </dgm:prSet>
      <dgm:spPr/>
    </dgm:pt>
    <dgm:pt modelId="{B857CB33-4A5E-43C7-9B6E-E8E3C90D850F}" type="pres">
      <dgm:prSet presAssocID="{FD330FE0-1842-4E4E-B8F6-5B45AAEE5673}" presName="parentLin" presStyleCnt="0"/>
      <dgm:spPr/>
    </dgm:pt>
    <dgm:pt modelId="{9662CBA1-E600-46E1-BAD4-EB61B6A16124}" type="pres">
      <dgm:prSet presAssocID="{FD330FE0-1842-4E4E-B8F6-5B45AAEE5673}" presName="parentLeftMargin" presStyleLbl="node1" presStyleIdx="0" presStyleCnt="3"/>
      <dgm:spPr/>
    </dgm:pt>
    <dgm:pt modelId="{74848914-DA43-4138-B395-0B4034009CA7}" type="pres">
      <dgm:prSet presAssocID="{FD330FE0-1842-4E4E-B8F6-5B45AAEE5673}" presName="parentText" presStyleLbl="node1" presStyleIdx="0" presStyleCnt="3">
        <dgm:presLayoutVars>
          <dgm:chMax val="0"/>
          <dgm:bulletEnabled val="1"/>
        </dgm:presLayoutVars>
      </dgm:prSet>
      <dgm:spPr/>
    </dgm:pt>
    <dgm:pt modelId="{D1B7B619-AECB-4C7A-AFA0-359D76ED1992}" type="pres">
      <dgm:prSet presAssocID="{FD330FE0-1842-4E4E-B8F6-5B45AAEE5673}" presName="negativeSpace" presStyleCnt="0"/>
      <dgm:spPr/>
    </dgm:pt>
    <dgm:pt modelId="{B2A6D809-DB53-4C6F-B131-3643681876CD}" type="pres">
      <dgm:prSet presAssocID="{FD330FE0-1842-4E4E-B8F6-5B45AAEE5673}" presName="childText" presStyleLbl="conFgAcc1" presStyleIdx="0" presStyleCnt="3">
        <dgm:presLayoutVars>
          <dgm:bulletEnabled val="1"/>
        </dgm:presLayoutVars>
      </dgm:prSet>
      <dgm:spPr/>
    </dgm:pt>
    <dgm:pt modelId="{E95C9A4E-D56E-4CF9-B64E-6B0936741B14}" type="pres">
      <dgm:prSet presAssocID="{A9FBFC5A-1043-485C-8A8A-786010D96C64}" presName="spaceBetweenRectangles" presStyleCnt="0"/>
      <dgm:spPr/>
    </dgm:pt>
    <dgm:pt modelId="{E4C4CB62-09D7-4538-8383-4BE50863CB08}" type="pres">
      <dgm:prSet presAssocID="{74C93CF4-8310-4E4A-8B6B-40A1A3B5FCA2}" presName="parentLin" presStyleCnt="0"/>
      <dgm:spPr/>
    </dgm:pt>
    <dgm:pt modelId="{074B13A8-6D1B-4CDB-9C83-E1138F60F9D0}" type="pres">
      <dgm:prSet presAssocID="{74C93CF4-8310-4E4A-8B6B-40A1A3B5FCA2}" presName="parentLeftMargin" presStyleLbl="node1" presStyleIdx="0" presStyleCnt="3"/>
      <dgm:spPr/>
    </dgm:pt>
    <dgm:pt modelId="{FAC99C95-3357-46EE-9630-471EB183C9C0}" type="pres">
      <dgm:prSet presAssocID="{74C93CF4-8310-4E4A-8B6B-40A1A3B5FCA2}" presName="parentText" presStyleLbl="node1" presStyleIdx="1" presStyleCnt="3" custLinFactNeighborY="7033">
        <dgm:presLayoutVars>
          <dgm:chMax val="0"/>
          <dgm:bulletEnabled val="1"/>
        </dgm:presLayoutVars>
      </dgm:prSet>
      <dgm:spPr/>
    </dgm:pt>
    <dgm:pt modelId="{B43DE1C3-CF35-45BF-9282-08A2EE5CEC1B}" type="pres">
      <dgm:prSet presAssocID="{74C93CF4-8310-4E4A-8B6B-40A1A3B5FCA2}" presName="negativeSpace" presStyleCnt="0"/>
      <dgm:spPr/>
    </dgm:pt>
    <dgm:pt modelId="{88EDE124-9795-499A-944A-8C14FEEFCD55}" type="pres">
      <dgm:prSet presAssocID="{74C93CF4-8310-4E4A-8B6B-40A1A3B5FCA2}" presName="childText" presStyleLbl="conFgAcc1" presStyleIdx="1" presStyleCnt="3">
        <dgm:presLayoutVars>
          <dgm:bulletEnabled val="1"/>
        </dgm:presLayoutVars>
      </dgm:prSet>
      <dgm:spPr/>
    </dgm:pt>
    <dgm:pt modelId="{00A0FDF2-2B3B-4E03-AFDA-10CA3F2B0AA9}" type="pres">
      <dgm:prSet presAssocID="{66C5932B-E5CE-4DCA-9501-6025175C1D6A}" presName="spaceBetweenRectangles" presStyleCnt="0"/>
      <dgm:spPr/>
    </dgm:pt>
    <dgm:pt modelId="{40C19598-761E-40F4-B283-B72659C6A67B}" type="pres">
      <dgm:prSet presAssocID="{F1989856-965A-4EF9-AED8-D9A74A92B22A}" presName="parentLin" presStyleCnt="0"/>
      <dgm:spPr/>
    </dgm:pt>
    <dgm:pt modelId="{1E84B18C-D087-4B21-9FAE-36B787244A1D}" type="pres">
      <dgm:prSet presAssocID="{F1989856-965A-4EF9-AED8-D9A74A92B22A}" presName="parentLeftMargin" presStyleLbl="node1" presStyleIdx="1" presStyleCnt="3"/>
      <dgm:spPr/>
    </dgm:pt>
    <dgm:pt modelId="{9E53ACE8-4AC7-4848-ADD4-0B07C34A94F3}" type="pres">
      <dgm:prSet presAssocID="{F1989856-965A-4EF9-AED8-D9A74A92B22A}" presName="parentText" presStyleLbl="node1" presStyleIdx="2" presStyleCnt="3" custLinFactNeighborX="486" custLinFactNeighborY="6942">
        <dgm:presLayoutVars>
          <dgm:chMax val="0"/>
          <dgm:bulletEnabled val="1"/>
        </dgm:presLayoutVars>
      </dgm:prSet>
      <dgm:spPr/>
    </dgm:pt>
    <dgm:pt modelId="{B40521D4-37CB-48FB-90FC-376E88648155}" type="pres">
      <dgm:prSet presAssocID="{F1989856-965A-4EF9-AED8-D9A74A92B22A}" presName="negativeSpace" presStyleCnt="0"/>
      <dgm:spPr/>
    </dgm:pt>
    <dgm:pt modelId="{83FEAC6B-595F-48DD-A1E8-D27AB176A83A}" type="pres">
      <dgm:prSet presAssocID="{F1989856-965A-4EF9-AED8-D9A74A92B22A}" presName="childText" presStyleLbl="conFgAcc1" presStyleIdx="2" presStyleCnt="3">
        <dgm:presLayoutVars>
          <dgm:bulletEnabled val="1"/>
        </dgm:presLayoutVars>
      </dgm:prSet>
      <dgm:spPr/>
    </dgm:pt>
  </dgm:ptLst>
  <dgm:cxnLst>
    <dgm:cxn modelId="{C941501E-1265-4A88-9FCA-48CB755E5A5E}" srcId="{F898B0C8-E3DB-4FBE-8AB6-57E8525DD310}" destId="{F1989856-965A-4EF9-AED8-D9A74A92B22A}" srcOrd="2" destOrd="0" parTransId="{03494348-0B2C-49C5-A1E4-B20A5A83BBB1}" sibTransId="{0F1166D7-0ED9-49C1-A8BA-8F3BD93CE244}"/>
    <dgm:cxn modelId="{D5F23C32-1944-4886-8A08-603766FCC6F5}" type="presOf" srcId="{74C93CF4-8310-4E4A-8B6B-40A1A3B5FCA2}" destId="{074B13A8-6D1B-4CDB-9C83-E1138F60F9D0}" srcOrd="0" destOrd="0" presId="urn:microsoft.com/office/officeart/2005/8/layout/list1"/>
    <dgm:cxn modelId="{2D150B53-5637-40D3-8069-6F60E230A8EF}" srcId="{F898B0C8-E3DB-4FBE-8AB6-57E8525DD310}" destId="{74C93CF4-8310-4E4A-8B6B-40A1A3B5FCA2}" srcOrd="1" destOrd="0" parTransId="{96C40A3A-536C-43AC-A856-A3F8494FD275}" sibTransId="{66C5932B-E5CE-4DCA-9501-6025175C1D6A}"/>
    <dgm:cxn modelId="{31CB555B-003F-4B79-AACB-A9C45A068DB9}" type="presOf" srcId="{F898B0C8-E3DB-4FBE-8AB6-57E8525DD310}" destId="{62A6B75B-735B-4BD7-8A71-B7D8AE521397}" srcOrd="0" destOrd="0" presId="urn:microsoft.com/office/officeart/2005/8/layout/list1"/>
    <dgm:cxn modelId="{1F22B05D-E15A-40FB-AE80-155E42E43199}" type="presOf" srcId="{FD330FE0-1842-4E4E-B8F6-5B45AAEE5673}" destId="{9662CBA1-E600-46E1-BAD4-EB61B6A16124}" srcOrd="0" destOrd="0" presId="urn:microsoft.com/office/officeart/2005/8/layout/list1"/>
    <dgm:cxn modelId="{BF11917E-EDCF-42FC-9FF7-E4A129366709}" type="presOf" srcId="{F1989856-965A-4EF9-AED8-D9A74A92B22A}" destId="{9E53ACE8-4AC7-4848-ADD4-0B07C34A94F3}" srcOrd="1" destOrd="0" presId="urn:microsoft.com/office/officeart/2005/8/layout/list1"/>
    <dgm:cxn modelId="{E590D28C-89BE-4407-8A67-313F224B6D2B}" srcId="{F898B0C8-E3DB-4FBE-8AB6-57E8525DD310}" destId="{FD330FE0-1842-4E4E-B8F6-5B45AAEE5673}" srcOrd="0" destOrd="0" parTransId="{EF20CBC0-D918-4A8E-90D4-4D82537BC68B}" sibTransId="{A9FBFC5A-1043-485C-8A8A-786010D96C64}"/>
    <dgm:cxn modelId="{C0FD53B9-6AAE-4824-8B21-F0226B5B9CC5}" type="presOf" srcId="{74C93CF4-8310-4E4A-8B6B-40A1A3B5FCA2}" destId="{FAC99C95-3357-46EE-9630-471EB183C9C0}" srcOrd="1" destOrd="0" presId="urn:microsoft.com/office/officeart/2005/8/layout/list1"/>
    <dgm:cxn modelId="{F84958C7-085B-4E4F-930E-529B27A79819}" type="presOf" srcId="{FD330FE0-1842-4E4E-B8F6-5B45AAEE5673}" destId="{74848914-DA43-4138-B395-0B4034009CA7}" srcOrd="1" destOrd="0" presId="urn:microsoft.com/office/officeart/2005/8/layout/list1"/>
    <dgm:cxn modelId="{9E0F2CE9-C5CF-429F-BD11-20FCABD17A53}" type="presOf" srcId="{F1989856-965A-4EF9-AED8-D9A74A92B22A}" destId="{1E84B18C-D087-4B21-9FAE-36B787244A1D}" srcOrd="0" destOrd="0" presId="urn:microsoft.com/office/officeart/2005/8/layout/list1"/>
    <dgm:cxn modelId="{3A9C1D31-5F0E-4E41-A0E8-26A9E7D2FC53}" type="presParOf" srcId="{62A6B75B-735B-4BD7-8A71-B7D8AE521397}" destId="{B857CB33-4A5E-43C7-9B6E-E8E3C90D850F}" srcOrd="0" destOrd="0" presId="urn:microsoft.com/office/officeart/2005/8/layout/list1"/>
    <dgm:cxn modelId="{2D0E065B-8A6E-42E4-9DC5-BC86CECD78AE}" type="presParOf" srcId="{B857CB33-4A5E-43C7-9B6E-E8E3C90D850F}" destId="{9662CBA1-E600-46E1-BAD4-EB61B6A16124}" srcOrd="0" destOrd="0" presId="urn:microsoft.com/office/officeart/2005/8/layout/list1"/>
    <dgm:cxn modelId="{4FFF9DF9-E94D-4B29-8383-346817C6D21B}" type="presParOf" srcId="{B857CB33-4A5E-43C7-9B6E-E8E3C90D850F}" destId="{74848914-DA43-4138-B395-0B4034009CA7}" srcOrd="1" destOrd="0" presId="urn:microsoft.com/office/officeart/2005/8/layout/list1"/>
    <dgm:cxn modelId="{2B911CEF-226D-4387-97BF-6F6578A168A5}" type="presParOf" srcId="{62A6B75B-735B-4BD7-8A71-B7D8AE521397}" destId="{D1B7B619-AECB-4C7A-AFA0-359D76ED1992}" srcOrd="1" destOrd="0" presId="urn:microsoft.com/office/officeart/2005/8/layout/list1"/>
    <dgm:cxn modelId="{CD81888E-3CFA-4B6E-87B1-61FB002D2E95}" type="presParOf" srcId="{62A6B75B-735B-4BD7-8A71-B7D8AE521397}" destId="{B2A6D809-DB53-4C6F-B131-3643681876CD}" srcOrd="2" destOrd="0" presId="urn:microsoft.com/office/officeart/2005/8/layout/list1"/>
    <dgm:cxn modelId="{48FAA2D6-6455-4934-B17D-105F69B87923}" type="presParOf" srcId="{62A6B75B-735B-4BD7-8A71-B7D8AE521397}" destId="{E95C9A4E-D56E-4CF9-B64E-6B0936741B14}" srcOrd="3" destOrd="0" presId="urn:microsoft.com/office/officeart/2005/8/layout/list1"/>
    <dgm:cxn modelId="{0B1BD51D-7105-434F-A436-CF5C1BBFD544}" type="presParOf" srcId="{62A6B75B-735B-4BD7-8A71-B7D8AE521397}" destId="{E4C4CB62-09D7-4538-8383-4BE50863CB08}" srcOrd="4" destOrd="0" presId="urn:microsoft.com/office/officeart/2005/8/layout/list1"/>
    <dgm:cxn modelId="{95E29392-8E93-4C6F-9563-6DD49645B859}" type="presParOf" srcId="{E4C4CB62-09D7-4538-8383-4BE50863CB08}" destId="{074B13A8-6D1B-4CDB-9C83-E1138F60F9D0}" srcOrd="0" destOrd="0" presId="urn:microsoft.com/office/officeart/2005/8/layout/list1"/>
    <dgm:cxn modelId="{2CF560B5-2917-46C4-88B0-E8A5DB71F6DB}" type="presParOf" srcId="{E4C4CB62-09D7-4538-8383-4BE50863CB08}" destId="{FAC99C95-3357-46EE-9630-471EB183C9C0}" srcOrd="1" destOrd="0" presId="urn:microsoft.com/office/officeart/2005/8/layout/list1"/>
    <dgm:cxn modelId="{ABF262E5-5C79-40C0-8BAC-1E0B8FE5FBB3}" type="presParOf" srcId="{62A6B75B-735B-4BD7-8A71-B7D8AE521397}" destId="{B43DE1C3-CF35-45BF-9282-08A2EE5CEC1B}" srcOrd="5" destOrd="0" presId="urn:microsoft.com/office/officeart/2005/8/layout/list1"/>
    <dgm:cxn modelId="{4F5A2174-3143-4FBD-A814-31C371082AA2}" type="presParOf" srcId="{62A6B75B-735B-4BD7-8A71-B7D8AE521397}" destId="{88EDE124-9795-499A-944A-8C14FEEFCD55}" srcOrd="6" destOrd="0" presId="urn:microsoft.com/office/officeart/2005/8/layout/list1"/>
    <dgm:cxn modelId="{8A63BDDB-A18C-415D-9E1A-DCA525D537F8}" type="presParOf" srcId="{62A6B75B-735B-4BD7-8A71-B7D8AE521397}" destId="{00A0FDF2-2B3B-4E03-AFDA-10CA3F2B0AA9}" srcOrd="7" destOrd="0" presId="urn:microsoft.com/office/officeart/2005/8/layout/list1"/>
    <dgm:cxn modelId="{BE3373CB-F3DD-4458-8A23-263DCFBE3E02}" type="presParOf" srcId="{62A6B75B-735B-4BD7-8A71-B7D8AE521397}" destId="{40C19598-761E-40F4-B283-B72659C6A67B}" srcOrd="8" destOrd="0" presId="urn:microsoft.com/office/officeart/2005/8/layout/list1"/>
    <dgm:cxn modelId="{5F48119B-B083-4EBD-9AAB-93CBA9669A44}" type="presParOf" srcId="{40C19598-761E-40F4-B283-B72659C6A67B}" destId="{1E84B18C-D087-4B21-9FAE-36B787244A1D}" srcOrd="0" destOrd="0" presId="urn:microsoft.com/office/officeart/2005/8/layout/list1"/>
    <dgm:cxn modelId="{406EC2E6-B3AB-40DA-912F-0C00C62614DE}" type="presParOf" srcId="{40C19598-761E-40F4-B283-B72659C6A67B}" destId="{9E53ACE8-4AC7-4848-ADD4-0B07C34A94F3}" srcOrd="1" destOrd="0" presId="urn:microsoft.com/office/officeart/2005/8/layout/list1"/>
    <dgm:cxn modelId="{55F374B8-BC3F-48C5-BA80-8F9E413471F7}" type="presParOf" srcId="{62A6B75B-735B-4BD7-8A71-B7D8AE521397}" destId="{B40521D4-37CB-48FB-90FC-376E88648155}" srcOrd="9" destOrd="0" presId="urn:microsoft.com/office/officeart/2005/8/layout/list1"/>
    <dgm:cxn modelId="{2C36FCF3-EB56-4CB0-83B3-D8AE6C8EF94A}" type="presParOf" srcId="{62A6B75B-735B-4BD7-8A71-B7D8AE521397}" destId="{83FEAC6B-595F-48DD-A1E8-D27AB176A83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C384A-B350-4923-958B-6B4A76253C4D}"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5D61AB85-4F7A-473E-B29F-551E40D99736}">
      <dgm:prSet/>
      <dgm:spPr/>
      <dgm:t>
        <a:bodyPr/>
        <a:lstStyle/>
        <a:p>
          <a:r>
            <a:rPr lang="en-US"/>
            <a:t>The money you have earned also known as </a:t>
          </a:r>
          <a:r>
            <a:rPr lang="en-US" b="1"/>
            <a:t>Income</a:t>
          </a:r>
          <a:r>
            <a:rPr lang="en-US"/>
            <a:t>, can be put into a </a:t>
          </a:r>
          <a:r>
            <a:rPr lang="en-US" b="1"/>
            <a:t>Checking Account</a:t>
          </a:r>
          <a:r>
            <a:rPr lang="en-US"/>
            <a:t>, where it can remain safe until you choose to use it. </a:t>
          </a:r>
        </a:p>
      </dgm:t>
    </dgm:pt>
    <dgm:pt modelId="{24AD11A2-2B28-4FDB-907D-C49E78AB40BD}" type="parTrans" cxnId="{840D32A9-C023-4E79-8F4B-7D53F679CA03}">
      <dgm:prSet/>
      <dgm:spPr/>
      <dgm:t>
        <a:bodyPr/>
        <a:lstStyle/>
        <a:p>
          <a:endParaRPr lang="en-US"/>
        </a:p>
      </dgm:t>
    </dgm:pt>
    <dgm:pt modelId="{9B9F2B2A-407D-478F-BAFB-2B5CE3A132C4}" type="sibTrans" cxnId="{840D32A9-C023-4E79-8F4B-7D53F679CA03}">
      <dgm:prSet/>
      <dgm:spPr/>
      <dgm:t>
        <a:bodyPr/>
        <a:lstStyle/>
        <a:p>
          <a:endParaRPr lang="en-US"/>
        </a:p>
      </dgm:t>
    </dgm:pt>
    <dgm:pt modelId="{BA20A37C-048F-409E-9DC2-1C7AFFFF49DD}">
      <dgm:prSet/>
      <dgm:spPr/>
      <dgm:t>
        <a:bodyPr/>
        <a:lstStyle/>
        <a:p>
          <a:r>
            <a:rPr lang="en-US"/>
            <a:t>Putting money in your checking account is called a </a:t>
          </a:r>
          <a:r>
            <a:rPr lang="en-US" b="1"/>
            <a:t>Deposit.</a:t>
          </a:r>
          <a:endParaRPr lang="en-US"/>
        </a:p>
      </dgm:t>
    </dgm:pt>
    <dgm:pt modelId="{0EDCC166-FA4D-43BE-B745-C94433709574}" type="parTrans" cxnId="{AA5875C9-3B63-40AF-8B47-43923C956253}">
      <dgm:prSet/>
      <dgm:spPr/>
      <dgm:t>
        <a:bodyPr/>
        <a:lstStyle/>
        <a:p>
          <a:endParaRPr lang="en-US"/>
        </a:p>
      </dgm:t>
    </dgm:pt>
    <dgm:pt modelId="{24669932-18D0-4590-944E-A48B46F19538}" type="sibTrans" cxnId="{AA5875C9-3B63-40AF-8B47-43923C956253}">
      <dgm:prSet/>
      <dgm:spPr/>
      <dgm:t>
        <a:bodyPr/>
        <a:lstStyle/>
        <a:p>
          <a:endParaRPr lang="en-US"/>
        </a:p>
      </dgm:t>
    </dgm:pt>
    <dgm:pt modelId="{9C4C7AD8-4C5F-4C1A-A18E-6053FF72B714}">
      <dgm:prSet/>
      <dgm:spPr/>
      <dgm:t>
        <a:bodyPr/>
        <a:lstStyle/>
        <a:p>
          <a:r>
            <a:rPr lang="en-US"/>
            <a:t>Taking money out of your checking account is called a </a:t>
          </a:r>
          <a:r>
            <a:rPr lang="en-US" b="1"/>
            <a:t>Withdrawal</a:t>
          </a:r>
          <a:r>
            <a:rPr lang="en-US"/>
            <a:t>. </a:t>
          </a:r>
        </a:p>
      </dgm:t>
    </dgm:pt>
    <dgm:pt modelId="{86CF330F-C234-4587-9D20-B0173AB00126}" type="parTrans" cxnId="{78C0C8FD-9628-4715-BA06-C755A7FA9D54}">
      <dgm:prSet/>
      <dgm:spPr/>
      <dgm:t>
        <a:bodyPr/>
        <a:lstStyle/>
        <a:p>
          <a:endParaRPr lang="en-US"/>
        </a:p>
      </dgm:t>
    </dgm:pt>
    <dgm:pt modelId="{CCB2D907-AA05-463A-8098-159407E22B97}" type="sibTrans" cxnId="{78C0C8FD-9628-4715-BA06-C755A7FA9D54}">
      <dgm:prSet/>
      <dgm:spPr/>
      <dgm:t>
        <a:bodyPr/>
        <a:lstStyle/>
        <a:p>
          <a:endParaRPr lang="en-US"/>
        </a:p>
      </dgm:t>
    </dgm:pt>
    <dgm:pt modelId="{38212A57-4C6D-4AB1-A3D4-3F85EB95617E}" type="pres">
      <dgm:prSet presAssocID="{A07C384A-B350-4923-958B-6B4A76253C4D}" presName="vert0" presStyleCnt="0">
        <dgm:presLayoutVars>
          <dgm:dir/>
          <dgm:animOne val="branch"/>
          <dgm:animLvl val="lvl"/>
        </dgm:presLayoutVars>
      </dgm:prSet>
      <dgm:spPr/>
    </dgm:pt>
    <dgm:pt modelId="{53AAD2B3-4339-42D6-9C38-AAF0FD69631B}" type="pres">
      <dgm:prSet presAssocID="{5D61AB85-4F7A-473E-B29F-551E40D99736}" presName="thickLine" presStyleLbl="alignNode1" presStyleIdx="0" presStyleCnt="3"/>
      <dgm:spPr/>
    </dgm:pt>
    <dgm:pt modelId="{65D743E0-7C28-4FB1-87A1-59089A854F0C}" type="pres">
      <dgm:prSet presAssocID="{5D61AB85-4F7A-473E-B29F-551E40D99736}" presName="horz1" presStyleCnt="0"/>
      <dgm:spPr/>
    </dgm:pt>
    <dgm:pt modelId="{5D1C8DBE-0CBD-4E0B-A91C-3B1D687954EF}" type="pres">
      <dgm:prSet presAssocID="{5D61AB85-4F7A-473E-B29F-551E40D99736}" presName="tx1" presStyleLbl="revTx" presStyleIdx="0" presStyleCnt="3"/>
      <dgm:spPr/>
    </dgm:pt>
    <dgm:pt modelId="{8455DF04-1482-4B62-A899-167CD1987060}" type="pres">
      <dgm:prSet presAssocID="{5D61AB85-4F7A-473E-B29F-551E40D99736}" presName="vert1" presStyleCnt="0"/>
      <dgm:spPr/>
    </dgm:pt>
    <dgm:pt modelId="{22DF2188-E1CB-417C-8E96-88E7803C18F5}" type="pres">
      <dgm:prSet presAssocID="{BA20A37C-048F-409E-9DC2-1C7AFFFF49DD}" presName="thickLine" presStyleLbl="alignNode1" presStyleIdx="1" presStyleCnt="3"/>
      <dgm:spPr/>
    </dgm:pt>
    <dgm:pt modelId="{DEAA47DB-D2DE-4068-BE8E-B937CBDEA8B7}" type="pres">
      <dgm:prSet presAssocID="{BA20A37C-048F-409E-9DC2-1C7AFFFF49DD}" presName="horz1" presStyleCnt="0"/>
      <dgm:spPr/>
    </dgm:pt>
    <dgm:pt modelId="{E563908D-5282-4A66-A4FE-DA3C8E244563}" type="pres">
      <dgm:prSet presAssocID="{BA20A37C-048F-409E-9DC2-1C7AFFFF49DD}" presName="tx1" presStyleLbl="revTx" presStyleIdx="1" presStyleCnt="3"/>
      <dgm:spPr/>
    </dgm:pt>
    <dgm:pt modelId="{28DC20EA-0458-4AD3-BD8A-797D4F1A4656}" type="pres">
      <dgm:prSet presAssocID="{BA20A37C-048F-409E-9DC2-1C7AFFFF49DD}" presName="vert1" presStyleCnt="0"/>
      <dgm:spPr/>
    </dgm:pt>
    <dgm:pt modelId="{F5CCBB0E-9D15-41F5-BEA9-D42641DF7B4A}" type="pres">
      <dgm:prSet presAssocID="{9C4C7AD8-4C5F-4C1A-A18E-6053FF72B714}" presName="thickLine" presStyleLbl="alignNode1" presStyleIdx="2" presStyleCnt="3"/>
      <dgm:spPr/>
    </dgm:pt>
    <dgm:pt modelId="{6880C15B-47F6-48C6-BB7E-D06CFC413361}" type="pres">
      <dgm:prSet presAssocID="{9C4C7AD8-4C5F-4C1A-A18E-6053FF72B714}" presName="horz1" presStyleCnt="0"/>
      <dgm:spPr/>
    </dgm:pt>
    <dgm:pt modelId="{806AC198-325D-4815-92FE-123FD002CC07}" type="pres">
      <dgm:prSet presAssocID="{9C4C7AD8-4C5F-4C1A-A18E-6053FF72B714}" presName="tx1" presStyleLbl="revTx" presStyleIdx="2" presStyleCnt="3"/>
      <dgm:spPr/>
    </dgm:pt>
    <dgm:pt modelId="{091C6880-3E2E-4467-A7A9-262CFE39AE4C}" type="pres">
      <dgm:prSet presAssocID="{9C4C7AD8-4C5F-4C1A-A18E-6053FF72B714}" presName="vert1" presStyleCnt="0"/>
      <dgm:spPr/>
    </dgm:pt>
  </dgm:ptLst>
  <dgm:cxnLst>
    <dgm:cxn modelId="{C5BA9D05-8849-4271-AC6E-71A99F270C18}" type="presOf" srcId="{9C4C7AD8-4C5F-4C1A-A18E-6053FF72B714}" destId="{806AC198-325D-4815-92FE-123FD002CC07}" srcOrd="0" destOrd="0" presId="urn:microsoft.com/office/officeart/2008/layout/LinedList"/>
    <dgm:cxn modelId="{56C7C54F-07FE-4D68-9CF4-01C6F0620BE7}" type="presOf" srcId="{5D61AB85-4F7A-473E-B29F-551E40D99736}" destId="{5D1C8DBE-0CBD-4E0B-A91C-3B1D687954EF}" srcOrd="0" destOrd="0" presId="urn:microsoft.com/office/officeart/2008/layout/LinedList"/>
    <dgm:cxn modelId="{63173653-B921-49A6-851E-7CDCFBBCB12F}" type="presOf" srcId="{BA20A37C-048F-409E-9DC2-1C7AFFFF49DD}" destId="{E563908D-5282-4A66-A4FE-DA3C8E244563}" srcOrd="0" destOrd="0" presId="urn:microsoft.com/office/officeart/2008/layout/LinedList"/>
    <dgm:cxn modelId="{840D32A9-C023-4E79-8F4B-7D53F679CA03}" srcId="{A07C384A-B350-4923-958B-6B4A76253C4D}" destId="{5D61AB85-4F7A-473E-B29F-551E40D99736}" srcOrd="0" destOrd="0" parTransId="{24AD11A2-2B28-4FDB-907D-C49E78AB40BD}" sibTransId="{9B9F2B2A-407D-478F-BAFB-2B5CE3A132C4}"/>
    <dgm:cxn modelId="{9C9FF9AB-B7A4-486A-B009-881536A9EE1E}" type="presOf" srcId="{A07C384A-B350-4923-958B-6B4A76253C4D}" destId="{38212A57-4C6D-4AB1-A3D4-3F85EB95617E}" srcOrd="0" destOrd="0" presId="urn:microsoft.com/office/officeart/2008/layout/LinedList"/>
    <dgm:cxn modelId="{AA5875C9-3B63-40AF-8B47-43923C956253}" srcId="{A07C384A-B350-4923-958B-6B4A76253C4D}" destId="{BA20A37C-048F-409E-9DC2-1C7AFFFF49DD}" srcOrd="1" destOrd="0" parTransId="{0EDCC166-FA4D-43BE-B745-C94433709574}" sibTransId="{24669932-18D0-4590-944E-A48B46F19538}"/>
    <dgm:cxn modelId="{78C0C8FD-9628-4715-BA06-C755A7FA9D54}" srcId="{A07C384A-B350-4923-958B-6B4A76253C4D}" destId="{9C4C7AD8-4C5F-4C1A-A18E-6053FF72B714}" srcOrd="2" destOrd="0" parTransId="{86CF330F-C234-4587-9D20-B0173AB00126}" sibTransId="{CCB2D907-AA05-463A-8098-159407E22B97}"/>
    <dgm:cxn modelId="{5F167B1E-44FB-4D08-9B6D-E036981DAB78}" type="presParOf" srcId="{38212A57-4C6D-4AB1-A3D4-3F85EB95617E}" destId="{53AAD2B3-4339-42D6-9C38-AAF0FD69631B}" srcOrd="0" destOrd="0" presId="urn:microsoft.com/office/officeart/2008/layout/LinedList"/>
    <dgm:cxn modelId="{D7C316F6-2CA0-4673-915F-470216363FA9}" type="presParOf" srcId="{38212A57-4C6D-4AB1-A3D4-3F85EB95617E}" destId="{65D743E0-7C28-4FB1-87A1-59089A854F0C}" srcOrd="1" destOrd="0" presId="urn:microsoft.com/office/officeart/2008/layout/LinedList"/>
    <dgm:cxn modelId="{AB3F5C7D-9FCF-41D2-897D-1AFAC2B75B6A}" type="presParOf" srcId="{65D743E0-7C28-4FB1-87A1-59089A854F0C}" destId="{5D1C8DBE-0CBD-4E0B-A91C-3B1D687954EF}" srcOrd="0" destOrd="0" presId="urn:microsoft.com/office/officeart/2008/layout/LinedList"/>
    <dgm:cxn modelId="{033DAC93-4028-4764-9229-91C6FFA109F0}" type="presParOf" srcId="{65D743E0-7C28-4FB1-87A1-59089A854F0C}" destId="{8455DF04-1482-4B62-A899-167CD1987060}" srcOrd="1" destOrd="0" presId="urn:microsoft.com/office/officeart/2008/layout/LinedList"/>
    <dgm:cxn modelId="{BB889439-6A19-4A85-BC9D-214B1B1978DC}" type="presParOf" srcId="{38212A57-4C6D-4AB1-A3D4-3F85EB95617E}" destId="{22DF2188-E1CB-417C-8E96-88E7803C18F5}" srcOrd="2" destOrd="0" presId="urn:microsoft.com/office/officeart/2008/layout/LinedList"/>
    <dgm:cxn modelId="{B591030A-44A1-4915-B26D-4E256714827A}" type="presParOf" srcId="{38212A57-4C6D-4AB1-A3D4-3F85EB95617E}" destId="{DEAA47DB-D2DE-4068-BE8E-B937CBDEA8B7}" srcOrd="3" destOrd="0" presId="urn:microsoft.com/office/officeart/2008/layout/LinedList"/>
    <dgm:cxn modelId="{A942AFBB-7969-4612-9639-311CE9D7C02F}" type="presParOf" srcId="{DEAA47DB-D2DE-4068-BE8E-B937CBDEA8B7}" destId="{E563908D-5282-4A66-A4FE-DA3C8E244563}" srcOrd="0" destOrd="0" presId="urn:microsoft.com/office/officeart/2008/layout/LinedList"/>
    <dgm:cxn modelId="{849D2F99-C746-4C20-B2C9-B9FC53EDF529}" type="presParOf" srcId="{DEAA47DB-D2DE-4068-BE8E-B937CBDEA8B7}" destId="{28DC20EA-0458-4AD3-BD8A-797D4F1A4656}" srcOrd="1" destOrd="0" presId="urn:microsoft.com/office/officeart/2008/layout/LinedList"/>
    <dgm:cxn modelId="{AC79C6D3-68F5-4DF5-B63B-D9B684924E61}" type="presParOf" srcId="{38212A57-4C6D-4AB1-A3D4-3F85EB95617E}" destId="{F5CCBB0E-9D15-41F5-BEA9-D42641DF7B4A}" srcOrd="4" destOrd="0" presId="urn:microsoft.com/office/officeart/2008/layout/LinedList"/>
    <dgm:cxn modelId="{99B2DED7-D94D-4F0D-9622-FDB42F5FDC7F}" type="presParOf" srcId="{38212A57-4C6D-4AB1-A3D4-3F85EB95617E}" destId="{6880C15B-47F6-48C6-BB7E-D06CFC413361}" srcOrd="5" destOrd="0" presId="urn:microsoft.com/office/officeart/2008/layout/LinedList"/>
    <dgm:cxn modelId="{0441CDFD-2188-42F0-BCA2-F85B40ADE080}" type="presParOf" srcId="{6880C15B-47F6-48C6-BB7E-D06CFC413361}" destId="{806AC198-325D-4815-92FE-123FD002CC07}" srcOrd="0" destOrd="0" presId="urn:microsoft.com/office/officeart/2008/layout/LinedList"/>
    <dgm:cxn modelId="{4B0E2EE6-6566-4339-AEE5-55FB3016D10D}" type="presParOf" srcId="{6880C15B-47F6-48C6-BB7E-D06CFC413361}" destId="{091C6880-3E2E-4467-A7A9-262CFE39AE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383F0-8AF3-4254-B1E8-EC64782F3292}">
      <dsp:nvSpPr>
        <dsp:cNvPr id="0" name=""/>
        <dsp:cNvSpPr/>
      </dsp:nvSpPr>
      <dsp:spPr>
        <a:xfrm>
          <a:off x="940799" y="514009"/>
          <a:ext cx="1450199" cy="145019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975F2D3-63D6-4C4E-8DE4-5503364B8F21}">
      <dsp:nvSpPr>
        <dsp:cNvPr id="0" name=""/>
        <dsp:cNvSpPr/>
      </dsp:nvSpPr>
      <dsp:spPr>
        <a:xfrm>
          <a:off x="54566"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It's estimated that the average adult makes about 35,000 remotely conscious </a:t>
          </a:r>
          <a:r>
            <a:rPr lang="en-US" sz="1400" b="1" kern="1200"/>
            <a:t>decisions</a:t>
          </a:r>
          <a:r>
            <a:rPr lang="en-US" sz="1400" kern="1200"/>
            <a:t> each day.</a:t>
          </a:r>
        </a:p>
      </dsp:txBody>
      <dsp:txXfrm>
        <a:off x="54566" y="2347390"/>
        <a:ext cx="3222666" cy="720000"/>
      </dsp:txXfrm>
    </dsp:sp>
    <dsp:sp modelId="{7B828D56-6EC8-4969-864A-1E714A495BEB}">
      <dsp:nvSpPr>
        <dsp:cNvPr id="0" name=""/>
        <dsp:cNvSpPr/>
      </dsp:nvSpPr>
      <dsp:spPr>
        <a:xfrm>
          <a:off x="4727433" y="514009"/>
          <a:ext cx="1450199" cy="145019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AA289E-E6DC-4C5C-9F80-23EFD448D967}">
      <dsp:nvSpPr>
        <dsp:cNvPr id="0" name=""/>
        <dsp:cNvSpPr/>
      </dsp:nvSpPr>
      <dsp:spPr>
        <a:xfrm>
          <a:off x="3841199"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Somethings like brushing your teeth or having breakfast are easier to do because you have made them a </a:t>
          </a:r>
          <a:r>
            <a:rPr lang="en-US" sz="1400" b="1" kern="1200"/>
            <a:t>habit</a:t>
          </a:r>
          <a:r>
            <a:rPr lang="en-US" sz="1400" kern="1200"/>
            <a:t> or </a:t>
          </a:r>
          <a:r>
            <a:rPr lang="en-US" sz="1400" b="1" kern="1200"/>
            <a:t>routine</a:t>
          </a:r>
          <a:r>
            <a:rPr lang="en-US" sz="1400" kern="1200"/>
            <a:t>.</a:t>
          </a:r>
        </a:p>
      </dsp:txBody>
      <dsp:txXfrm>
        <a:off x="3841199" y="2347390"/>
        <a:ext cx="3222666" cy="720000"/>
      </dsp:txXfrm>
    </dsp:sp>
    <dsp:sp modelId="{41D3B28B-8CD7-4DC5-BE9C-7F9069DEA614}">
      <dsp:nvSpPr>
        <dsp:cNvPr id="0" name=""/>
        <dsp:cNvSpPr/>
      </dsp:nvSpPr>
      <dsp:spPr>
        <a:xfrm>
          <a:off x="8514066" y="514009"/>
          <a:ext cx="1450199" cy="145019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427165-CD21-4F7C-BA03-C934271D6E00}">
      <dsp:nvSpPr>
        <dsp:cNvPr id="0" name=""/>
        <dsp:cNvSpPr/>
      </dsp:nvSpPr>
      <dsp:spPr>
        <a:xfrm>
          <a:off x="7627832"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Here are some tools that will help you make better Money Habits.</a:t>
          </a:r>
        </a:p>
      </dsp:txBody>
      <dsp:txXfrm>
        <a:off x="7627832" y="2347390"/>
        <a:ext cx="3222666"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6DA55-A2F6-4B5E-A65E-73CE1CFED5D5}">
      <dsp:nvSpPr>
        <dsp:cNvPr id="0" name=""/>
        <dsp:cNvSpPr/>
      </dsp:nvSpPr>
      <dsp:spPr>
        <a:xfrm>
          <a:off x="1679028" y="192975"/>
          <a:ext cx="1512000" cy="1512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8D4297F-DFE3-4701-8560-02FE57011E03}">
      <dsp:nvSpPr>
        <dsp:cNvPr id="0" name=""/>
        <dsp:cNvSpPr/>
      </dsp:nvSpPr>
      <dsp:spPr>
        <a:xfrm>
          <a:off x="275028" y="184237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b="1" kern="1200"/>
            <a:t>Checking accounts allow you to:</a:t>
          </a:r>
          <a:endParaRPr lang="en-US" sz="2500" kern="1200"/>
        </a:p>
      </dsp:txBody>
      <dsp:txXfrm>
        <a:off x="275028" y="1842379"/>
        <a:ext cx="4320000" cy="648000"/>
      </dsp:txXfrm>
    </dsp:sp>
    <dsp:sp modelId="{B7613354-15A1-4DBA-9710-9897D628C156}">
      <dsp:nvSpPr>
        <dsp:cNvPr id="0" name=""/>
        <dsp:cNvSpPr/>
      </dsp:nvSpPr>
      <dsp:spPr>
        <a:xfrm>
          <a:off x="275028" y="2554288"/>
          <a:ext cx="4320000" cy="83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a:t>Pay bills with debit cards/checks/online bill pay</a:t>
          </a:r>
          <a:endParaRPr lang="en-US" sz="1700" kern="1200"/>
        </a:p>
        <a:p>
          <a:pPr marL="0" lvl="0" indent="0" algn="ctr" defTabSz="755650">
            <a:lnSpc>
              <a:spcPct val="90000"/>
            </a:lnSpc>
            <a:spcBef>
              <a:spcPct val="0"/>
            </a:spcBef>
            <a:spcAft>
              <a:spcPct val="35000"/>
            </a:spcAft>
            <a:buNone/>
          </a:pPr>
          <a:r>
            <a:rPr lang="en-US" sz="1700" b="1" kern="1200"/>
            <a:t>Get cash, transfer money and make purchases using your debit card</a:t>
          </a:r>
          <a:endParaRPr lang="en-US" sz="1700" kern="1200"/>
        </a:p>
      </dsp:txBody>
      <dsp:txXfrm>
        <a:off x="275028" y="2554288"/>
        <a:ext cx="4320000" cy="834136"/>
      </dsp:txXfrm>
    </dsp:sp>
    <dsp:sp modelId="{CCBA37DE-82EE-4823-93FA-97AE42105804}">
      <dsp:nvSpPr>
        <dsp:cNvPr id="0" name=""/>
        <dsp:cNvSpPr/>
      </dsp:nvSpPr>
      <dsp:spPr>
        <a:xfrm>
          <a:off x="6755028" y="192975"/>
          <a:ext cx="1512000" cy="1512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D029304-3606-43C3-ADA6-BCE3F435D898}">
      <dsp:nvSpPr>
        <dsp:cNvPr id="0" name=""/>
        <dsp:cNvSpPr/>
      </dsp:nvSpPr>
      <dsp:spPr>
        <a:xfrm>
          <a:off x="5351028" y="184237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b="1" kern="1200"/>
            <a:t>Access your checking account:</a:t>
          </a:r>
          <a:endParaRPr lang="en-US" sz="2500" kern="1200"/>
        </a:p>
      </dsp:txBody>
      <dsp:txXfrm>
        <a:off x="5351028" y="1842379"/>
        <a:ext cx="4320000" cy="648000"/>
      </dsp:txXfrm>
    </dsp:sp>
    <dsp:sp modelId="{8D391515-DC74-4AD6-BC3F-43435B008FB9}">
      <dsp:nvSpPr>
        <dsp:cNvPr id="0" name=""/>
        <dsp:cNvSpPr/>
      </dsp:nvSpPr>
      <dsp:spPr>
        <a:xfrm>
          <a:off x="5351028" y="2554288"/>
          <a:ext cx="4320000" cy="83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a:t>At an ATM or bank branch</a:t>
          </a:r>
          <a:endParaRPr lang="en-US" sz="1700" kern="1200"/>
        </a:p>
        <a:p>
          <a:pPr marL="0" lvl="0" indent="0" algn="ctr" defTabSz="755650">
            <a:lnSpc>
              <a:spcPct val="90000"/>
            </a:lnSpc>
            <a:spcBef>
              <a:spcPct val="0"/>
            </a:spcBef>
            <a:spcAft>
              <a:spcPct val="35000"/>
            </a:spcAft>
            <a:buNone/>
          </a:pPr>
          <a:r>
            <a:rPr lang="en-US" sz="1700" b="1" kern="1200"/>
            <a:t>On your computer (online banking)</a:t>
          </a:r>
          <a:endParaRPr lang="en-US" sz="1700" kern="1200"/>
        </a:p>
        <a:p>
          <a:pPr marL="0" lvl="0" indent="0" algn="ctr" defTabSz="755650">
            <a:lnSpc>
              <a:spcPct val="90000"/>
            </a:lnSpc>
            <a:spcBef>
              <a:spcPct val="0"/>
            </a:spcBef>
            <a:spcAft>
              <a:spcPct val="35000"/>
            </a:spcAft>
            <a:buNone/>
          </a:pPr>
          <a:r>
            <a:rPr lang="en-US" sz="1700" b="1" kern="1200"/>
            <a:t>On your phone (App) or mobile. </a:t>
          </a:r>
          <a:endParaRPr lang="en-US" sz="1700" kern="1200"/>
        </a:p>
      </dsp:txBody>
      <dsp:txXfrm>
        <a:off x="5351028" y="2554288"/>
        <a:ext cx="4320000" cy="834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84CD-1406-46F9-B528-CF5939B14F8D}">
      <dsp:nvSpPr>
        <dsp:cNvPr id="0" name=""/>
        <dsp:cNvSpPr/>
      </dsp:nvSpPr>
      <dsp:spPr>
        <a:xfrm>
          <a:off x="915389" y="632537"/>
          <a:ext cx="1248817" cy="124881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A6C37CC-E5D1-4172-8F93-26AA193C6C62}">
      <dsp:nvSpPr>
        <dsp:cNvPr id="0" name=""/>
        <dsp:cNvSpPr/>
      </dsp:nvSpPr>
      <dsp:spPr>
        <a:xfrm>
          <a:off x="152223" y="222886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Revolving</a:t>
          </a:r>
        </a:p>
      </dsp:txBody>
      <dsp:txXfrm>
        <a:off x="152223" y="2228862"/>
        <a:ext cx="2775150" cy="720000"/>
      </dsp:txXfrm>
    </dsp:sp>
    <dsp:sp modelId="{CD21B958-2A7A-458C-941D-2DAF3AC3D997}">
      <dsp:nvSpPr>
        <dsp:cNvPr id="0" name=""/>
        <dsp:cNvSpPr/>
      </dsp:nvSpPr>
      <dsp:spPr>
        <a:xfrm>
          <a:off x="4176191" y="632537"/>
          <a:ext cx="1248817" cy="124881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4FAFE3A-D71E-4AC3-93D4-CF9E53EF7708}">
      <dsp:nvSpPr>
        <dsp:cNvPr id="0" name=""/>
        <dsp:cNvSpPr/>
      </dsp:nvSpPr>
      <dsp:spPr>
        <a:xfrm>
          <a:off x="3413024" y="222886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Installment</a:t>
          </a:r>
        </a:p>
      </dsp:txBody>
      <dsp:txXfrm>
        <a:off x="3413024" y="2228862"/>
        <a:ext cx="2775150" cy="720000"/>
      </dsp:txXfrm>
    </dsp:sp>
    <dsp:sp modelId="{1D8FD5EB-8960-43F0-8EB5-7678D24C9C86}">
      <dsp:nvSpPr>
        <dsp:cNvPr id="0" name=""/>
        <dsp:cNvSpPr/>
      </dsp:nvSpPr>
      <dsp:spPr>
        <a:xfrm>
          <a:off x="7436992" y="632537"/>
          <a:ext cx="1248817" cy="124881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601B570-E6A1-4405-A784-B0BDF113BA1B}">
      <dsp:nvSpPr>
        <dsp:cNvPr id="0" name=""/>
        <dsp:cNvSpPr/>
      </dsp:nvSpPr>
      <dsp:spPr>
        <a:xfrm>
          <a:off x="6673826" y="2228862"/>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Open</a:t>
          </a:r>
        </a:p>
      </dsp:txBody>
      <dsp:txXfrm>
        <a:off x="6673826" y="2228862"/>
        <a:ext cx="27751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7BAA-7E0E-47A3-A1EC-B1B8C6BCBA3F}">
      <dsp:nvSpPr>
        <dsp:cNvPr id="0" name=""/>
        <dsp:cNvSpPr/>
      </dsp:nvSpPr>
      <dsp:spPr>
        <a:xfrm>
          <a:off x="0" y="283211"/>
          <a:ext cx="6506304" cy="944683"/>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Character: Credit history </a:t>
          </a:r>
        </a:p>
      </dsp:txBody>
      <dsp:txXfrm>
        <a:off x="46116" y="329327"/>
        <a:ext cx="6414072" cy="852451"/>
      </dsp:txXfrm>
    </dsp:sp>
    <dsp:sp modelId="{3FE45EA0-AF02-4A4E-ABFF-A114ED9411DC}">
      <dsp:nvSpPr>
        <dsp:cNvPr id="0" name=""/>
        <dsp:cNvSpPr/>
      </dsp:nvSpPr>
      <dsp:spPr>
        <a:xfrm>
          <a:off x="0" y="1299894"/>
          <a:ext cx="6506304" cy="944683"/>
        </a:xfrm>
        <a:prstGeom prst="roundRect">
          <a:avLst/>
        </a:prstGeom>
        <a:gradFill rotWithShape="0">
          <a:gsLst>
            <a:gs pos="0">
              <a:schemeClr val="accent5">
                <a:hueOff val="-1638827"/>
                <a:satOff val="9953"/>
                <a:lumOff val="3677"/>
                <a:alphaOff val="0"/>
                <a:tint val="94000"/>
                <a:satMod val="103000"/>
                <a:lumMod val="102000"/>
              </a:schemeClr>
            </a:gs>
            <a:gs pos="50000">
              <a:schemeClr val="accent5">
                <a:hueOff val="-1638827"/>
                <a:satOff val="9953"/>
                <a:lumOff val="3677"/>
                <a:alphaOff val="0"/>
                <a:shade val="100000"/>
                <a:satMod val="110000"/>
                <a:lumMod val="100000"/>
              </a:schemeClr>
            </a:gs>
            <a:gs pos="100000">
              <a:schemeClr val="accent5">
                <a:hueOff val="-1638827"/>
                <a:satOff val="9953"/>
                <a:lumOff val="3677"/>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Capacity: Repayment sources</a:t>
          </a:r>
        </a:p>
      </dsp:txBody>
      <dsp:txXfrm>
        <a:off x="46116" y="1346010"/>
        <a:ext cx="6414072" cy="852451"/>
      </dsp:txXfrm>
    </dsp:sp>
    <dsp:sp modelId="{387D9700-CBFE-4875-9DA7-45FE9052238C}">
      <dsp:nvSpPr>
        <dsp:cNvPr id="0" name=""/>
        <dsp:cNvSpPr/>
      </dsp:nvSpPr>
      <dsp:spPr>
        <a:xfrm>
          <a:off x="0" y="2316578"/>
          <a:ext cx="6506304" cy="944683"/>
        </a:xfrm>
        <a:prstGeom prst="roundRect">
          <a:avLst/>
        </a:prstGeom>
        <a:gradFill rotWithShape="0">
          <a:gsLst>
            <a:gs pos="0">
              <a:schemeClr val="accent5">
                <a:hueOff val="-3277655"/>
                <a:satOff val="19905"/>
                <a:lumOff val="7353"/>
                <a:alphaOff val="0"/>
                <a:tint val="94000"/>
                <a:satMod val="103000"/>
                <a:lumMod val="102000"/>
              </a:schemeClr>
            </a:gs>
            <a:gs pos="50000">
              <a:schemeClr val="accent5">
                <a:hueOff val="-3277655"/>
                <a:satOff val="19905"/>
                <a:lumOff val="7353"/>
                <a:alphaOff val="0"/>
                <a:shade val="100000"/>
                <a:satMod val="110000"/>
                <a:lumMod val="100000"/>
              </a:schemeClr>
            </a:gs>
            <a:gs pos="100000">
              <a:schemeClr val="accent5">
                <a:hueOff val="-3277655"/>
                <a:satOff val="19905"/>
                <a:lumOff val="7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Conditions: Situations that affect repayment</a:t>
          </a:r>
        </a:p>
      </dsp:txBody>
      <dsp:txXfrm>
        <a:off x="46116" y="2362694"/>
        <a:ext cx="6414072" cy="852451"/>
      </dsp:txXfrm>
    </dsp:sp>
    <dsp:sp modelId="{D8C63300-8BC0-440B-85AD-7B872D42DF36}">
      <dsp:nvSpPr>
        <dsp:cNvPr id="0" name=""/>
        <dsp:cNvSpPr/>
      </dsp:nvSpPr>
      <dsp:spPr>
        <a:xfrm>
          <a:off x="0" y="3333261"/>
          <a:ext cx="6506304" cy="944683"/>
        </a:xfrm>
        <a:prstGeom prst="roundRect">
          <a:avLst/>
        </a:prstGeom>
        <a:gradFill rotWithShape="0">
          <a:gsLst>
            <a:gs pos="0">
              <a:schemeClr val="accent5">
                <a:hueOff val="-4916483"/>
                <a:satOff val="29858"/>
                <a:lumOff val="11030"/>
                <a:alphaOff val="0"/>
                <a:tint val="94000"/>
                <a:satMod val="103000"/>
                <a:lumMod val="102000"/>
              </a:schemeClr>
            </a:gs>
            <a:gs pos="50000">
              <a:schemeClr val="accent5">
                <a:hueOff val="-4916483"/>
                <a:satOff val="29858"/>
                <a:lumOff val="11030"/>
                <a:alphaOff val="0"/>
                <a:shade val="100000"/>
                <a:satMod val="110000"/>
                <a:lumMod val="100000"/>
              </a:schemeClr>
            </a:gs>
            <a:gs pos="100000">
              <a:schemeClr val="accent5">
                <a:hueOff val="-4916483"/>
                <a:satOff val="29858"/>
                <a:lumOff val="1103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Capital: Personal investment (down-payment) and alternative repayment sources</a:t>
          </a:r>
        </a:p>
      </dsp:txBody>
      <dsp:txXfrm>
        <a:off x="46116" y="3379377"/>
        <a:ext cx="6414072" cy="852451"/>
      </dsp:txXfrm>
    </dsp:sp>
    <dsp:sp modelId="{5D747FD3-6237-4722-89FD-E1EADF1E8881}">
      <dsp:nvSpPr>
        <dsp:cNvPr id="0" name=""/>
        <dsp:cNvSpPr/>
      </dsp:nvSpPr>
      <dsp:spPr>
        <a:xfrm>
          <a:off x="0" y="4349945"/>
          <a:ext cx="6506304" cy="944683"/>
        </a:xfrm>
        <a:prstGeom prst="roundRect">
          <a:avLst/>
        </a:prstGeom>
        <a:gradFill rotWithShape="0">
          <a:gsLst>
            <a:gs pos="0">
              <a:schemeClr val="accent5">
                <a:hueOff val="-6555310"/>
                <a:satOff val="39811"/>
                <a:lumOff val="14706"/>
                <a:alphaOff val="0"/>
                <a:tint val="94000"/>
                <a:satMod val="103000"/>
                <a:lumMod val="102000"/>
              </a:schemeClr>
            </a:gs>
            <a:gs pos="50000">
              <a:schemeClr val="accent5">
                <a:hueOff val="-6555310"/>
                <a:satOff val="39811"/>
                <a:lumOff val="14706"/>
                <a:alphaOff val="0"/>
                <a:shade val="100000"/>
                <a:satMod val="110000"/>
                <a:lumMod val="100000"/>
              </a:schemeClr>
            </a:gs>
            <a:gs pos="100000">
              <a:schemeClr val="accent5">
                <a:hueOff val="-6555310"/>
                <a:satOff val="39811"/>
                <a:lumOff val="1470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Collateral: Personal valuables to guarantee repayment </a:t>
          </a:r>
        </a:p>
      </dsp:txBody>
      <dsp:txXfrm>
        <a:off x="46116" y="4396061"/>
        <a:ext cx="6414072" cy="8524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249B8-2FD2-40CC-ACA0-0E98590D71AB}">
      <dsp:nvSpPr>
        <dsp:cNvPr id="0" name=""/>
        <dsp:cNvSpPr/>
      </dsp:nvSpPr>
      <dsp:spPr>
        <a:xfrm>
          <a:off x="0" y="581977"/>
          <a:ext cx="9601200" cy="10744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2999B-B701-4BA9-BB69-A4B79CD0140F}">
      <dsp:nvSpPr>
        <dsp:cNvPr id="0" name=""/>
        <dsp:cNvSpPr/>
      </dsp:nvSpPr>
      <dsp:spPr>
        <a:xfrm>
          <a:off x="325012" y="823721"/>
          <a:ext cx="590931" cy="59093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9AC11D5-F0D7-41CF-9853-1CF072E4C2DB}">
      <dsp:nvSpPr>
        <dsp:cNvPr id="0" name=""/>
        <dsp:cNvSpPr/>
      </dsp:nvSpPr>
      <dsp:spPr>
        <a:xfrm>
          <a:off x="1240955" y="581977"/>
          <a:ext cx="4320540"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1022350">
            <a:lnSpc>
              <a:spcPct val="90000"/>
            </a:lnSpc>
            <a:spcBef>
              <a:spcPct val="0"/>
            </a:spcBef>
            <a:spcAft>
              <a:spcPct val="35000"/>
            </a:spcAft>
            <a:buNone/>
          </a:pPr>
          <a:r>
            <a:rPr lang="en-US" sz="2300" b="1" kern="1200"/>
            <a:t>How long does derogatory credit remain on your credit report?</a:t>
          </a:r>
          <a:endParaRPr lang="en-US" sz="2300" kern="1200"/>
        </a:p>
      </dsp:txBody>
      <dsp:txXfrm>
        <a:off x="1240955" y="581977"/>
        <a:ext cx="4320540" cy="1074420"/>
      </dsp:txXfrm>
    </dsp:sp>
    <dsp:sp modelId="{B20FFDE2-19F6-4FE5-A96B-A9A674CB7A86}">
      <dsp:nvSpPr>
        <dsp:cNvPr id="0" name=""/>
        <dsp:cNvSpPr/>
      </dsp:nvSpPr>
      <dsp:spPr>
        <a:xfrm>
          <a:off x="5561495" y="581977"/>
          <a:ext cx="4039704"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533400">
            <a:lnSpc>
              <a:spcPct val="90000"/>
            </a:lnSpc>
            <a:spcBef>
              <a:spcPct val="0"/>
            </a:spcBef>
            <a:spcAft>
              <a:spcPct val="35000"/>
            </a:spcAft>
            <a:buNone/>
          </a:pPr>
          <a:r>
            <a:rPr lang="en-US" sz="1200" b="0" u="none" kern="1200"/>
            <a:t>Bankruptcy</a:t>
          </a:r>
        </a:p>
        <a:p>
          <a:pPr marL="0" lvl="0" indent="0" algn="l" defTabSz="533400">
            <a:lnSpc>
              <a:spcPct val="90000"/>
            </a:lnSpc>
            <a:spcBef>
              <a:spcPct val="0"/>
            </a:spcBef>
            <a:spcAft>
              <a:spcPct val="35000"/>
            </a:spcAft>
            <a:buNone/>
          </a:pPr>
          <a:r>
            <a:rPr lang="en-US" sz="1200" b="0" u="none" kern="1200"/>
            <a:t> – up to 10 years.</a:t>
          </a:r>
        </a:p>
        <a:p>
          <a:pPr marL="0" lvl="0" indent="0" algn="l" defTabSz="533400">
            <a:lnSpc>
              <a:spcPct val="90000"/>
            </a:lnSpc>
            <a:spcBef>
              <a:spcPct val="0"/>
            </a:spcBef>
            <a:spcAft>
              <a:spcPct val="35000"/>
            </a:spcAft>
            <a:buNone/>
          </a:pPr>
          <a:r>
            <a:rPr lang="en-US" sz="1200" b="0" u="none" kern="1200"/>
            <a:t>Law Suits, Paid Tax Liens, Criminal Records</a:t>
          </a:r>
        </a:p>
        <a:p>
          <a:pPr marL="0" lvl="0" indent="0" algn="l" defTabSz="533400">
            <a:lnSpc>
              <a:spcPct val="90000"/>
            </a:lnSpc>
            <a:spcBef>
              <a:spcPct val="0"/>
            </a:spcBef>
            <a:spcAft>
              <a:spcPct val="35000"/>
            </a:spcAft>
            <a:buNone/>
          </a:pPr>
          <a:r>
            <a:rPr lang="en-US" sz="1200" b="0" u="none" kern="1200"/>
            <a:t> – up to 7 years.</a:t>
          </a:r>
        </a:p>
      </dsp:txBody>
      <dsp:txXfrm>
        <a:off x="5561495" y="581977"/>
        <a:ext cx="4039704" cy="1074420"/>
      </dsp:txXfrm>
    </dsp:sp>
    <dsp:sp modelId="{CF9E5521-B7A1-404A-9631-D141C9F9E1F6}">
      <dsp:nvSpPr>
        <dsp:cNvPr id="0" name=""/>
        <dsp:cNvSpPr/>
      </dsp:nvSpPr>
      <dsp:spPr>
        <a:xfrm>
          <a:off x="0" y="1925002"/>
          <a:ext cx="9601200" cy="10744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0CEC3-1FA7-4D0E-8FFA-E74CE1469467}">
      <dsp:nvSpPr>
        <dsp:cNvPr id="0" name=""/>
        <dsp:cNvSpPr/>
      </dsp:nvSpPr>
      <dsp:spPr>
        <a:xfrm>
          <a:off x="325012" y="2166747"/>
          <a:ext cx="590931" cy="59093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9D3B6E1-442D-4F27-BB0E-C9674E74049A}">
      <dsp:nvSpPr>
        <dsp:cNvPr id="0" name=""/>
        <dsp:cNvSpPr/>
      </dsp:nvSpPr>
      <dsp:spPr>
        <a:xfrm>
          <a:off x="1240955" y="1925002"/>
          <a:ext cx="8360244" cy="107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09" tIns="113709" rIns="113709" bIns="113709" numCol="1" spcCol="1270" anchor="ctr" anchorCtr="0">
          <a:noAutofit/>
        </a:bodyPr>
        <a:lstStyle/>
        <a:p>
          <a:pPr marL="0" lvl="0" indent="0" algn="l" defTabSz="1022350">
            <a:lnSpc>
              <a:spcPct val="90000"/>
            </a:lnSpc>
            <a:spcBef>
              <a:spcPct val="0"/>
            </a:spcBef>
            <a:spcAft>
              <a:spcPct val="35000"/>
            </a:spcAft>
            <a:buNone/>
          </a:pPr>
          <a:r>
            <a:rPr lang="en-US" sz="2300" b="1" kern="1200"/>
            <a:t>Inquiries may stay present on your credit report for up to 2 years.</a:t>
          </a:r>
          <a:endParaRPr lang="en-US" sz="2300" kern="1200"/>
        </a:p>
      </dsp:txBody>
      <dsp:txXfrm>
        <a:off x="1240955" y="1925002"/>
        <a:ext cx="8360244" cy="1074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9A39D-C767-4995-9B48-5C7EE0FAA4EC}">
      <dsp:nvSpPr>
        <dsp:cNvPr id="0" name=""/>
        <dsp:cNvSpPr/>
      </dsp:nvSpPr>
      <dsp:spPr>
        <a:xfrm>
          <a:off x="0" y="437"/>
          <a:ext cx="9601200" cy="0"/>
        </a:xfrm>
        <a:prstGeom prst="line">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323BD-D998-4906-92A0-82E21FD47F29}">
      <dsp:nvSpPr>
        <dsp:cNvPr id="0" name=""/>
        <dsp:cNvSpPr/>
      </dsp:nvSpPr>
      <dsp:spPr>
        <a:xfrm>
          <a:off x="0" y="43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Learn how to create a personal budget or spending plan</a:t>
          </a:r>
        </a:p>
      </dsp:txBody>
      <dsp:txXfrm>
        <a:off x="0" y="437"/>
        <a:ext cx="9601200" cy="716105"/>
      </dsp:txXfrm>
    </dsp:sp>
    <dsp:sp modelId="{9B1CF679-7EB9-4433-AF78-877B12D8DDF4}">
      <dsp:nvSpPr>
        <dsp:cNvPr id="0" name=""/>
        <dsp:cNvSpPr/>
      </dsp:nvSpPr>
      <dsp:spPr>
        <a:xfrm>
          <a:off x="0" y="716542"/>
          <a:ext cx="9601200" cy="0"/>
        </a:xfrm>
        <a:prstGeom prst="line">
          <a:avLst/>
        </a:prstGeom>
        <a:solidFill>
          <a:schemeClr val="accent5">
            <a:hueOff val="-1638827"/>
            <a:satOff val="9953"/>
            <a:lumOff val="3677"/>
            <a:alphaOff val="0"/>
          </a:schemeClr>
        </a:solidFill>
        <a:ln w="34925" cap="flat" cmpd="sng" algn="in">
          <a:solidFill>
            <a:schemeClr val="accent5">
              <a:hueOff val="-1638827"/>
              <a:satOff val="9953"/>
              <a:lumOff val="3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51BC4-BD09-4D8A-A169-51EBF3E0CF0A}">
      <dsp:nvSpPr>
        <dsp:cNvPr id="0" name=""/>
        <dsp:cNvSpPr/>
      </dsp:nvSpPr>
      <dsp:spPr>
        <a:xfrm>
          <a:off x="0" y="71654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Understanding how to use a checking and savings account</a:t>
          </a:r>
        </a:p>
      </dsp:txBody>
      <dsp:txXfrm>
        <a:off x="0" y="716542"/>
        <a:ext cx="9601200" cy="716105"/>
      </dsp:txXfrm>
    </dsp:sp>
    <dsp:sp modelId="{0E746784-B7BA-44F2-AE17-FC0F9498610E}">
      <dsp:nvSpPr>
        <dsp:cNvPr id="0" name=""/>
        <dsp:cNvSpPr/>
      </dsp:nvSpPr>
      <dsp:spPr>
        <a:xfrm>
          <a:off x="0" y="1432647"/>
          <a:ext cx="9601200" cy="0"/>
        </a:xfrm>
        <a:prstGeom prst="line">
          <a:avLst/>
        </a:prstGeom>
        <a:solidFill>
          <a:schemeClr val="accent5">
            <a:hueOff val="-3277655"/>
            <a:satOff val="19905"/>
            <a:lumOff val="7353"/>
            <a:alphaOff val="0"/>
          </a:schemeClr>
        </a:solidFill>
        <a:ln w="34925" cap="flat" cmpd="sng" algn="in">
          <a:solidFill>
            <a:schemeClr val="accent5">
              <a:hueOff val="-3277655"/>
              <a:satOff val="19905"/>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B87C6-849F-4435-9966-E29EA9566E7B}">
      <dsp:nvSpPr>
        <dsp:cNvPr id="0" name=""/>
        <dsp:cNvSpPr/>
      </dsp:nvSpPr>
      <dsp:spPr>
        <a:xfrm>
          <a:off x="0" y="143264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Understanding the importance of saving money</a:t>
          </a:r>
        </a:p>
      </dsp:txBody>
      <dsp:txXfrm>
        <a:off x="0" y="1432647"/>
        <a:ext cx="9601200" cy="716105"/>
      </dsp:txXfrm>
    </dsp:sp>
    <dsp:sp modelId="{303D56F5-8024-41F7-BF3D-41F760F0A1ED}">
      <dsp:nvSpPr>
        <dsp:cNvPr id="0" name=""/>
        <dsp:cNvSpPr/>
      </dsp:nvSpPr>
      <dsp:spPr>
        <a:xfrm>
          <a:off x="0" y="2148752"/>
          <a:ext cx="9601200" cy="0"/>
        </a:xfrm>
        <a:prstGeom prst="line">
          <a:avLst/>
        </a:prstGeom>
        <a:solidFill>
          <a:schemeClr val="accent5">
            <a:hueOff val="-4916483"/>
            <a:satOff val="29858"/>
            <a:lumOff val="11030"/>
            <a:alphaOff val="0"/>
          </a:schemeClr>
        </a:solidFill>
        <a:ln w="34925" cap="flat" cmpd="sng" algn="in">
          <a:solidFill>
            <a:schemeClr val="accent5">
              <a:hueOff val="-4916483"/>
              <a:satOff val="29858"/>
              <a:lumOff val="1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4C4A6-2936-434F-A1E4-AF5435BE90F7}">
      <dsp:nvSpPr>
        <dsp:cNvPr id="0" name=""/>
        <dsp:cNvSpPr/>
      </dsp:nvSpPr>
      <dsp:spPr>
        <a:xfrm>
          <a:off x="0" y="214875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The importance of credit</a:t>
          </a:r>
        </a:p>
      </dsp:txBody>
      <dsp:txXfrm>
        <a:off x="0" y="2148752"/>
        <a:ext cx="9601200" cy="716105"/>
      </dsp:txXfrm>
    </dsp:sp>
    <dsp:sp modelId="{CAB8A749-43D9-4E7C-A9DE-C7E11B59D526}">
      <dsp:nvSpPr>
        <dsp:cNvPr id="0" name=""/>
        <dsp:cNvSpPr/>
      </dsp:nvSpPr>
      <dsp:spPr>
        <a:xfrm>
          <a:off x="0" y="2864857"/>
          <a:ext cx="9601200" cy="0"/>
        </a:xfrm>
        <a:prstGeom prst="line">
          <a:avLst/>
        </a:prstGeom>
        <a:solidFill>
          <a:schemeClr val="accent5">
            <a:hueOff val="-6555310"/>
            <a:satOff val="39811"/>
            <a:lumOff val="14706"/>
            <a:alphaOff val="0"/>
          </a:schemeClr>
        </a:solidFill>
        <a:ln w="34925" cap="flat" cmpd="sng" algn="in">
          <a:solidFill>
            <a:schemeClr val="accent5">
              <a:hueOff val="-6555310"/>
              <a:satOff val="39811"/>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350C3-8F16-4655-A516-FE0110735032}">
      <dsp:nvSpPr>
        <dsp:cNvPr id="0" name=""/>
        <dsp:cNvSpPr/>
      </dsp:nvSpPr>
      <dsp:spPr>
        <a:xfrm>
          <a:off x="0" y="286485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How to prevent and recognize the signs of identity theft</a:t>
          </a:r>
        </a:p>
      </dsp:txBody>
      <dsp:txXfrm>
        <a:off x="0" y="2864857"/>
        <a:ext cx="9601200" cy="716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A3CEF-A9D5-4620-8FD7-4F79534F425B}">
      <dsp:nvSpPr>
        <dsp:cNvPr id="0" name=""/>
        <dsp:cNvSpPr/>
      </dsp:nvSpPr>
      <dsp:spPr>
        <a:xfrm>
          <a:off x="0" y="1748"/>
          <a:ext cx="96012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C1C2B92-6C27-4296-BF5B-D23BA6A06406}">
      <dsp:nvSpPr>
        <dsp:cNvPr id="0" name=""/>
        <dsp:cNvSpPr/>
      </dsp:nvSpPr>
      <dsp:spPr>
        <a:xfrm>
          <a:off x="0" y="1748"/>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The </a:t>
          </a:r>
          <a:r>
            <a:rPr lang="en-US" sz="2500" b="1" kern="1200"/>
            <a:t>U.S. Treasury </a:t>
          </a:r>
          <a:r>
            <a:rPr lang="en-US" sz="2500" kern="1200"/>
            <a:t>controls the printing of money in the United States. </a:t>
          </a:r>
        </a:p>
      </dsp:txBody>
      <dsp:txXfrm>
        <a:off x="0" y="1748"/>
        <a:ext cx="9601200" cy="1192634"/>
      </dsp:txXfrm>
    </dsp:sp>
    <dsp:sp modelId="{28EF6EB8-6A43-4DAB-B87C-8608C0EDD953}">
      <dsp:nvSpPr>
        <dsp:cNvPr id="0" name=""/>
        <dsp:cNvSpPr/>
      </dsp:nvSpPr>
      <dsp:spPr>
        <a:xfrm>
          <a:off x="0" y="1194382"/>
          <a:ext cx="9601200" cy="0"/>
        </a:xfrm>
        <a:prstGeom prst="line">
          <a:avLst/>
        </a:prstGeom>
        <a:gradFill rotWithShape="0">
          <a:gsLst>
            <a:gs pos="0">
              <a:schemeClr val="accent5">
                <a:hueOff val="-3277655"/>
                <a:satOff val="19905"/>
                <a:lumOff val="7353"/>
                <a:alphaOff val="0"/>
                <a:tint val="94000"/>
                <a:satMod val="103000"/>
                <a:lumMod val="102000"/>
              </a:schemeClr>
            </a:gs>
            <a:gs pos="50000">
              <a:schemeClr val="accent5">
                <a:hueOff val="-3277655"/>
                <a:satOff val="19905"/>
                <a:lumOff val="7353"/>
                <a:alphaOff val="0"/>
                <a:shade val="100000"/>
                <a:satMod val="110000"/>
                <a:lumMod val="100000"/>
              </a:schemeClr>
            </a:gs>
            <a:gs pos="100000">
              <a:schemeClr val="accent5">
                <a:hueOff val="-3277655"/>
                <a:satOff val="19905"/>
                <a:lumOff val="7353"/>
                <a:alphaOff val="0"/>
                <a:shade val="78000"/>
                <a:satMod val="120000"/>
                <a:lumMod val="99000"/>
              </a:schemeClr>
            </a:gs>
          </a:gsLst>
          <a:lin ang="5400000" scaled="0"/>
        </a:gradFill>
        <a:ln w="6350" cap="flat" cmpd="sng" algn="in">
          <a:solidFill>
            <a:schemeClr val="accent5">
              <a:hueOff val="-3277655"/>
              <a:satOff val="19905"/>
              <a:lumOff val="7353"/>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3ED66DF-03E7-4D5B-A699-6765A82B10DD}">
      <dsp:nvSpPr>
        <dsp:cNvPr id="0" name=""/>
        <dsp:cNvSpPr/>
      </dsp:nvSpPr>
      <dsp:spPr>
        <a:xfrm>
          <a:off x="0" y="1194382"/>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However, the </a:t>
          </a:r>
          <a:r>
            <a:rPr lang="en-US" sz="2500" b="1" kern="1200"/>
            <a:t>Federal Reserve Bank </a:t>
          </a:r>
          <a:r>
            <a:rPr lang="en-US" sz="2500" kern="1200"/>
            <a:t>has control of the money supply.</a:t>
          </a:r>
        </a:p>
      </dsp:txBody>
      <dsp:txXfrm>
        <a:off x="0" y="1194382"/>
        <a:ext cx="9601200" cy="1192634"/>
      </dsp:txXfrm>
    </dsp:sp>
    <dsp:sp modelId="{BD5D4528-0069-4654-8E1F-E64A81ECBEA3}">
      <dsp:nvSpPr>
        <dsp:cNvPr id="0" name=""/>
        <dsp:cNvSpPr/>
      </dsp:nvSpPr>
      <dsp:spPr>
        <a:xfrm>
          <a:off x="0" y="2387017"/>
          <a:ext cx="9601200" cy="0"/>
        </a:xfrm>
        <a:prstGeom prst="line">
          <a:avLst/>
        </a:prstGeom>
        <a:gradFill rotWithShape="0">
          <a:gsLst>
            <a:gs pos="0">
              <a:schemeClr val="accent5">
                <a:hueOff val="-6555310"/>
                <a:satOff val="39811"/>
                <a:lumOff val="14706"/>
                <a:alphaOff val="0"/>
                <a:tint val="94000"/>
                <a:satMod val="103000"/>
                <a:lumMod val="102000"/>
              </a:schemeClr>
            </a:gs>
            <a:gs pos="50000">
              <a:schemeClr val="accent5">
                <a:hueOff val="-6555310"/>
                <a:satOff val="39811"/>
                <a:lumOff val="14706"/>
                <a:alphaOff val="0"/>
                <a:shade val="100000"/>
                <a:satMod val="110000"/>
                <a:lumMod val="100000"/>
              </a:schemeClr>
            </a:gs>
            <a:gs pos="100000">
              <a:schemeClr val="accent5">
                <a:hueOff val="-6555310"/>
                <a:satOff val="39811"/>
                <a:lumOff val="14706"/>
                <a:alphaOff val="0"/>
                <a:shade val="78000"/>
                <a:satMod val="120000"/>
                <a:lumMod val="99000"/>
              </a:schemeClr>
            </a:gs>
          </a:gsLst>
          <a:lin ang="5400000" scaled="0"/>
        </a:gradFill>
        <a:ln w="6350" cap="flat" cmpd="sng" algn="in">
          <a:solidFill>
            <a:schemeClr val="accent5">
              <a:hueOff val="-6555310"/>
              <a:satOff val="39811"/>
              <a:lumOff val="14706"/>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A1B9A834-CC0E-476D-8BDD-81F6557E85DB}">
      <dsp:nvSpPr>
        <dsp:cNvPr id="0" name=""/>
        <dsp:cNvSpPr/>
      </dsp:nvSpPr>
      <dsp:spPr>
        <a:xfrm>
          <a:off x="0" y="2387017"/>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Coins and paper money or notes are used as a </a:t>
          </a:r>
          <a:r>
            <a:rPr lang="en-US" sz="2500" b="1" kern="1200" dirty="0"/>
            <a:t>Legal Representation Of Value </a:t>
          </a:r>
          <a:r>
            <a:rPr lang="en-US" sz="2500" kern="1200" dirty="0"/>
            <a:t>and can be exchanged for goods or services. </a:t>
          </a:r>
        </a:p>
      </dsp:txBody>
      <dsp:txXfrm>
        <a:off x="0" y="2387017"/>
        <a:ext cx="9601200" cy="1192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7BA24-D474-4E2A-BE87-44C8761D88C4}">
      <dsp:nvSpPr>
        <dsp:cNvPr id="0" name=""/>
        <dsp:cNvSpPr/>
      </dsp:nvSpPr>
      <dsp:spPr>
        <a:xfrm>
          <a:off x="185555" y="68614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3C00C-50C7-4741-AAF2-5CC6C648B70F}">
      <dsp:nvSpPr>
        <dsp:cNvPr id="0" name=""/>
        <dsp:cNvSpPr/>
      </dsp:nvSpPr>
      <dsp:spPr>
        <a:xfrm>
          <a:off x="353583" y="854177"/>
          <a:ext cx="464076" cy="46407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EB94E25-948C-43D0-88AE-584C39C99A51}">
      <dsp:nvSpPr>
        <dsp:cNvPr id="0" name=""/>
        <dsp:cNvSpPr/>
      </dsp:nvSpPr>
      <dsp:spPr>
        <a:xfrm>
          <a:off x="1157144" y="68614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Chores</a:t>
          </a:r>
        </a:p>
      </dsp:txBody>
      <dsp:txXfrm>
        <a:off x="1157144" y="686149"/>
        <a:ext cx="1886024" cy="800131"/>
      </dsp:txXfrm>
    </dsp:sp>
    <dsp:sp modelId="{752F54D0-FB2D-4460-B963-CFE9E4CB6247}">
      <dsp:nvSpPr>
        <dsp:cNvPr id="0" name=""/>
        <dsp:cNvSpPr/>
      </dsp:nvSpPr>
      <dsp:spPr>
        <a:xfrm>
          <a:off x="3371793" y="68614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C48F9-A47F-4606-BAF2-FD8C11678855}">
      <dsp:nvSpPr>
        <dsp:cNvPr id="0" name=""/>
        <dsp:cNvSpPr/>
      </dsp:nvSpPr>
      <dsp:spPr>
        <a:xfrm>
          <a:off x="3539821" y="854177"/>
          <a:ext cx="464076" cy="46407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7AB6CF9-3EF1-4780-80BD-401BAF7D5302}">
      <dsp:nvSpPr>
        <dsp:cNvPr id="0" name=""/>
        <dsp:cNvSpPr/>
      </dsp:nvSpPr>
      <dsp:spPr>
        <a:xfrm>
          <a:off x="4343382" y="68614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Jobs</a:t>
          </a:r>
        </a:p>
      </dsp:txBody>
      <dsp:txXfrm>
        <a:off x="4343382" y="686149"/>
        <a:ext cx="1886024" cy="800131"/>
      </dsp:txXfrm>
    </dsp:sp>
    <dsp:sp modelId="{B4A02F3A-BD15-429D-AC30-706FF16910C5}">
      <dsp:nvSpPr>
        <dsp:cNvPr id="0" name=""/>
        <dsp:cNvSpPr/>
      </dsp:nvSpPr>
      <dsp:spPr>
        <a:xfrm>
          <a:off x="6558031" y="68614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220B7-8B77-431F-8099-36999C6B2107}">
      <dsp:nvSpPr>
        <dsp:cNvPr id="0" name=""/>
        <dsp:cNvSpPr/>
      </dsp:nvSpPr>
      <dsp:spPr>
        <a:xfrm>
          <a:off x="6726059" y="854177"/>
          <a:ext cx="464076" cy="46407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257F904-8362-4AD9-BAEE-65F3BC7335CA}">
      <dsp:nvSpPr>
        <dsp:cNvPr id="0" name=""/>
        <dsp:cNvSpPr/>
      </dsp:nvSpPr>
      <dsp:spPr>
        <a:xfrm>
          <a:off x="7529619" y="68614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Dividends</a:t>
          </a:r>
        </a:p>
      </dsp:txBody>
      <dsp:txXfrm>
        <a:off x="7529619" y="686149"/>
        <a:ext cx="1886024" cy="800131"/>
      </dsp:txXfrm>
    </dsp:sp>
    <dsp:sp modelId="{65DDAB07-5470-430E-931B-FB76FF95AE98}">
      <dsp:nvSpPr>
        <dsp:cNvPr id="0" name=""/>
        <dsp:cNvSpPr/>
      </dsp:nvSpPr>
      <dsp:spPr>
        <a:xfrm>
          <a:off x="185555" y="209511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A0B7B-B40B-4E24-8EC1-FC80686AE3B7}">
      <dsp:nvSpPr>
        <dsp:cNvPr id="0" name=""/>
        <dsp:cNvSpPr/>
      </dsp:nvSpPr>
      <dsp:spPr>
        <a:xfrm>
          <a:off x="353583" y="2263146"/>
          <a:ext cx="464076" cy="46407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8E17A2F-20E3-4B29-A5FE-F4EE968C4747}">
      <dsp:nvSpPr>
        <dsp:cNvPr id="0" name=""/>
        <dsp:cNvSpPr/>
      </dsp:nvSpPr>
      <dsp:spPr>
        <a:xfrm>
          <a:off x="1157144" y="209511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Allowance</a:t>
          </a:r>
        </a:p>
      </dsp:txBody>
      <dsp:txXfrm>
        <a:off x="1157144" y="2095119"/>
        <a:ext cx="1886024" cy="800131"/>
      </dsp:txXfrm>
    </dsp:sp>
    <dsp:sp modelId="{DA20A976-43DB-431C-A857-12A92E1A21B9}">
      <dsp:nvSpPr>
        <dsp:cNvPr id="0" name=""/>
        <dsp:cNvSpPr/>
      </dsp:nvSpPr>
      <dsp:spPr>
        <a:xfrm>
          <a:off x="3371793" y="209511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6C4EE-DCA4-418E-929D-8E029245C8D3}">
      <dsp:nvSpPr>
        <dsp:cNvPr id="0" name=""/>
        <dsp:cNvSpPr/>
      </dsp:nvSpPr>
      <dsp:spPr>
        <a:xfrm>
          <a:off x="3539821" y="2263146"/>
          <a:ext cx="464076" cy="46407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FEDFD7E-E74E-4C80-B8AA-5AD36E06357E}">
      <dsp:nvSpPr>
        <dsp:cNvPr id="0" name=""/>
        <dsp:cNvSpPr/>
      </dsp:nvSpPr>
      <dsp:spPr>
        <a:xfrm>
          <a:off x="4343382" y="209511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Gifts</a:t>
          </a:r>
        </a:p>
      </dsp:txBody>
      <dsp:txXfrm>
        <a:off x="4343382" y="2095119"/>
        <a:ext cx="1886024" cy="800131"/>
      </dsp:txXfrm>
    </dsp:sp>
    <dsp:sp modelId="{4C9F3BF5-6E80-4E44-8971-B4B17F63C965}">
      <dsp:nvSpPr>
        <dsp:cNvPr id="0" name=""/>
        <dsp:cNvSpPr/>
      </dsp:nvSpPr>
      <dsp:spPr>
        <a:xfrm>
          <a:off x="6558031" y="2095119"/>
          <a:ext cx="800131" cy="800131"/>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952F3-999F-4939-8E5C-BFA3DD47071B}">
      <dsp:nvSpPr>
        <dsp:cNvPr id="0" name=""/>
        <dsp:cNvSpPr/>
      </dsp:nvSpPr>
      <dsp:spPr>
        <a:xfrm>
          <a:off x="6726059" y="2263146"/>
          <a:ext cx="464076" cy="464076"/>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32BFFE4-7725-4AA0-B0E9-06452C91FDCD}">
      <dsp:nvSpPr>
        <dsp:cNvPr id="0" name=""/>
        <dsp:cNvSpPr/>
      </dsp:nvSpPr>
      <dsp:spPr>
        <a:xfrm>
          <a:off x="7529619" y="2095119"/>
          <a:ext cx="1886024" cy="800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Investments</a:t>
          </a:r>
        </a:p>
      </dsp:txBody>
      <dsp:txXfrm>
        <a:off x="7529619" y="2095119"/>
        <a:ext cx="1886024" cy="800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A512D-403E-4215-8076-2EB61FD656EC}">
      <dsp:nvSpPr>
        <dsp:cNvPr id="0" name=""/>
        <dsp:cNvSpPr/>
      </dsp:nvSpPr>
      <dsp:spPr>
        <a:xfrm>
          <a:off x="8398" y="716279"/>
          <a:ext cx="2025597" cy="607679"/>
        </a:xfrm>
        <a:prstGeom prst="chevron">
          <a:avLst>
            <a:gd name="adj" fmla="val 3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031" tIns="75031" rIns="75031" bIns="75031" numCol="1" spcCol="1270" anchor="ctr" anchorCtr="0">
          <a:noAutofit/>
        </a:bodyPr>
        <a:lstStyle/>
        <a:p>
          <a:pPr marL="0" lvl="0" indent="0" algn="ctr" defTabSz="1111250">
            <a:lnSpc>
              <a:spcPct val="90000"/>
            </a:lnSpc>
            <a:spcBef>
              <a:spcPct val="0"/>
            </a:spcBef>
            <a:spcAft>
              <a:spcPct val="35000"/>
            </a:spcAft>
            <a:buNone/>
          </a:pPr>
          <a:r>
            <a:rPr lang="en-US" sz="2500" kern="1200"/>
            <a:t>Calculating</a:t>
          </a:r>
        </a:p>
      </dsp:txBody>
      <dsp:txXfrm>
        <a:off x="190702" y="716279"/>
        <a:ext cx="1660989" cy="607679"/>
      </dsp:txXfrm>
    </dsp:sp>
    <dsp:sp modelId="{51FB6ACD-E490-4FD8-AAA3-52403542C0C7}">
      <dsp:nvSpPr>
        <dsp:cNvPr id="0" name=""/>
        <dsp:cNvSpPr/>
      </dsp:nvSpPr>
      <dsp:spPr>
        <a:xfrm>
          <a:off x="8398" y="1323959"/>
          <a:ext cx="1843293" cy="1541160"/>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661" tIns="145661" rIns="145661" bIns="291322" numCol="1" spcCol="1270" anchor="t" anchorCtr="0">
          <a:noAutofit/>
        </a:bodyPr>
        <a:lstStyle/>
        <a:p>
          <a:pPr marL="0" lvl="0" indent="0" algn="l" defTabSz="844550">
            <a:lnSpc>
              <a:spcPct val="90000"/>
            </a:lnSpc>
            <a:spcBef>
              <a:spcPct val="0"/>
            </a:spcBef>
            <a:spcAft>
              <a:spcPct val="35000"/>
            </a:spcAft>
            <a:buNone/>
          </a:pPr>
          <a:r>
            <a:rPr lang="en-US" sz="1900" kern="1200"/>
            <a:t>Calculating your Income</a:t>
          </a:r>
        </a:p>
      </dsp:txBody>
      <dsp:txXfrm>
        <a:off x="8398" y="1323959"/>
        <a:ext cx="1843293" cy="1541160"/>
      </dsp:txXfrm>
    </dsp:sp>
    <dsp:sp modelId="{AE826CE0-EE7C-4283-9A61-A276EA7110ED}">
      <dsp:nvSpPr>
        <dsp:cNvPr id="0" name=""/>
        <dsp:cNvSpPr/>
      </dsp:nvSpPr>
      <dsp:spPr>
        <a:xfrm>
          <a:off x="1984313" y="716279"/>
          <a:ext cx="2025597" cy="607679"/>
        </a:xfrm>
        <a:prstGeom prst="chevron">
          <a:avLst>
            <a:gd name="adj" fmla="val 30000"/>
          </a:avLst>
        </a:prstGeom>
        <a:gradFill rotWithShape="0">
          <a:gsLst>
            <a:gs pos="0">
              <a:schemeClr val="accent2">
                <a:hueOff val="4587292"/>
                <a:satOff val="-1885"/>
                <a:lumOff val="-637"/>
                <a:alphaOff val="0"/>
                <a:tint val="94000"/>
                <a:satMod val="103000"/>
                <a:lumMod val="102000"/>
              </a:schemeClr>
            </a:gs>
            <a:gs pos="50000">
              <a:schemeClr val="accent2">
                <a:hueOff val="4587292"/>
                <a:satOff val="-1885"/>
                <a:lumOff val="-637"/>
                <a:alphaOff val="0"/>
                <a:shade val="100000"/>
                <a:satMod val="110000"/>
                <a:lumMod val="100000"/>
              </a:schemeClr>
            </a:gs>
            <a:gs pos="100000">
              <a:schemeClr val="accent2">
                <a:hueOff val="4587292"/>
                <a:satOff val="-1885"/>
                <a:lumOff val="-637"/>
                <a:alphaOff val="0"/>
                <a:shade val="78000"/>
                <a:satMod val="120000"/>
                <a:lumMod val="99000"/>
              </a:schemeClr>
            </a:gs>
          </a:gsLst>
          <a:lin ang="5400000" scaled="0"/>
        </a:gradFill>
        <a:ln w="6350" cap="flat" cmpd="sng" algn="in">
          <a:solidFill>
            <a:schemeClr val="accent2">
              <a:hueOff val="4587292"/>
              <a:satOff val="-1885"/>
              <a:lumOff val="-63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031" tIns="75031" rIns="75031" bIns="75031" numCol="1" spcCol="1270" anchor="ctr" anchorCtr="0">
          <a:noAutofit/>
        </a:bodyPr>
        <a:lstStyle/>
        <a:p>
          <a:pPr marL="0" lvl="0" indent="0" algn="ctr" defTabSz="1111250">
            <a:lnSpc>
              <a:spcPct val="90000"/>
            </a:lnSpc>
            <a:spcBef>
              <a:spcPct val="0"/>
            </a:spcBef>
            <a:spcAft>
              <a:spcPct val="35000"/>
            </a:spcAft>
            <a:buNone/>
          </a:pPr>
          <a:r>
            <a:rPr lang="en-US" sz="2500" kern="1200"/>
            <a:t>Identifying</a:t>
          </a:r>
        </a:p>
      </dsp:txBody>
      <dsp:txXfrm>
        <a:off x="2166617" y="716279"/>
        <a:ext cx="1660989" cy="607679"/>
      </dsp:txXfrm>
    </dsp:sp>
    <dsp:sp modelId="{2ACC58C2-074F-4697-87A5-76CBEEC6A8D8}">
      <dsp:nvSpPr>
        <dsp:cNvPr id="0" name=""/>
        <dsp:cNvSpPr/>
      </dsp:nvSpPr>
      <dsp:spPr>
        <a:xfrm>
          <a:off x="1984313" y="1323959"/>
          <a:ext cx="1843293" cy="1541160"/>
        </a:xfrm>
        <a:prstGeom prst="rect">
          <a:avLst/>
        </a:prstGeom>
        <a:solidFill>
          <a:schemeClr val="accent2">
            <a:tint val="40000"/>
            <a:alpha val="90000"/>
            <a:hueOff val="4663358"/>
            <a:satOff val="-1739"/>
            <a:lumOff val="-189"/>
            <a:alphaOff val="0"/>
          </a:schemeClr>
        </a:solidFill>
        <a:ln w="6350" cap="flat" cmpd="sng" algn="in">
          <a:solidFill>
            <a:schemeClr val="accent2">
              <a:tint val="40000"/>
              <a:alpha val="90000"/>
              <a:hueOff val="4663358"/>
              <a:satOff val="-1739"/>
              <a:lumOff val="-1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661" tIns="145661" rIns="145661" bIns="291322" numCol="1" spcCol="1270" anchor="t" anchorCtr="0">
          <a:noAutofit/>
        </a:bodyPr>
        <a:lstStyle/>
        <a:p>
          <a:pPr marL="0" lvl="0" indent="0" algn="l" defTabSz="844550">
            <a:lnSpc>
              <a:spcPct val="90000"/>
            </a:lnSpc>
            <a:spcBef>
              <a:spcPct val="0"/>
            </a:spcBef>
            <a:spcAft>
              <a:spcPct val="35000"/>
            </a:spcAft>
            <a:buNone/>
          </a:pPr>
          <a:r>
            <a:rPr lang="en-US" sz="1900" kern="1200"/>
            <a:t>Identifying your Expenses</a:t>
          </a:r>
        </a:p>
      </dsp:txBody>
      <dsp:txXfrm>
        <a:off x="1984313" y="1323959"/>
        <a:ext cx="1843293" cy="1541160"/>
      </dsp:txXfrm>
    </dsp:sp>
    <dsp:sp modelId="{4DDEA38F-C471-42AD-B413-E503ACEFD248}">
      <dsp:nvSpPr>
        <dsp:cNvPr id="0" name=""/>
        <dsp:cNvSpPr/>
      </dsp:nvSpPr>
      <dsp:spPr>
        <a:xfrm>
          <a:off x="3960229" y="716279"/>
          <a:ext cx="2025597" cy="607679"/>
        </a:xfrm>
        <a:prstGeom prst="chevron">
          <a:avLst>
            <a:gd name="adj" fmla="val 30000"/>
          </a:avLst>
        </a:prstGeom>
        <a:gradFill rotWithShape="0">
          <a:gsLst>
            <a:gs pos="0">
              <a:schemeClr val="accent2">
                <a:hueOff val="9174584"/>
                <a:satOff val="-3770"/>
                <a:lumOff val="-1274"/>
                <a:alphaOff val="0"/>
                <a:tint val="94000"/>
                <a:satMod val="103000"/>
                <a:lumMod val="102000"/>
              </a:schemeClr>
            </a:gs>
            <a:gs pos="50000">
              <a:schemeClr val="accent2">
                <a:hueOff val="9174584"/>
                <a:satOff val="-3770"/>
                <a:lumOff val="-1274"/>
                <a:alphaOff val="0"/>
                <a:shade val="100000"/>
                <a:satMod val="110000"/>
                <a:lumMod val="100000"/>
              </a:schemeClr>
            </a:gs>
            <a:gs pos="100000">
              <a:schemeClr val="accent2">
                <a:hueOff val="9174584"/>
                <a:satOff val="-3770"/>
                <a:lumOff val="-1274"/>
                <a:alphaOff val="0"/>
                <a:shade val="78000"/>
                <a:satMod val="120000"/>
                <a:lumMod val="99000"/>
              </a:schemeClr>
            </a:gs>
          </a:gsLst>
          <a:lin ang="5400000" scaled="0"/>
        </a:gradFill>
        <a:ln w="6350" cap="flat" cmpd="sng" algn="in">
          <a:solidFill>
            <a:schemeClr val="accent2">
              <a:hueOff val="9174584"/>
              <a:satOff val="-3770"/>
              <a:lumOff val="-127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031" tIns="75031" rIns="75031" bIns="75031" numCol="1" spcCol="1270" anchor="ctr" anchorCtr="0">
          <a:noAutofit/>
        </a:bodyPr>
        <a:lstStyle/>
        <a:p>
          <a:pPr marL="0" lvl="0" indent="0" algn="ctr" defTabSz="1111250">
            <a:lnSpc>
              <a:spcPct val="90000"/>
            </a:lnSpc>
            <a:spcBef>
              <a:spcPct val="0"/>
            </a:spcBef>
            <a:spcAft>
              <a:spcPct val="35000"/>
            </a:spcAft>
            <a:buNone/>
          </a:pPr>
          <a:r>
            <a:rPr lang="en-US" sz="2500" kern="1200"/>
            <a:t>Examining</a:t>
          </a:r>
        </a:p>
      </dsp:txBody>
      <dsp:txXfrm>
        <a:off x="4142533" y="716279"/>
        <a:ext cx="1660989" cy="607679"/>
      </dsp:txXfrm>
    </dsp:sp>
    <dsp:sp modelId="{8BD346C3-4ACA-4588-BFEA-A0FABFA02507}">
      <dsp:nvSpPr>
        <dsp:cNvPr id="0" name=""/>
        <dsp:cNvSpPr/>
      </dsp:nvSpPr>
      <dsp:spPr>
        <a:xfrm>
          <a:off x="3960229" y="1323959"/>
          <a:ext cx="1843293" cy="1541160"/>
        </a:xfrm>
        <a:prstGeom prst="rect">
          <a:avLst/>
        </a:prstGeom>
        <a:solidFill>
          <a:schemeClr val="accent2">
            <a:tint val="40000"/>
            <a:alpha val="90000"/>
            <a:hueOff val="9326716"/>
            <a:satOff val="-3479"/>
            <a:lumOff val="-378"/>
            <a:alphaOff val="0"/>
          </a:schemeClr>
        </a:solidFill>
        <a:ln w="6350" cap="flat" cmpd="sng" algn="in">
          <a:solidFill>
            <a:schemeClr val="accent2">
              <a:tint val="40000"/>
              <a:alpha val="90000"/>
              <a:hueOff val="9326716"/>
              <a:satOff val="-3479"/>
              <a:lumOff val="-3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661" tIns="145661" rIns="145661" bIns="291322" numCol="1" spcCol="1270" anchor="t" anchorCtr="0">
          <a:noAutofit/>
        </a:bodyPr>
        <a:lstStyle/>
        <a:p>
          <a:pPr marL="0" lvl="0" indent="0" algn="l" defTabSz="844550">
            <a:lnSpc>
              <a:spcPct val="90000"/>
            </a:lnSpc>
            <a:spcBef>
              <a:spcPct val="0"/>
            </a:spcBef>
            <a:spcAft>
              <a:spcPct val="35000"/>
            </a:spcAft>
            <a:buNone/>
          </a:pPr>
          <a:r>
            <a:rPr lang="en-US" sz="1900" kern="1200"/>
            <a:t>Examining your Income vs. Expenses</a:t>
          </a:r>
        </a:p>
      </dsp:txBody>
      <dsp:txXfrm>
        <a:off x="3960229" y="1323959"/>
        <a:ext cx="1843293" cy="1541160"/>
      </dsp:txXfrm>
    </dsp:sp>
    <dsp:sp modelId="{E3DE5179-CAA6-434C-BB08-957D7F08F1CC}">
      <dsp:nvSpPr>
        <dsp:cNvPr id="0" name=""/>
        <dsp:cNvSpPr/>
      </dsp:nvSpPr>
      <dsp:spPr>
        <a:xfrm>
          <a:off x="5936144" y="716279"/>
          <a:ext cx="2025597" cy="607679"/>
        </a:xfrm>
        <a:prstGeom prst="chevron">
          <a:avLst>
            <a:gd name="adj" fmla="val 30000"/>
          </a:avLst>
        </a:prstGeom>
        <a:gradFill rotWithShape="0">
          <a:gsLst>
            <a:gs pos="0">
              <a:schemeClr val="accent2">
                <a:hueOff val="13761876"/>
                <a:satOff val="-5655"/>
                <a:lumOff val="-1912"/>
                <a:alphaOff val="0"/>
                <a:tint val="94000"/>
                <a:satMod val="103000"/>
                <a:lumMod val="102000"/>
              </a:schemeClr>
            </a:gs>
            <a:gs pos="50000">
              <a:schemeClr val="accent2">
                <a:hueOff val="13761876"/>
                <a:satOff val="-5655"/>
                <a:lumOff val="-1912"/>
                <a:alphaOff val="0"/>
                <a:shade val="100000"/>
                <a:satMod val="110000"/>
                <a:lumMod val="100000"/>
              </a:schemeClr>
            </a:gs>
            <a:gs pos="100000">
              <a:schemeClr val="accent2">
                <a:hueOff val="13761876"/>
                <a:satOff val="-5655"/>
                <a:lumOff val="-1912"/>
                <a:alphaOff val="0"/>
                <a:shade val="78000"/>
                <a:satMod val="120000"/>
                <a:lumMod val="99000"/>
              </a:schemeClr>
            </a:gs>
          </a:gsLst>
          <a:lin ang="5400000" scaled="0"/>
        </a:gradFill>
        <a:ln w="6350" cap="flat" cmpd="sng" algn="in">
          <a:solidFill>
            <a:schemeClr val="accent2">
              <a:hueOff val="13761876"/>
              <a:satOff val="-5655"/>
              <a:lumOff val="-191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031" tIns="75031" rIns="75031" bIns="75031" numCol="1" spcCol="1270" anchor="ctr" anchorCtr="0">
          <a:noAutofit/>
        </a:bodyPr>
        <a:lstStyle/>
        <a:p>
          <a:pPr marL="0" lvl="0" indent="0" algn="ctr" defTabSz="1111250">
            <a:lnSpc>
              <a:spcPct val="90000"/>
            </a:lnSpc>
            <a:spcBef>
              <a:spcPct val="0"/>
            </a:spcBef>
            <a:spcAft>
              <a:spcPct val="35000"/>
            </a:spcAft>
            <a:buNone/>
          </a:pPr>
          <a:r>
            <a:rPr lang="en-US" sz="2500" kern="1200"/>
            <a:t>Creating</a:t>
          </a:r>
        </a:p>
      </dsp:txBody>
      <dsp:txXfrm>
        <a:off x="6118448" y="716279"/>
        <a:ext cx="1660989" cy="607679"/>
      </dsp:txXfrm>
    </dsp:sp>
    <dsp:sp modelId="{34935356-39F5-4CAD-86DE-FB07D65B1301}">
      <dsp:nvSpPr>
        <dsp:cNvPr id="0" name=""/>
        <dsp:cNvSpPr/>
      </dsp:nvSpPr>
      <dsp:spPr>
        <a:xfrm>
          <a:off x="5936144" y="1323959"/>
          <a:ext cx="1843293" cy="1541160"/>
        </a:xfrm>
        <a:prstGeom prst="rect">
          <a:avLst/>
        </a:prstGeom>
        <a:solidFill>
          <a:schemeClr val="accent2">
            <a:tint val="40000"/>
            <a:alpha val="90000"/>
            <a:hueOff val="13990074"/>
            <a:satOff val="-5218"/>
            <a:lumOff val="-566"/>
            <a:alphaOff val="0"/>
          </a:schemeClr>
        </a:solidFill>
        <a:ln w="6350" cap="flat" cmpd="sng" algn="in">
          <a:solidFill>
            <a:schemeClr val="accent2">
              <a:tint val="40000"/>
              <a:alpha val="90000"/>
              <a:hueOff val="13990074"/>
              <a:satOff val="-5218"/>
              <a:lumOff val="-5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661" tIns="145661" rIns="145661" bIns="291322" numCol="1" spcCol="1270" anchor="t" anchorCtr="0">
          <a:noAutofit/>
        </a:bodyPr>
        <a:lstStyle/>
        <a:p>
          <a:pPr marL="0" lvl="0" indent="0" algn="l" defTabSz="844550">
            <a:lnSpc>
              <a:spcPct val="90000"/>
            </a:lnSpc>
            <a:spcBef>
              <a:spcPct val="0"/>
            </a:spcBef>
            <a:spcAft>
              <a:spcPct val="35000"/>
            </a:spcAft>
            <a:buNone/>
          </a:pPr>
          <a:r>
            <a:rPr lang="en-US" sz="1900" kern="1200"/>
            <a:t>Creating Spending Goals</a:t>
          </a:r>
        </a:p>
      </dsp:txBody>
      <dsp:txXfrm>
        <a:off x="5936144" y="1323959"/>
        <a:ext cx="1843293" cy="1541160"/>
      </dsp:txXfrm>
    </dsp:sp>
    <dsp:sp modelId="{3AE1416B-3267-4AA2-B5D1-D26DA0892B6B}">
      <dsp:nvSpPr>
        <dsp:cNvPr id="0" name=""/>
        <dsp:cNvSpPr/>
      </dsp:nvSpPr>
      <dsp:spPr>
        <a:xfrm>
          <a:off x="7912060" y="716279"/>
          <a:ext cx="2025597" cy="607679"/>
        </a:xfrm>
        <a:prstGeom prst="chevron">
          <a:avLst>
            <a:gd name="adj" fmla="val 30000"/>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w="6350" cap="flat" cmpd="sng" algn="in">
          <a:solidFill>
            <a:schemeClr val="accent2">
              <a:hueOff val="18349167"/>
              <a:satOff val="-7540"/>
              <a:lumOff val="-254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5031" tIns="75031" rIns="75031" bIns="75031" numCol="1" spcCol="1270" anchor="ctr" anchorCtr="0">
          <a:noAutofit/>
        </a:bodyPr>
        <a:lstStyle/>
        <a:p>
          <a:pPr marL="0" lvl="0" indent="0" algn="ctr" defTabSz="1111250">
            <a:lnSpc>
              <a:spcPct val="90000"/>
            </a:lnSpc>
            <a:spcBef>
              <a:spcPct val="0"/>
            </a:spcBef>
            <a:spcAft>
              <a:spcPct val="35000"/>
            </a:spcAft>
            <a:buNone/>
          </a:pPr>
          <a:r>
            <a:rPr lang="en-US" sz="2500" kern="1200"/>
            <a:t>Setting</a:t>
          </a:r>
        </a:p>
      </dsp:txBody>
      <dsp:txXfrm>
        <a:off x="8094364" y="716279"/>
        <a:ext cx="1660989" cy="607679"/>
      </dsp:txXfrm>
    </dsp:sp>
    <dsp:sp modelId="{E208852E-5D28-42E0-B458-1D6BEF9F8519}">
      <dsp:nvSpPr>
        <dsp:cNvPr id="0" name=""/>
        <dsp:cNvSpPr/>
      </dsp:nvSpPr>
      <dsp:spPr>
        <a:xfrm>
          <a:off x="7912060" y="1323959"/>
          <a:ext cx="1843293" cy="1541160"/>
        </a:xfrm>
        <a:prstGeom prst="rect">
          <a:avLst/>
        </a:prstGeom>
        <a:solidFill>
          <a:schemeClr val="accent2">
            <a:tint val="40000"/>
            <a:alpha val="90000"/>
            <a:hueOff val="18653432"/>
            <a:satOff val="-6957"/>
            <a:lumOff val="-755"/>
            <a:alphaOff val="0"/>
          </a:schemeClr>
        </a:solidFill>
        <a:ln w="6350" cap="flat" cmpd="sng" algn="in">
          <a:solidFill>
            <a:schemeClr val="accent2">
              <a:tint val="40000"/>
              <a:alpha val="90000"/>
              <a:hueOff val="18653432"/>
              <a:satOff val="-6957"/>
              <a:lumOff val="-7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661" tIns="145661" rIns="145661" bIns="291322" numCol="1" spcCol="1270" anchor="t" anchorCtr="0">
          <a:noAutofit/>
        </a:bodyPr>
        <a:lstStyle/>
        <a:p>
          <a:pPr marL="0" lvl="0" indent="0" algn="l" defTabSz="844550">
            <a:lnSpc>
              <a:spcPct val="90000"/>
            </a:lnSpc>
            <a:spcBef>
              <a:spcPct val="0"/>
            </a:spcBef>
            <a:spcAft>
              <a:spcPct val="35000"/>
            </a:spcAft>
            <a:buNone/>
          </a:pPr>
          <a:r>
            <a:rPr lang="en-US" sz="1900" kern="1200"/>
            <a:t>Setting up a Spending Plan</a:t>
          </a:r>
        </a:p>
      </dsp:txBody>
      <dsp:txXfrm>
        <a:off x="7912060" y="1323959"/>
        <a:ext cx="1843293" cy="1541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7BC3A-048D-47B9-9013-7C3873233474}">
      <dsp:nvSpPr>
        <dsp:cNvPr id="0" name=""/>
        <dsp:cNvSpPr/>
      </dsp:nvSpPr>
      <dsp:spPr>
        <a:xfrm>
          <a:off x="0" y="680"/>
          <a:ext cx="6506304"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0BC20B0-0E6D-4180-BA3B-1EF7349A6FC9}">
      <dsp:nvSpPr>
        <dsp:cNvPr id="0" name=""/>
        <dsp:cNvSpPr/>
      </dsp:nvSpPr>
      <dsp:spPr>
        <a:xfrm>
          <a:off x="0" y="680"/>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Determining what you need versus what you want is a very important money skill.</a:t>
          </a:r>
        </a:p>
      </dsp:txBody>
      <dsp:txXfrm>
        <a:off x="0" y="680"/>
        <a:ext cx="6506304" cy="1115295"/>
      </dsp:txXfrm>
    </dsp:sp>
    <dsp:sp modelId="{D3EB6B02-560D-4FF1-94FC-5CA2B0D72C16}">
      <dsp:nvSpPr>
        <dsp:cNvPr id="0" name=""/>
        <dsp:cNvSpPr/>
      </dsp:nvSpPr>
      <dsp:spPr>
        <a:xfrm>
          <a:off x="0" y="1115976"/>
          <a:ext cx="6506304" cy="0"/>
        </a:xfrm>
        <a:prstGeom prst="line">
          <a:avLst/>
        </a:prstGeom>
        <a:gradFill rotWithShape="0">
          <a:gsLst>
            <a:gs pos="0">
              <a:schemeClr val="accent2">
                <a:hueOff val="4587292"/>
                <a:satOff val="-1885"/>
                <a:lumOff val="-637"/>
                <a:alphaOff val="0"/>
                <a:tint val="94000"/>
                <a:satMod val="103000"/>
                <a:lumMod val="102000"/>
              </a:schemeClr>
            </a:gs>
            <a:gs pos="50000">
              <a:schemeClr val="accent2">
                <a:hueOff val="4587292"/>
                <a:satOff val="-1885"/>
                <a:lumOff val="-637"/>
                <a:alphaOff val="0"/>
                <a:shade val="100000"/>
                <a:satMod val="110000"/>
                <a:lumMod val="100000"/>
              </a:schemeClr>
            </a:gs>
            <a:gs pos="100000">
              <a:schemeClr val="accent2">
                <a:hueOff val="4587292"/>
                <a:satOff val="-1885"/>
                <a:lumOff val="-637"/>
                <a:alphaOff val="0"/>
                <a:shade val="78000"/>
                <a:satMod val="120000"/>
                <a:lumMod val="99000"/>
              </a:schemeClr>
            </a:gs>
          </a:gsLst>
          <a:lin ang="5400000" scaled="0"/>
        </a:gradFill>
        <a:ln w="6350" cap="flat" cmpd="sng" algn="in">
          <a:solidFill>
            <a:schemeClr val="accent2">
              <a:hueOff val="4587292"/>
              <a:satOff val="-1885"/>
              <a:lumOff val="-637"/>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D3A059D-ED32-4665-84DB-4C7E74F806A4}">
      <dsp:nvSpPr>
        <dsp:cNvPr id="0" name=""/>
        <dsp:cNvSpPr/>
      </dsp:nvSpPr>
      <dsp:spPr>
        <a:xfrm>
          <a:off x="0" y="1115976"/>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a:t>Food </a:t>
          </a:r>
          <a:endParaRPr lang="en-US" sz="2900" kern="1200"/>
        </a:p>
      </dsp:txBody>
      <dsp:txXfrm>
        <a:off x="0" y="1115976"/>
        <a:ext cx="6506304" cy="1115295"/>
      </dsp:txXfrm>
    </dsp:sp>
    <dsp:sp modelId="{5CF311A7-7175-465D-8DC3-57ACE6FEEB06}">
      <dsp:nvSpPr>
        <dsp:cNvPr id="0" name=""/>
        <dsp:cNvSpPr/>
      </dsp:nvSpPr>
      <dsp:spPr>
        <a:xfrm>
          <a:off x="0" y="2231272"/>
          <a:ext cx="6506304" cy="0"/>
        </a:xfrm>
        <a:prstGeom prst="line">
          <a:avLst/>
        </a:prstGeom>
        <a:gradFill rotWithShape="0">
          <a:gsLst>
            <a:gs pos="0">
              <a:schemeClr val="accent2">
                <a:hueOff val="9174584"/>
                <a:satOff val="-3770"/>
                <a:lumOff val="-1274"/>
                <a:alphaOff val="0"/>
                <a:tint val="94000"/>
                <a:satMod val="103000"/>
                <a:lumMod val="102000"/>
              </a:schemeClr>
            </a:gs>
            <a:gs pos="50000">
              <a:schemeClr val="accent2">
                <a:hueOff val="9174584"/>
                <a:satOff val="-3770"/>
                <a:lumOff val="-1274"/>
                <a:alphaOff val="0"/>
                <a:shade val="100000"/>
                <a:satMod val="110000"/>
                <a:lumMod val="100000"/>
              </a:schemeClr>
            </a:gs>
            <a:gs pos="100000">
              <a:schemeClr val="accent2">
                <a:hueOff val="9174584"/>
                <a:satOff val="-3770"/>
                <a:lumOff val="-1274"/>
                <a:alphaOff val="0"/>
                <a:shade val="78000"/>
                <a:satMod val="120000"/>
                <a:lumMod val="99000"/>
              </a:schemeClr>
            </a:gs>
          </a:gsLst>
          <a:lin ang="5400000" scaled="0"/>
        </a:gradFill>
        <a:ln w="6350" cap="flat" cmpd="sng" algn="in">
          <a:solidFill>
            <a:schemeClr val="accent2">
              <a:hueOff val="9174584"/>
              <a:satOff val="-3770"/>
              <a:lumOff val="-1274"/>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BEF24644-A0EC-4C87-B11B-AAC75BA0D038}">
      <dsp:nvSpPr>
        <dsp:cNvPr id="0" name=""/>
        <dsp:cNvSpPr/>
      </dsp:nvSpPr>
      <dsp:spPr>
        <a:xfrm>
          <a:off x="0" y="2231272"/>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a:t>Water</a:t>
          </a:r>
          <a:endParaRPr lang="en-US" sz="2900" kern="1200"/>
        </a:p>
      </dsp:txBody>
      <dsp:txXfrm>
        <a:off x="0" y="2231272"/>
        <a:ext cx="6506304" cy="1115295"/>
      </dsp:txXfrm>
    </dsp:sp>
    <dsp:sp modelId="{DAEF4675-76DA-4AC8-964D-CB1B5E50CDF5}">
      <dsp:nvSpPr>
        <dsp:cNvPr id="0" name=""/>
        <dsp:cNvSpPr/>
      </dsp:nvSpPr>
      <dsp:spPr>
        <a:xfrm>
          <a:off x="0" y="3346567"/>
          <a:ext cx="6506304" cy="0"/>
        </a:xfrm>
        <a:prstGeom prst="line">
          <a:avLst/>
        </a:prstGeom>
        <a:gradFill rotWithShape="0">
          <a:gsLst>
            <a:gs pos="0">
              <a:schemeClr val="accent2">
                <a:hueOff val="13761876"/>
                <a:satOff val="-5655"/>
                <a:lumOff val="-1912"/>
                <a:alphaOff val="0"/>
                <a:tint val="94000"/>
                <a:satMod val="103000"/>
                <a:lumMod val="102000"/>
              </a:schemeClr>
            </a:gs>
            <a:gs pos="50000">
              <a:schemeClr val="accent2">
                <a:hueOff val="13761876"/>
                <a:satOff val="-5655"/>
                <a:lumOff val="-1912"/>
                <a:alphaOff val="0"/>
                <a:shade val="100000"/>
                <a:satMod val="110000"/>
                <a:lumMod val="100000"/>
              </a:schemeClr>
            </a:gs>
            <a:gs pos="100000">
              <a:schemeClr val="accent2">
                <a:hueOff val="13761876"/>
                <a:satOff val="-5655"/>
                <a:lumOff val="-1912"/>
                <a:alphaOff val="0"/>
                <a:shade val="78000"/>
                <a:satMod val="120000"/>
                <a:lumMod val="99000"/>
              </a:schemeClr>
            </a:gs>
          </a:gsLst>
          <a:lin ang="5400000" scaled="0"/>
        </a:gradFill>
        <a:ln w="6350" cap="flat" cmpd="sng" algn="in">
          <a:solidFill>
            <a:schemeClr val="accent2">
              <a:hueOff val="13761876"/>
              <a:satOff val="-5655"/>
              <a:lumOff val="-1912"/>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E505EBA-FC10-41B4-984B-647B05262EF4}">
      <dsp:nvSpPr>
        <dsp:cNvPr id="0" name=""/>
        <dsp:cNvSpPr/>
      </dsp:nvSpPr>
      <dsp:spPr>
        <a:xfrm>
          <a:off x="0" y="3346567"/>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a:t>Shelter</a:t>
          </a:r>
          <a:endParaRPr lang="en-US" sz="2900" kern="1200"/>
        </a:p>
      </dsp:txBody>
      <dsp:txXfrm>
        <a:off x="0" y="3346567"/>
        <a:ext cx="6506304" cy="1115295"/>
      </dsp:txXfrm>
    </dsp:sp>
    <dsp:sp modelId="{CFD7694D-1AAF-4C9C-8105-2E2DC1EC4EE3}">
      <dsp:nvSpPr>
        <dsp:cNvPr id="0" name=""/>
        <dsp:cNvSpPr/>
      </dsp:nvSpPr>
      <dsp:spPr>
        <a:xfrm>
          <a:off x="0" y="4461863"/>
          <a:ext cx="6506304" cy="0"/>
        </a:xfrm>
        <a:prstGeom prst="line">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w="6350" cap="flat" cmpd="sng" algn="in">
          <a:solidFill>
            <a:schemeClr val="accent2">
              <a:hueOff val="18349167"/>
              <a:satOff val="-7540"/>
              <a:lumOff val="-254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16A1399-30CB-4254-A345-19741D8703D2}">
      <dsp:nvSpPr>
        <dsp:cNvPr id="0" name=""/>
        <dsp:cNvSpPr/>
      </dsp:nvSpPr>
      <dsp:spPr>
        <a:xfrm>
          <a:off x="0" y="4461863"/>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a:t>Health </a:t>
          </a:r>
          <a:endParaRPr lang="en-US" sz="2900" kern="1200"/>
        </a:p>
      </dsp:txBody>
      <dsp:txXfrm>
        <a:off x="0" y="4461863"/>
        <a:ext cx="6506304" cy="1115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75F3D-8287-4ABE-9E16-291DF072DBCD}">
      <dsp:nvSpPr>
        <dsp:cNvPr id="0" name=""/>
        <dsp:cNvSpPr/>
      </dsp:nvSpPr>
      <dsp:spPr>
        <a:xfrm>
          <a:off x="0" y="549"/>
          <a:ext cx="6013450" cy="1286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9FBEC-A0C1-46A1-8357-F12AFFAEB50A}">
      <dsp:nvSpPr>
        <dsp:cNvPr id="0" name=""/>
        <dsp:cNvSpPr/>
      </dsp:nvSpPr>
      <dsp:spPr>
        <a:xfrm>
          <a:off x="389293" y="290107"/>
          <a:ext cx="707806" cy="70780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B892D0B-4F57-40D0-B060-0AB838D508BC}">
      <dsp:nvSpPr>
        <dsp:cNvPr id="0" name=""/>
        <dsp:cNvSpPr/>
      </dsp:nvSpPr>
      <dsp:spPr>
        <a:xfrm>
          <a:off x="1486394" y="549"/>
          <a:ext cx="4527055" cy="128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99" tIns="136199" rIns="136199" bIns="136199" numCol="1" spcCol="1270" anchor="ctr" anchorCtr="0">
          <a:noAutofit/>
        </a:bodyPr>
        <a:lstStyle/>
        <a:p>
          <a:pPr marL="0" lvl="0" indent="0" algn="l" defTabSz="889000">
            <a:lnSpc>
              <a:spcPct val="90000"/>
            </a:lnSpc>
            <a:spcBef>
              <a:spcPct val="0"/>
            </a:spcBef>
            <a:spcAft>
              <a:spcPct val="35000"/>
            </a:spcAft>
            <a:buNone/>
          </a:pPr>
          <a:r>
            <a:rPr lang="en-US" sz="2000" kern="1200"/>
            <a:t>It is important to plan for how you will save and spend your income; this is called a </a:t>
          </a:r>
          <a:r>
            <a:rPr lang="en-US" sz="2000" b="1" kern="1200"/>
            <a:t>Budget or Spending Plan.</a:t>
          </a:r>
          <a:endParaRPr lang="en-US" sz="2000" kern="1200"/>
        </a:p>
      </dsp:txBody>
      <dsp:txXfrm>
        <a:off x="1486394" y="549"/>
        <a:ext cx="4527055" cy="1286921"/>
      </dsp:txXfrm>
    </dsp:sp>
    <dsp:sp modelId="{5C46D836-72D5-42EC-9F64-1A29137395EF}">
      <dsp:nvSpPr>
        <dsp:cNvPr id="0" name=""/>
        <dsp:cNvSpPr/>
      </dsp:nvSpPr>
      <dsp:spPr>
        <a:xfrm>
          <a:off x="0" y="1609201"/>
          <a:ext cx="6013450" cy="1286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25CDD-6140-4B16-B5D3-2E1BFAF5A97B}">
      <dsp:nvSpPr>
        <dsp:cNvPr id="0" name=""/>
        <dsp:cNvSpPr/>
      </dsp:nvSpPr>
      <dsp:spPr>
        <a:xfrm>
          <a:off x="389293" y="1898759"/>
          <a:ext cx="707806" cy="70780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61B27E2-BCD8-45FA-808A-AAE954557B6B}">
      <dsp:nvSpPr>
        <dsp:cNvPr id="0" name=""/>
        <dsp:cNvSpPr/>
      </dsp:nvSpPr>
      <dsp:spPr>
        <a:xfrm>
          <a:off x="1486394" y="1609201"/>
          <a:ext cx="4527055" cy="128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99" tIns="136199" rIns="136199" bIns="136199" numCol="1" spcCol="1270" anchor="ctr" anchorCtr="0">
          <a:noAutofit/>
        </a:bodyPr>
        <a:lstStyle/>
        <a:p>
          <a:pPr marL="0" lvl="0" indent="0" algn="l" defTabSz="889000">
            <a:lnSpc>
              <a:spcPct val="90000"/>
            </a:lnSpc>
            <a:spcBef>
              <a:spcPct val="0"/>
            </a:spcBef>
            <a:spcAft>
              <a:spcPct val="35000"/>
            </a:spcAft>
            <a:buNone/>
          </a:pPr>
          <a:r>
            <a:rPr lang="en-US" sz="2000" kern="1200"/>
            <a:t>Your </a:t>
          </a:r>
          <a:r>
            <a:rPr lang="en-US" sz="2000" b="1" kern="1200"/>
            <a:t>Budget </a:t>
          </a:r>
          <a:r>
            <a:rPr lang="en-US" sz="2000" kern="1200"/>
            <a:t>lists all your Expenses, all the items your need to spend money on.</a:t>
          </a:r>
        </a:p>
      </dsp:txBody>
      <dsp:txXfrm>
        <a:off x="1486394" y="1609201"/>
        <a:ext cx="4527055" cy="1286921"/>
      </dsp:txXfrm>
    </dsp:sp>
    <dsp:sp modelId="{57269347-71B8-4FE3-8FB4-F54B450D33AF}">
      <dsp:nvSpPr>
        <dsp:cNvPr id="0" name=""/>
        <dsp:cNvSpPr/>
      </dsp:nvSpPr>
      <dsp:spPr>
        <a:xfrm>
          <a:off x="0" y="3217853"/>
          <a:ext cx="6013450" cy="12869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1F9A7-6375-4242-A5C9-524D7921E651}">
      <dsp:nvSpPr>
        <dsp:cNvPr id="0" name=""/>
        <dsp:cNvSpPr/>
      </dsp:nvSpPr>
      <dsp:spPr>
        <a:xfrm>
          <a:off x="415418" y="3409372"/>
          <a:ext cx="707806" cy="70780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A08DF89-8896-45C5-B671-094C44C46CE7}">
      <dsp:nvSpPr>
        <dsp:cNvPr id="0" name=""/>
        <dsp:cNvSpPr/>
      </dsp:nvSpPr>
      <dsp:spPr>
        <a:xfrm>
          <a:off x="1486394" y="3217853"/>
          <a:ext cx="4527055" cy="128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99" tIns="136199" rIns="136199" bIns="136199" numCol="1" spcCol="1270" anchor="ctr" anchorCtr="0">
          <a:noAutofit/>
        </a:bodyPr>
        <a:lstStyle/>
        <a:p>
          <a:pPr marL="0" lvl="0" indent="0" algn="l" defTabSz="889000">
            <a:lnSpc>
              <a:spcPct val="90000"/>
            </a:lnSpc>
            <a:spcBef>
              <a:spcPct val="0"/>
            </a:spcBef>
            <a:spcAft>
              <a:spcPct val="35000"/>
            </a:spcAft>
            <a:buNone/>
          </a:pPr>
          <a:r>
            <a:rPr lang="en-US" sz="2000" kern="1200"/>
            <a:t>You can make a budget for the day, week, month or year. Let’s take a closer look…</a:t>
          </a:r>
        </a:p>
      </dsp:txBody>
      <dsp:txXfrm>
        <a:off x="1486394" y="3217853"/>
        <a:ext cx="4527055" cy="12869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D809-DB53-4C6F-B131-3643681876CD}">
      <dsp:nvSpPr>
        <dsp:cNvPr id="0" name=""/>
        <dsp:cNvSpPr/>
      </dsp:nvSpPr>
      <dsp:spPr>
        <a:xfrm>
          <a:off x="0" y="401934"/>
          <a:ext cx="7245350" cy="5796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848914-DA43-4138-B395-0B4034009CA7}">
      <dsp:nvSpPr>
        <dsp:cNvPr id="0" name=""/>
        <dsp:cNvSpPr/>
      </dsp:nvSpPr>
      <dsp:spPr>
        <a:xfrm>
          <a:off x="362267" y="62454"/>
          <a:ext cx="5071745"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00" tIns="0" rIns="191700" bIns="0" numCol="1" spcCol="1270" anchor="ctr" anchorCtr="0">
          <a:noAutofit/>
        </a:bodyPr>
        <a:lstStyle/>
        <a:p>
          <a:pPr marL="0" lvl="0" indent="0" algn="l" defTabSz="1022350">
            <a:lnSpc>
              <a:spcPct val="90000"/>
            </a:lnSpc>
            <a:spcBef>
              <a:spcPct val="0"/>
            </a:spcBef>
            <a:spcAft>
              <a:spcPct val="35000"/>
            </a:spcAft>
            <a:buNone/>
          </a:pPr>
          <a:r>
            <a:rPr lang="en-US" sz="2300" kern="1200" dirty="0"/>
            <a:t>Banks</a:t>
          </a:r>
        </a:p>
      </dsp:txBody>
      <dsp:txXfrm>
        <a:off x="395411" y="95598"/>
        <a:ext cx="5005457" cy="612672"/>
      </dsp:txXfrm>
    </dsp:sp>
    <dsp:sp modelId="{88EDE124-9795-499A-944A-8C14FEEFCD55}">
      <dsp:nvSpPr>
        <dsp:cNvPr id="0" name=""/>
        <dsp:cNvSpPr/>
      </dsp:nvSpPr>
      <dsp:spPr>
        <a:xfrm>
          <a:off x="0" y="1445215"/>
          <a:ext cx="7245350" cy="5796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99C95-3357-46EE-9630-471EB183C9C0}">
      <dsp:nvSpPr>
        <dsp:cNvPr id="0" name=""/>
        <dsp:cNvSpPr/>
      </dsp:nvSpPr>
      <dsp:spPr>
        <a:xfrm>
          <a:off x="362267" y="1153486"/>
          <a:ext cx="5071745"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00" tIns="0" rIns="191700" bIns="0" numCol="1" spcCol="1270" anchor="ctr" anchorCtr="0">
          <a:noAutofit/>
        </a:bodyPr>
        <a:lstStyle/>
        <a:p>
          <a:pPr marL="0" lvl="0" indent="0" algn="l" defTabSz="1022350">
            <a:lnSpc>
              <a:spcPct val="90000"/>
            </a:lnSpc>
            <a:spcBef>
              <a:spcPct val="0"/>
            </a:spcBef>
            <a:spcAft>
              <a:spcPct val="35000"/>
            </a:spcAft>
            <a:buNone/>
          </a:pPr>
          <a:r>
            <a:rPr lang="en-US" sz="2300" kern="1200" dirty="0"/>
            <a:t>Under the Mattress/Coffee Cans</a:t>
          </a:r>
        </a:p>
      </dsp:txBody>
      <dsp:txXfrm>
        <a:off x="395411" y="1186630"/>
        <a:ext cx="5005457" cy="612672"/>
      </dsp:txXfrm>
    </dsp:sp>
    <dsp:sp modelId="{83FEAC6B-595F-48DD-A1E8-D27AB176A83A}">
      <dsp:nvSpPr>
        <dsp:cNvPr id="0" name=""/>
        <dsp:cNvSpPr/>
      </dsp:nvSpPr>
      <dsp:spPr>
        <a:xfrm>
          <a:off x="0" y="2488494"/>
          <a:ext cx="7245350" cy="5796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3ACE8-4AC7-4848-ADD4-0B07C34A94F3}">
      <dsp:nvSpPr>
        <dsp:cNvPr id="0" name=""/>
        <dsp:cNvSpPr/>
      </dsp:nvSpPr>
      <dsp:spPr>
        <a:xfrm>
          <a:off x="364028" y="2196148"/>
          <a:ext cx="5071745"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00" tIns="0" rIns="191700" bIns="0" numCol="1" spcCol="1270" anchor="ctr" anchorCtr="0">
          <a:noAutofit/>
        </a:bodyPr>
        <a:lstStyle/>
        <a:p>
          <a:pPr marL="0" lvl="0" indent="0" algn="l" defTabSz="1022350">
            <a:lnSpc>
              <a:spcPct val="90000"/>
            </a:lnSpc>
            <a:spcBef>
              <a:spcPct val="0"/>
            </a:spcBef>
            <a:spcAft>
              <a:spcPct val="35000"/>
            </a:spcAft>
            <a:buNone/>
          </a:pPr>
          <a:r>
            <a:rPr lang="en-US" sz="2300" kern="1200" dirty="0"/>
            <a:t>Your Stuff</a:t>
          </a:r>
        </a:p>
      </dsp:txBody>
      <dsp:txXfrm>
        <a:off x="397172" y="2229292"/>
        <a:ext cx="5005457"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AD2B3-4339-42D6-9C38-AAF0FD69631B}">
      <dsp:nvSpPr>
        <dsp:cNvPr id="0" name=""/>
        <dsp:cNvSpPr/>
      </dsp:nvSpPr>
      <dsp:spPr>
        <a:xfrm>
          <a:off x="0" y="2723"/>
          <a:ext cx="6506304"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5D1C8DBE-0CBD-4E0B-A91C-3B1D687954EF}">
      <dsp:nvSpPr>
        <dsp:cNvPr id="0" name=""/>
        <dsp:cNvSpPr/>
      </dsp:nvSpPr>
      <dsp:spPr>
        <a:xfrm>
          <a:off x="0" y="2723"/>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money you have earned also known as </a:t>
          </a:r>
          <a:r>
            <a:rPr lang="en-US" sz="3000" b="1" kern="1200"/>
            <a:t>Income</a:t>
          </a:r>
          <a:r>
            <a:rPr lang="en-US" sz="3000" kern="1200"/>
            <a:t>, can be put into a </a:t>
          </a:r>
          <a:r>
            <a:rPr lang="en-US" sz="3000" b="1" kern="1200"/>
            <a:t>Checking Account</a:t>
          </a:r>
          <a:r>
            <a:rPr lang="en-US" sz="3000" kern="1200"/>
            <a:t>, where it can remain safe until you choose to use it. </a:t>
          </a:r>
        </a:p>
      </dsp:txBody>
      <dsp:txXfrm>
        <a:off x="0" y="2723"/>
        <a:ext cx="6506304" cy="1857464"/>
      </dsp:txXfrm>
    </dsp:sp>
    <dsp:sp modelId="{22DF2188-E1CB-417C-8E96-88E7803C18F5}">
      <dsp:nvSpPr>
        <dsp:cNvPr id="0" name=""/>
        <dsp:cNvSpPr/>
      </dsp:nvSpPr>
      <dsp:spPr>
        <a:xfrm>
          <a:off x="0" y="1860187"/>
          <a:ext cx="6506304" cy="0"/>
        </a:xfrm>
        <a:prstGeom prst="line">
          <a:avLst/>
        </a:prstGeom>
        <a:gradFill rotWithShape="0">
          <a:gsLst>
            <a:gs pos="0">
              <a:schemeClr val="accent2">
                <a:hueOff val="9174584"/>
                <a:satOff val="-3770"/>
                <a:lumOff val="-1274"/>
                <a:alphaOff val="0"/>
                <a:tint val="94000"/>
                <a:satMod val="103000"/>
                <a:lumMod val="102000"/>
              </a:schemeClr>
            </a:gs>
            <a:gs pos="50000">
              <a:schemeClr val="accent2">
                <a:hueOff val="9174584"/>
                <a:satOff val="-3770"/>
                <a:lumOff val="-1274"/>
                <a:alphaOff val="0"/>
                <a:shade val="100000"/>
                <a:satMod val="110000"/>
                <a:lumMod val="100000"/>
              </a:schemeClr>
            </a:gs>
            <a:gs pos="100000">
              <a:schemeClr val="accent2">
                <a:hueOff val="9174584"/>
                <a:satOff val="-3770"/>
                <a:lumOff val="-1274"/>
                <a:alphaOff val="0"/>
                <a:shade val="78000"/>
                <a:satMod val="120000"/>
                <a:lumMod val="99000"/>
              </a:schemeClr>
            </a:gs>
          </a:gsLst>
          <a:lin ang="5400000" scaled="0"/>
        </a:gradFill>
        <a:ln w="6350" cap="flat" cmpd="sng" algn="in">
          <a:solidFill>
            <a:schemeClr val="accent2">
              <a:hueOff val="9174584"/>
              <a:satOff val="-3770"/>
              <a:lumOff val="-1274"/>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563908D-5282-4A66-A4FE-DA3C8E244563}">
      <dsp:nvSpPr>
        <dsp:cNvPr id="0" name=""/>
        <dsp:cNvSpPr/>
      </dsp:nvSpPr>
      <dsp:spPr>
        <a:xfrm>
          <a:off x="0" y="1860187"/>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Putting money in your checking account is called a </a:t>
          </a:r>
          <a:r>
            <a:rPr lang="en-US" sz="3000" b="1" kern="1200"/>
            <a:t>Deposit.</a:t>
          </a:r>
          <a:endParaRPr lang="en-US" sz="3000" kern="1200"/>
        </a:p>
      </dsp:txBody>
      <dsp:txXfrm>
        <a:off x="0" y="1860187"/>
        <a:ext cx="6506304" cy="1857464"/>
      </dsp:txXfrm>
    </dsp:sp>
    <dsp:sp modelId="{F5CCBB0E-9D15-41F5-BEA9-D42641DF7B4A}">
      <dsp:nvSpPr>
        <dsp:cNvPr id="0" name=""/>
        <dsp:cNvSpPr/>
      </dsp:nvSpPr>
      <dsp:spPr>
        <a:xfrm>
          <a:off x="0" y="3717652"/>
          <a:ext cx="6506304" cy="0"/>
        </a:xfrm>
        <a:prstGeom prst="line">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w="6350" cap="flat" cmpd="sng" algn="in">
          <a:solidFill>
            <a:schemeClr val="accent2">
              <a:hueOff val="18349167"/>
              <a:satOff val="-7540"/>
              <a:lumOff val="-254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06AC198-325D-4815-92FE-123FD002CC07}">
      <dsp:nvSpPr>
        <dsp:cNvPr id="0" name=""/>
        <dsp:cNvSpPr/>
      </dsp:nvSpPr>
      <dsp:spPr>
        <a:xfrm>
          <a:off x="0" y="3717652"/>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Taking money out of your checking account is called a </a:t>
          </a:r>
          <a:r>
            <a:rPr lang="en-US" sz="3000" b="1" kern="1200"/>
            <a:t>Withdrawal</a:t>
          </a:r>
          <a:r>
            <a:rPr lang="en-US" sz="3000" kern="1200"/>
            <a:t>. </a:t>
          </a:r>
        </a:p>
      </dsp:txBody>
      <dsp:txXfrm>
        <a:off x="0" y="3717652"/>
        <a:ext cx="6506304" cy="18574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689FE-D97C-4C1E-AF08-48B9BF6AC62C}"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CC051-B409-4121-B78E-1F35FAFF6AE8}" type="slidenum">
              <a:rPr lang="en-US" smtClean="0"/>
              <a:t>‹#›</a:t>
            </a:fld>
            <a:endParaRPr lang="en-US"/>
          </a:p>
        </p:txBody>
      </p:sp>
    </p:spTree>
    <p:extLst>
      <p:ext uri="{BB962C8B-B14F-4D97-AF65-F5344CB8AC3E}">
        <p14:creationId xmlns:p14="http://schemas.microsoft.com/office/powerpoint/2010/main" val="184771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11</a:t>
            </a:fld>
            <a:endParaRPr lang="en-US" dirty="0"/>
          </a:p>
        </p:txBody>
      </p:sp>
    </p:spTree>
    <p:extLst>
      <p:ext uri="{BB962C8B-B14F-4D97-AF65-F5344CB8AC3E}">
        <p14:creationId xmlns:p14="http://schemas.microsoft.com/office/powerpoint/2010/main" val="42834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47</a:t>
            </a:fld>
            <a:endParaRPr lang="en-US" dirty="0"/>
          </a:p>
        </p:txBody>
      </p:sp>
    </p:spTree>
    <p:extLst>
      <p:ext uri="{BB962C8B-B14F-4D97-AF65-F5344CB8AC3E}">
        <p14:creationId xmlns:p14="http://schemas.microsoft.com/office/powerpoint/2010/main" val="143374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49</a:t>
            </a:fld>
            <a:endParaRPr lang="en-US" dirty="0"/>
          </a:p>
        </p:txBody>
      </p:sp>
    </p:spTree>
    <p:extLst>
      <p:ext uri="{BB962C8B-B14F-4D97-AF65-F5344CB8AC3E}">
        <p14:creationId xmlns:p14="http://schemas.microsoft.com/office/powerpoint/2010/main" val="285971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51</a:t>
            </a:fld>
            <a:endParaRPr lang="en-US" dirty="0"/>
          </a:p>
        </p:txBody>
      </p:sp>
    </p:spTree>
    <p:extLst>
      <p:ext uri="{BB962C8B-B14F-4D97-AF65-F5344CB8AC3E}">
        <p14:creationId xmlns:p14="http://schemas.microsoft.com/office/powerpoint/2010/main" val="2310740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53</a:t>
            </a:fld>
            <a:endParaRPr lang="en-US" dirty="0"/>
          </a:p>
        </p:txBody>
      </p:sp>
    </p:spTree>
    <p:extLst>
      <p:ext uri="{BB962C8B-B14F-4D97-AF65-F5344CB8AC3E}">
        <p14:creationId xmlns:p14="http://schemas.microsoft.com/office/powerpoint/2010/main" val="29030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70</a:t>
            </a:fld>
            <a:endParaRPr lang="en-US"/>
          </a:p>
        </p:txBody>
      </p:sp>
    </p:spTree>
    <p:extLst>
      <p:ext uri="{BB962C8B-B14F-4D97-AF65-F5344CB8AC3E}">
        <p14:creationId xmlns:p14="http://schemas.microsoft.com/office/powerpoint/2010/main" val="105115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71</a:t>
            </a:fld>
            <a:endParaRPr lang="en-US"/>
          </a:p>
        </p:txBody>
      </p:sp>
    </p:spTree>
    <p:extLst>
      <p:ext uri="{BB962C8B-B14F-4D97-AF65-F5344CB8AC3E}">
        <p14:creationId xmlns:p14="http://schemas.microsoft.com/office/powerpoint/2010/main" val="290205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One of the most common types of credit accounts, revolving credit is a line of credit that you can borrow from freely but that has a cap, known as a credit limit, on how much can be used at any given time. It typically refers to credit cards and home equity lines of credit (HELOCs). And it usually requires monthly payments and interest charges if you carry a balance.</a:t>
            </a:r>
          </a:p>
          <a:p>
            <a:r>
              <a:rPr lang="en-US" dirty="0"/>
              <a:t>- </a:t>
            </a:r>
          </a:p>
        </p:txBody>
      </p:sp>
      <p:sp>
        <p:nvSpPr>
          <p:cNvPr id="4" name="Slide Number Placeholder 3"/>
          <p:cNvSpPr>
            <a:spLocks noGrp="1"/>
          </p:cNvSpPr>
          <p:nvPr>
            <p:ph type="sldNum" sz="quarter" idx="5"/>
          </p:nvPr>
        </p:nvSpPr>
        <p:spPr/>
        <p:txBody>
          <a:bodyPr/>
          <a:lstStyle/>
          <a:p>
            <a:fld id="{5E8C15C5-0688-5345-99FC-721E08AD15D5}" type="slidenum">
              <a:rPr lang="en-US" smtClean="0"/>
              <a:t>73</a:t>
            </a:fld>
            <a:endParaRPr lang="en-US"/>
          </a:p>
        </p:txBody>
      </p:sp>
    </p:spTree>
    <p:extLst>
      <p:ext uri="{BB962C8B-B14F-4D97-AF65-F5344CB8AC3E}">
        <p14:creationId xmlns:p14="http://schemas.microsoft.com/office/powerpoint/2010/main" val="129619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75</a:t>
            </a:fld>
            <a:endParaRPr lang="en-US"/>
          </a:p>
        </p:txBody>
      </p:sp>
    </p:spTree>
    <p:extLst>
      <p:ext uri="{BB962C8B-B14F-4D97-AF65-F5344CB8AC3E}">
        <p14:creationId xmlns:p14="http://schemas.microsoft.com/office/powerpoint/2010/main" val="21944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77</a:t>
            </a:fld>
            <a:endParaRPr lang="en-US"/>
          </a:p>
        </p:txBody>
      </p:sp>
    </p:spTree>
    <p:extLst>
      <p:ext uri="{BB962C8B-B14F-4D97-AF65-F5344CB8AC3E}">
        <p14:creationId xmlns:p14="http://schemas.microsoft.com/office/powerpoint/2010/main" val="379912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FICO, originally Fair, Isaac and Company, is a data analytics company based in San Jose, California focused on credit scoring services. It was founded by Bill Fair and Earl Isaac in 1956. Its FICO score, a measure of consumer credit risk, has become a fixture of consumer lending in the United States.</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78</a:t>
            </a:fld>
            <a:endParaRPr lang="en-US"/>
          </a:p>
        </p:txBody>
      </p:sp>
    </p:spTree>
    <p:extLst>
      <p:ext uri="{BB962C8B-B14F-4D97-AF65-F5344CB8AC3E}">
        <p14:creationId xmlns:p14="http://schemas.microsoft.com/office/powerpoint/2010/main" val="17986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FE129DC-7257-4F0B-AA9A-2F82A18FB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AE82D0D-F584-4E42-9BD5-FD2C57C539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Now that you have clearly identified what you financial goals are, let’s develop a spending plan also referred to as a family spending plan.</a:t>
            </a:r>
          </a:p>
          <a:p>
            <a:endParaRPr lang="en-US" altLang="en-US">
              <a:latin typeface="Arial" panose="020B0604020202020204" pitchFamily="34" charset="0"/>
            </a:endParaRPr>
          </a:p>
          <a:p>
            <a:r>
              <a:rPr lang="en-US" altLang="en-US">
                <a:latin typeface="Arial" panose="020B0604020202020204" pitchFamily="34" charset="0"/>
              </a:rPr>
              <a:t>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86B81408-9A6A-40E7-8073-454E201B4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D719B3E-57CC-4415-AC7C-EE1BDE3C450E}"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79</a:t>
            </a:fld>
            <a:endParaRPr lang="en-US"/>
          </a:p>
        </p:txBody>
      </p:sp>
    </p:spTree>
    <p:extLst>
      <p:ext uri="{BB962C8B-B14F-4D97-AF65-F5344CB8AC3E}">
        <p14:creationId xmlns:p14="http://schemas.microsoft.com/office/powerpoint/2010/main" val="41638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84</a:t>
            </a:fld>
            <a:endParaRPr lang="en-US" dirty="0"/>
          </a:p>
        </p:txBody>
      </p:sp>
    </p:spTree>
    <p:extLst>
      <p:ext uri="{BB962C8B-B14F-4D97-AF65-F5344CB8AC3E}">
        <p14:creationId xmlns:p14="http://schemas.microsoft.com/office/powerpoint/2010/main" val="379103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F0958F-C109-4174-8207-2C2998BEF2CA}" type="slidenum">
              <a:rPr lang="en-US" smtClean="0"/>
              <a:pPr>
                <a:defRPr/>
              </a:pPr>
              <a:t>85</a:t>
            </a:fld>
            <a:endParaRPr lang="en-US"/>
          </a:p>
        </p:txBody>
      </p:sp>
    </p:spTree>
    <p:extLst>
      <p:ext uri="{BB962C8B-B14F-4D97-AF65-F5344CB8AC3E}">
        <p14:creationId xmlns:p14="http://schemas.microsoft.com/office/powerpoint/2010/main" val="3958409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88</a:t>
            </a:fld>
            <a:endParaRPr lang="en-US" dirty="0"/>
          </a:p>
        </p:txBody>
      </p:sp>
    </p:spTree>
    <p:extLst>
      <p:ext uri="{BB962C8B-B14F-4D97-AF65-F5344CB8AC3E}">
        <p14:creationId xmlns:p14="http://schemas.microsoft.com/office/powerpoint/2010/main" val="142776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4533A69-B074-4EC7-80A7-C5E42D526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9C61124-F993-4586-B5DB-9E11E4977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Housing: Mortgage Payment, electricity, gas/oil/coal, monthly repairs</a:t>
            </a:r>
          </a:p>
          <a:p>
            <a:r>
              <a:rPr lang="en-US" altLang="en-US">
                <a:latin typeface="Arial" panose="020B0604020202020204" pitchFamily="34" charset="0"/>
              </a:rPr>
              <a:t>Food: Groceries, Eating Out, School and Work Lunches</a:t>
            </a:r>
          </a:p>
          <a:p>
            <a:r>
              <a:rPr lang="en-US" altLang="en-US">
                <a:latin typeface="Arial" panose="020B0604020202020204" pitchFamily="34" charset="0"/>
              </a:rPr>
              <a:t>Car: Car payment, fuel, insurance, parking/tolls, vehicle maintenance</a:t>
            </a:r>
          </a:p>
          <a:p>
            <a:r>
              <a:rPr lang="en-US" altLang="en-US">
                <a:latin typeface="Arial" panose="020B0604020202020204" pitchFamily="34" charset="0"/>
              </a:rPr>
              <a:t>Personal/Medical: Cell phone bills, clothing for family and work/school, Laundry</a:t>
            </a:r>
          </a:p>
          <a:p>
            <a:r>
              <a:rPr lang="en-US" altLang="en-US">
                <a:latin typeface="Arial" panose="020B0604020202020204" pitchFamily="34" charset="0"/>
              </a:rPr>
              <a:t>Medical: Doctor/Dental bills, Medication</a:t>
            </a:r>
          </a:p>
          <a:p>
            <a:r>
              <a:rPr lang="en-US" altLang="en-US">
                <a:latin typeface="Arial" panose="020B0604020202020204" pitchFamily="34" charset="0"/>
              </a:rPr>
              <a:t>Finance: Credit cards, bank fees, fees associated with predatory lending check cashing or payday loans</a:t>
            </a:r>
          </a:p>
          <a:p>
            <a:r>
              <a:rPr lang="en-US" altLang="en-US">
                <a:latin typeface="Arial" panose="020B0604020202020204" pitchFamily="34" charset="0"/>
              </a:rPr>
              <a:t>Savings: Savings accounts, investments, emergency fund, down payment fund etc.  </a:t>
            </a:r>
          </a:p>
          <a:p>
            <a:r>
              <a:rPr lang="en-US" altLang="en-US">
                <a:latin typeface="Arial" panose="020B0604020202020204" pitchFamily="34" charset="0"/>
              </a:rPr>
              <a:t>Debt: Credit Cards, Loan Payments, Student Loans etc.</a:t>
            </a:r>
          </a:p>
          <a:p>
            <a:r>
              <a:rPr lang="en-US" altLang="en-US">
                <a:latin typeface="Arial" panose="020B0604020202020204" pitchFamily="34" charset="0"/>
              </a:rPr>
              <a:t>Entertainment: Movies, books, Netflix, cable, gym, pow wows or other cultural events/ tournaments where you may spend money</a:t>
            </a:r>
          </a:p>
          <a:p>
            <a:r>
              <a:rPr lang="en-US" altLang="en-US">
                <a:latin typeface="Arial" panose="020B0604020202020204" pitchFamily="34" charset="0"/>
              </a:rPr>
              <a:t>Miscellaneous: Back to school shopping: Education supplies, child care, pets (dog food), gifts, money loaned</a:t>
            </a:r>
          </a:p>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146E5E4A-368F-4148-AEE6-069C271201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CD4C750-7B7B-42E2-93B0-0D0EB708CE8D}"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D7716D8-A4CC-4C39-909D-6B9743A28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1A5A366-C96B-48DA-A8DC-1ED6D3532D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Housing: Mortgage Payment, electricity, gas/oil/coal, monthly repairs</a:t>
            </a:r>
          </a:p>
          <a:p>
            <a:r>
              <a:rPr lang="en-US" altLang="en-US">
                <a:latin typeface="Arial" panose="020B0604020202020204" pitchFamily="34" charset="0"/>
              </a:rPr>
              <a:t>Food: Groceries, Eating Out, School and Work Lunches</a:t>
            </a:r>
          </a:p>
          <a:p>
            <a:r>
              <a:rPr lang="en-US" altLang="en-US">
                <a:latin typeface="Arial" panose="020B0604020202020204" pitchFamily="34" charset="0"/>
              </a:rPr>
              <a:t>Car: Car payment, fuel, insurance, parking/tolls, vehicle maintenance</a:t>
            </a:r>
          </a:p>
          <a:p>
            <a:r>
              <a:rPr lang="en-US" altLang="en-US">
                <a:latin typeface="Arial" panose="020B0604020202020204" pitchFamily="34" charset="0"/>
              </a:rPr>
              <a:t>Personal/Medical: Cell phone bills, clothing for family and work/school, Laundry</a:t>
            </a:r>
          </a:p>
          <a:p>
            <a:r>
              <a:rPr lang="en-US" altLang="en-US">
                <a:latin typeface="Arial" panose="020B0604020202020204" pitchFamily="34" charset="0"/>
              </a:rPr>
              <a:t>Medical: Doctor/Dental bills, Medication</a:t>
            </a:r>
          </a:p>
          <a:p>
            <a:r>
              <a:rPr lang="en-US" altLang="en-US">
                <a:latin typeface="Arial" panose="020B0604020202020204" pitchFamily="34" charset="0"/>
              </a:rPr>
              <a:t>Finance: Credit cards, bank fees, fees associated with predatory lending check cashing or payday loans</a:t>
            </a:r>
          </a:p>
          <a:p>
            <a:r>
              <a:rPr lang="en-US" altLang="en-US">
                <a:latin typeface="Arial" panose="020B0604020202020204" pitchFamily="34" charset="0"/>
              </a:rPr>
              <a:t>Savings: Savings accounts, investments, emergency fund, down payment fund etc.  </a:t>
            </a:r>
          </a:p>
          <a:p>
            <a:r>
              <a:rPr lang="en-US" altLang="en-US">
                <a:latin typeface="Arial" panose="020B0604020202020204" pitchFamily="34" charset="0"/>
              </a:rPr>
              <a:t>Debt: Credit Cards, Loan Payments, Student Loans etc.</a:t>
            </a:r>
          </a:p>
          <a:p>
            <a:r>
              <a:rPr lang="en-US" altLang="en-US">
                <a:latin typeface="Arial" panose="020B0604020202020204" pitchFamily="34" charset="0"/>
              </a:rPr>
              <a:t>Entertainment: Movies, books, Netflix, cable, gym, pow wows or other cultural events/ tournaments where you may spend money</a:t>
            </a:r>
          </a:p>
          <a:p>
            <a:r>
              <a:rPr lang="en-US" altLang="en-US">
                <a:latin typeface="Arial" panose="020B0604020202020204" pitchFamily="34" charset="0"/>
              </a:rPr>
              <a:t>Miscellaneous: Back to school shopping: Education supplies, child care, pets (dog food), gifts, money loaned</a:t>
            </a:r>
          </a:p>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DB38B9D9-3E1A-4610-A5C6-B7BEC42B4A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586C120-6B68-4C28-84E0-30F2687E0A1B}" type="slidenum">
              <a:rPr lang="en-US" altLang="en-US" smtClean="0">
                <a:latin typeface="Arial" panose="020B0604020202020204" pitchFamily="34" charset="0"/>
              </a:rPr>
              <a:pPr/>
              <a:t>26</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977FA6C-B931-4A95-8099-87D59FFD47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8526CD9-A6B0-4B6C-90A3-66429596DD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Fixed Expenses: Rent/Mortgage Payments, Car Payment, Savings: These monthly costs don’t change month to month (pg. 21)</a:t>
            </a:r>
          </a:p>
          <a:p>
            <a:endParaRPr lang="en-US" altLang="en-US">
              <a:latin typeface="Arial" panose="020B0604020202020204" pitchFamily="34" charset="0"/>
            </a:endParaRPr>
          </a:p>
          <a:p>
            <a:r>
              <a:rPr lang="en-US" altLang="en-US">
                <a:latin typeface="Arial" panose="020B0604020202020204" pitchFamily="34" charset="0"/>
              </a:rPr>
              <a:t>Flexible Expenses: Groceries, Gas, Credit Cards Payment's. Expenses you can control.</a:t>
            </a:r>
          </a:p>
          <a:p>
            <a:endParaRPr lang="en-US" altLang="en-US">
              <a:latin typeface="Arial" panose="020B0604020202020204" pitchFamily="34" charset="0"/>
            </a:endParaRPr>
          </a:p>
          <a:p>
            <a:r>
              <a:rPr lang="en-US" altLang="en-US">
                <a:latin typeface="Arial" panose="020B0604020202020204" pitchFamily="34" charset="0"/>
              </a:rPr>
              <a:t>Luxury Expenses: Entertainment costs, gaming, new clothes, Eating out </a:t>
            </a:r>
          </a:p>
          <a:p>
            <a:endParaRPr lang="en-US" altLang="en-US">
              <a:latin typeface="Arial" panose="020B0604020202020204" pitchFamily="34" charset="0"/>
            </a:endParaRPr>
          </a:p>
          <a:p>
            <a:r>
              <a:rPr lang="en-US" altLang="en-US">
                <a:latin typeface="Arial" panose="020B0604020202020204" pitchFamily="34" charset="0"/>
              </a:rPr>
              <a:t>According to Glamour: Young Americans ages 18 to 29 spend more on food than any other age group—$173 per week—</a:t>
            </a:r>
          </a:p>
        </p:txBody>
      </p:sp>
      <p:sp>
        <p:nvSpPr>
          <p:cNvPr id="34820" name="Slide Number Placeholder 3">
            <a:extLst>
              <a:ext uri="{FF2B5EF4-FFF2-40B4-BE49-F238E27FC236}">
                <a16:creationId xmlns:a16="http://schemas.microsoft.com/office/drawing/2014/main" id="{FE8B1F20-2D5D-443B-B8C0-E3675E3DF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6D20CB2-544E-4FA2-856D-8E11B481E4CD}"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32</a:t>
            </a:fld>
            <a:endParaRPr lang="en-US"/>
          </a:p>
        </p:txBody>
      </p:sp>
    </p:spTree>
    <p:extLst>
      <p:ext uri="{BB962C8B-B14F-4D97-AF65-F5344CB8AC3E}">
        <p14:creationId xmlns:p14="http://schemas.microsoft.com/office/powerpoint/2010/main" val="64042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8DC9745-C00C-4521-A3E2-58B09E42E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E30B7C1-DF8A-434A-ACE8-EDF9B84E55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Employment Methods: Part Time Job/ Pay Increase</a:t>
            </a:r>
          </a:p>
          <a:p>
            <a:r>
              <a:rPr lang="en-US" altLang="en-US">
                <a:latin typeface="Arial" panose="020B0604020202020204" pitchFamily="34" charset="0"/>
              </a:rPr>
              <a:t>Family Habits: Needs really Wants/Reflection family spending habits and cutting back</a:t>
            </a:r>
          </a:p>
          <a:p>
            <a:r>
              <a:rPr lang="en-US" altLang="en-US">
                <a:latin typeface="Arial" panose="020B0604020202020204" pitchFamily="34" charset="0"/>
              </a:rPr>
              <a:t>Financial: What do I pay off first- Pay more than the minimum, identify high interest loans etc. </a:t>
            </a:r>
          </a:p>
        </p:txBody>
      </p:sp>
      <p:sp>
        <p:nvSpPr>
          <p:cNvPr id="38916" name="Slide Number Placeholder 3">
            <a:extLst>
              <a:ext uri="{FF2B5EF4-FFF2-40B4-BE49-F238E27FC236}">
                <a16:creationId xmlns:a16="http://schemas.microsoft.com/office/drawing/2014/main" id="{C18AA243-B0B1-4D4E-8C65-4FF27B9ABB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F4C26F8-D932-4469-BDDD-654A57CFD39F}" type="slidenum">
              <a:rPr lang="en-US" altLang="en-US" smtClean="0">
                <a:latin typeface="Arial" panose="020B0604020202020204" pitchFamily="34" charset="0"/>
              </a:rPr>
              <a:pPr/>
              <a:t>36</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44</a:t>
            </a:fld>
            <a:endParaRPr lang="en-US" dirty="0"/>
          </a:p>
        </p:txBody>
      </p:sp>
    </p:spTree>
    <p:extLst>
      <p:ext uri="{BB962C8B-B14F-4D97-AF65-F5344CB8AC3E}">
        <p14:creationId xmlns:p14="http://schemas.microsoft.com/office/powerpoint/2010/main" val="262305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D6B2-6B61-C54D-9D60-9B5C175EBBAB}" type="slidenum">
              <a:rPr lang="en-US" smtClean="0"/>
              <a:t>45</a:t>
            </a:fld>
            <a:endParaRPr lang="en-US" dirty="0"/>
          </a:p>
        </p:txBody>
      </p:sp>
    </p:spTree>
    <p:extLst>
      <p:ext uri="{BB962C8B-B14F-4D97-AF65-F5344CB8AC3E}">
        <p14:creationId xmlns:p14="http://schemas.microsoft.com/office/powerpoint/2010/main" val="224762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A0C0817-A112-4847-8014-A94B7D2A4EA3}" type="datetime1">
              <a:rPr lang="en-US" smtClean="0"/>
              <a:t>6/18/21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4B7E4EF-A1BD-40F4-AB7B-04F084DD991D}"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638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592694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156219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71448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7621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86258799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05042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6/18/21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46529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6/18/21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68439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6/18/21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22285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76221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2034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6FA2B21-3FCD-4721-B95C-427943F61125}" type="datetime1">
              <a:rPr lang="en-US" smtClean="0"/>
              <a:t>6/18/21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4B7E4EF-A1BD-40F4-AB7B-04F084DD991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57728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4.jpeg"/><Relationship Id="rId4" Type="http://schemas.microsoft.com/office/2007/relationships/hdphoto" Target="../media/hdphoto4.wdp"/></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8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5.svg"/></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www.annualcreditreport.com/index.action" TargetMode="Externa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9.gif"/></Relationships>
</file>

<file path=ppt/slides/_rels/slide8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03.svg"/></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8261753-43EF-4239-8887-F1D2CE59D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E394F-D514-4CD4-B211-5932E3347640}"/>
              </a:ext>
            </a:extLst>
          </p:cNvPr>
          <p:cNvSpPr>
            <a:spLocks noGrp="1"/>
          </p:cNvSpPr>
          <p:nvPr>
            <p:ph type="ctrTitle"/>
          </p:nvPr>
        </p:nvSpPr>
        <p:spPr>
          <a:xfrm>
            <a:off x="659230" y="4484772"/>
            <a:ext cx="10869750" cy="1237298"/>
          </a:xfrm>
        </p:spPr>
        <p:txBody>
          <a:bodyPr>
            <a:normAutofit/>
          </a:bodyPr>
          <a:lstStyle/>
          <a:p>
            <a:r>
              <a:rPr lang="en-US" sz="4000" dirty="0"/>
              <a:t>Financial Education and Adulting skills for Teens &amp; Young Adults </a:t>
            </a:r>
          </a:p>
        </p:txBody>
      </p:sp>
      <p:sp>
        <p:nvSpPr>
          <p:cNvPr id="41" name="Freeform 6">
            <a:extLst>
              <a:ext uri="{FF2B5EF4-FFF2-40B4-BE49-F238E27FC236}">
                <a16:creationId xmlns:a16="http://schemas.microsoft.com/office/drawing/2014/main" id="{6DEA43CA-6081-4C28-94A6-CF9FD762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4" name="Picture 3" descr="A picture containing object, indoor, jigsaw puzzle, large&#10;&#10;Description automatically generated">
            <a:extLst>
              <a:ext uri="{FF2B5EF4-FFF2-40B4-BE49-F238E27FC236}">
                <a16:creationId xmlns:a16="http://schemas.microsoft.com/office/drawing/2014/main" id="{D58023BC-758D-4407-B84B-2D01C04917E8}"/>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254125" y="1150341"/>
            <a:ext cx="3744345" cy="2585314"/>
          </a:xfrm>
          <a:prstGeom prst="rect">
            <a:avLst/>
          </a:prstGeom>
        </p:spPr>
      </p:pic>
      <p:sp>
        <p:nvSpPr>
          <p:cNvPr id="43" name="Freeform 6">
            <a:extLst>
              <a:ext uri="{FF2B5EF4-FFF2-40B4-BE49-F238E27FC236}">
                <a16:creationId xmlns:a16="http://schemas.microsoft.com/office/drawing/2014/main" id="{BFCA9636-12CD-4B8F-BAB9-63563908B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 name="Picture 6" descr="A picture containing toy&#10;&#10;Description automatically generated">
            <a:extLst>
              <a:ext uri="{FF2B5EF4-FFF2-40B4-BE49-F238E27FC236}">
                <a16:creationId xmlns:a16="http://schemas.microsoft.com/office/drawing/2014/main" id="{78AE73FC-9C76-47A8-9441-D6BB6CD637B4}"/>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161882" y="1150341"/>
            <a:ext cx="3744315" cy="2585314"/>
          </a:xfrm>
          <a:prstGeom prst="rect">
            <a:avLst/>
          </a:prstGeom>
        </p:spPr>
      </p:pic>
    </p:spTree>
    <p:extLst>
      <p:ext uri="{BB962C8B-B14F-4D97-AF65-F5344CB8AC3E}">
        <p14:creationId xmlns:p14="http://schemas.microsoft.com/office/powerpoint/2010/main" val="69428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8"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9"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7" name="Content Placeholder 6">
            <a:extLst>
              <a:ext uri="{FF2B5EF4-FFF2-40B4-BE49-F238E27FC236}">
                <a16:creationId xmlns:a16="http://schemas.microsoft.com/office/drawing/2014/main" id="{AF90507F-FA26-421C-9CC9-709925310CF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31" name="Rectangle 30">
            <a:extLst>
              <a:ext uri="{FF2B5EF4-FFF2-40B4-BE49-F238E27FC236}">
                <a16:creationId xmlns:a16="http://schemas.microsoft.com/office/drawing/2014/main" id="{5D115F30-A723-4699-8F95-2C5F9FFD5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EB452B0E-6610-4200-A49F-E598118DA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5" name="Freeform 6">
            <a:extLst>
              <a:ext uri="{FF2B5EF4-FFF2-40B4-BE49-F238E27FC236}">
                <a16:creationId xmlns:a16="http://schemas.microsoft.com/office/drawing/2014/main" id="{B740296D-31AF-45A1-B9FA-8DDE8FC9E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t>Marketing &amp; Influencers </a:t>
            </a:r>
          </a:p>
        </p:txBody>
      </p:sp>
    </p:spTree>
    <p:extLst>
      <p:ext uri="{BB962C8B-B14F-4D97-AF65-F5344CB8AC3E}">
        <p14:creationId xmlns:p14="http://schemas.microsoft.com/office/powerpoint/2010/main" val="14475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4BB1650-B616-4EFB-9FB7-5D93104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B47C962-A905-4168-832D-BF622B381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0CAA55C-9F48-4F94-95AA-563539497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Title 1"/>
          <p:cNvSpPr>
            <a:spLocks noGrp="1"/>
          </p:cNvSpPr>
          <p:nvPr>
            <p:ph type="title"/>
          </p:nvPr>
        </p:nvSpPr>
        <p:spPr>
          <a:xfrm>
            <a:off x="8523027" y="1252181"/>
            <a:ext cx="3132162" cy="4302457"/>
          </a:xfrm>
        </p:spPr>
        <p:txBody>
          <a:bodyPr>
            <a:normAutofit/>
          </a:bodyPr>
          <a:lstStyle/>
          <a:p>
            <a:r>
              <a:rPr lang="en-US" sz="4000">
                <a:solidFill>
                  <a:schemeClr val="bg2"/>
                </a:solidFill>
              </a:rPr>
              <a:t>How Do You Spend Your Money?</a:t>
            </a:r>
          </a:p>
        </p:txBody>
      </p:sp>
      <p:sp>
        <p:nvSpPr>
          <p:cNvPr id="3" name="Content Placeholder 2"/>
          <p:cNvSpPr>
            <a:spLocks noGrp="1"/>
          </p:cNvSpPr>
          <p:nvPr>
            <p:ph idx="1"/>
          </p:nvPr>
        </p:nvSpPr>
        <p:spPr>
          <a:xfrm>
            <a:off x="1188720" y="1188720"/>
            <a:ext cx="5369029" cy="4480560"/>
          </a:xfrm>
        </p:spPr>
        <p:txBody>
          <a:bodyPr anchor="ctr">
            <a:normAutofit/>
          </a:bodyPr>
          <a:lstStyle/>
          <a:p>
            <a:pPr marL="0" indent="0">
              <a:buNone/>
            </a:pPr>
            <a:r>
              <a:rPr lang="en-US" i="1" dirty="0"/>
              <a:t>What is your favorite item </a:t>
            </a:r>
            <a:r>
              <a:rPr lang="en-US" b="1" i="1" dirty="0"/>
              <a:t>you</a:t>
            </a:r>
            <a:r>
              <a:rPr lang="en-US" i="1" dirty="0"/>
              <a:t> have ever purchased and why?</a:t>
            </a:r>
          </a:p>
          <a:p>
            <a:pPr marL="0" indent="0">
              <a:buNone/>
            </a:pPr>
            <a:r>
              <a:rPr lang="en-US" dirty="0"/>
              <a:t>	</a:t>
            </a:r>
          </a:p>
          <a:p>
            <a:pPr marL="0" indent="0">
              <a:buNone/>
            </a:pPr>
            <a:r>
              <a:rPr lang="en-US" i="1" dirty="0"/>
              <a:t>What is the 1</a:t>
            </a:r>
            <a:r>
              <a:rPr lang="en-US" i="1" baseline="30000" dirty="0"/>
              <a:t>st</a:t>
            </a:r>
            <a:r>
              <a:rPr lang="en-US" i="1" dirty="0"/>
              <a:t> large purchase </a:t>
            </a:r>
            <a:r>
              <a:rPr lang="en-US" b="1" i="1" dirty="0"/>
              <a:t>you</a:t>
            </a:r>
            <a:r>
              <a:rPr lang="en-US" i="1" dirty="0"/>
              <a:t> want to make when you turned 18? </a:t>
            </a:r>
          </a:p>
          <a:p>
            <a:pPr marL="0" indent="0">
              <a:buNone/>
            </a:pPr>
            <a:r>
              <a:rPr lang="en-US" i="1" dirty="0"/>
              <a:t>Or </a:t>
            </a:r>
          </a:p>
          <a:p>
            <a:pPr marL="0" indent="0">
              <a:buNone/>
            </a:pPr>
            <a:r>
              <a:rPr lang="en-US" i="1" dirty="0"/>
              <a:t>What is the 1</a:t>
            </a:r>
            <a:r>
              <a:rPr lang="en-US" i="1" baseline="30000" dirty="0"/>
              <a:t>st</a:t>
            </a:r>
            <a:r>
              <a:rPr lang="en-US" i="1" dirty="0"/>
              <a:t> large purchase </a:t>
            </a:r>
            <a:r>
              <a:rPr lang="en-US" b="1" i="1" dirty="0"/>
              <a:t>you</a:t>
            </a:r>
            <a:r>
              <a:rPr lang="en-US" i="1" dirty="0"/>
              <a:t> made when you turned 18?</a:t>
            </a:r>
          </a:p>
          <a:p>
            <a:pPr marL="0" indent="0">
              <a:buNone/>
            </a:pPr>
            <a:endParaRPr lang="en-US" dirty="0"/>
          </a:p>
          <a:p>
            <a:pPr marL="0" indent="0">
              <a:buNone/>
            </a:pPr>
            <a:r>
              <a:rPr lang="en-US" dirty="0"/>
              <a:t>	</a:t>
            </a:r>
          </a:p>
          <a:p>
            <a:pPr marL="914400" lvl="2" indent="0">
              <a:buNone/>
            </a:pPr>
            <a:endParaRPr lang="en-US" dirty="0"/>
          </a:p>
          <a:p>
            <a:endParaRPr lang="en-US" dirty="0"/>
          </a:p>
        </p:txBody>
      </p:sp>
    </p:spTree>
    <p:extLst>
      <p:ext uri="{BB962C8B-B14F-4D97-AF65-F5344CB8AC3E}">
        <p14:creationId xmlns:p14="http://schemas.microsoft.com/office/powerpoint/2010/main" val="212165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73F2163C-1CEC-4B8F-A3F3-76628B941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F9B03-75B9-48BB-81A7-97D82287FC87}"/>
              </a:ext>
            </a:extLst>
          </p:cNvPr>
          <p:cNvSpPr>
            <a:spLocks noGrp="1"/>
          </p:cNvSpPr>
          <p:nvPr>
            <p:ph type="title"/>
          </p:nvPr>
        </p:nvSpPr>
        <p:spPr>
          <a:xfrm>
            <a:off x="643467" y="4728633"/>
            <a:ext cx="10905066" cy="1485900"/>
          </a:xfrm>
          <a:prstGeom prst="rect">
            <a:avLst/>
          </a:prstGeom>
          <a:noFill/>
        </p:spPr>
        <p:txBody>
          <a:bodyPr>
            <a:normAutofit/>
          </a:bodyPr>
          <a:lstStyle/>
          <a:p>
            <a:pPr algn="ctr"/>
            <a:r>
              <a:rPr lang="en-US"/>
              <a:t>Making Good Money Decisions Can Be Hard…</a:t>
            </a:r>
          </a:p>
        </p:txBody>
      </p:sp>
      <p:graphicFrame>
        <p:nvGraphicFramePr>
          <p:cNvPr id="5" name="Content Placeholder 2">
            <a:extLst>
              <a:ext uri="{FF2B5EF4-FFF2-40B4-BE49-F238E27FC236}">
                <a16:creationId xmlns:a16="http://schemas.microsoft.com/office/drawing/2014/main" id="{8212A0F0-CAF8-45C9-BD92-D3274121B430}"/>
              </a:ext>
            </a:extLst>
          </p:cNvPr>
          <p:cNvGraphicFramePr>
            <a:graphicFrameLocks noGrp="1"/>
          </p:cNvGraphicFramePr>
          <p:nvPr>
            <p:ph idx="1"/>
            <p:extLst>
              <p:ext uri="{D42A27DB-BD31-4B8C-83A1-F6EECF244321}">
                <p14:modId xmlns:p14="http://schemas.microsoft.com/office/powerpoint/2010/main" val="1219872483"/>
              </p:ext>
            </p:extLst>
          </p:nvPr>
        </p:nvGraphicFramePr>
        <p:xfrm>
          <a:off x="643467" y="643467"/>
          <a:ext cx="1090506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B84D-5C19-4101-BF74-05F30C1169B7}"/>
              </a:ext>
            </a:extLst>
          </p:cNvPr>
          <p:cNvSpPr>
            <a:spLocks noGrp="1"/>
          </p:cNvSpPr>
          <p:nvPr>
            <p:ph type="title"/>
          </p:nvPr>
        </p:nvSpPr>
        <p:spPr>
          <a:xfrm>
            <a:off x="1065212" y="304800"/>
            <a:ext cx="10058402" cy="1219200"/>
          </a:xfrm>
          <a:prstGeom prst="rect">
            <a:avLst/>
          </a:prstGeom>
        </p:spPr>
        <p:txBody>
          <a:bodyPr anchor="b">
            <a:normAutofit/>
          </a:bodyPr>
          <a:lstStyle/>
          <a:p>
            <a:r>
              <a:rPr lang="en-US" dirty="0"/>
              <a:t>Changing Habits</a:t>
            </a:r>
          </a:p>
        </p:txBody>
      </p:sp>
      <p:sp>
        <p:nvSpPr>
          <p:cNvPr id="3" name="Content Placeholder 2">
            <a:extLst>
              <a:ext uri="{FF2B5EF4-FFF2-40B4-BE49-F238E27FC236}">
                <a16:creationId xmlns:a16="http://schemas.microsoft.com/office/drawing/2014/main" id="{33B79E34-DA35-4DF9-8137-0B2DD9940FAD}"/>
              </a:ext>
            </a:extLst>
          </p:cNvPr>
          <p:cNvSpPr>
            <a:spLocks noGrp="1"/>
          </p:cNvSpPr>
          <p:nvPr>
            <p:ph sz="half" idx="1"/>
          </p:nvPr>
        </p:nvSpPr>
        <p:spPr>
          <a:xfrm>
            <a:off x="5461348" y="1127341"/>
            <a:ext cx="6200384" cy="5090041"/>
          </a:xfrm>
          <a:prstGeom prst="rect">
            <a:avLst/>
          </a:prstGeom>
        </p:spPr>
        <p:txBody>
          <a:bodyPr>
            <a:normAutofit/>
          </a:bodyPr>
          <a:lstStyle/>
          <a:p>
            <a:r>
              <a:rPr lang="en-US" dirty="0"/>
              <a:t>Start Small</a:t>
            </a:r>
          </a:p>
          <a:p>
            <a:pPr lvl="1"/>
            <a:r>
              <a:rPr lang="en-US" dirty="0"/>
              <a:t>The Brain loves the routine</a:t>
            </a:r>
          </a:p>
          <a:p>
            <a:r>
              <a:rPr lang="en-US" dirty="0"/>
              <a:t>Preparation </a:t>
            </a:r>
          </a:p>
          <a:p>
            <a:pPr lvl="1"/>
            <a:r>
              <a:rPr lang="en-US" dirty="0"/>
              <a:t>Dust of your piggy bank or wallet</a:t>
            </a:r>
          </a:p>
          <a:p>
            <a:r>
              <a:rPr lang="en-US" dirty="0"/>
              <a:t>Write It Down</a:t>
            </a:r>
          </a:p>
          <a:p>
            <a:pPr lvl="1"/>
            <a:r>
              <a:rPr lang="en-US" dirty="0"/>
              <a:t>Goal charts, spending plans and other printouts provided</a:t>
            </a:r>
          </a:p>
          <a:p>
            <a:r>
              <a:rPr lang="en-US" dirty="0"/>
              <a:t>Give yourself time</a:t>
            </a:r>
          </a:p>
          <a:p>
            <a:pPr lvl="1"/>
            <a:r>
              <a:rPr lang="en-US" dirty="0"/>
              <a:t>Creating new habits take time</a:t>
            </a:r>
          </a:p>
          <a:p>
            <a:pPr lvl="1"/>
            <a:r>
              <a:rPr lang="en-US" dirty="0"/>
              <a:t>Get a parent, sibling, or friend to help </a:t>
            </a:r>
          </a:p>
          <a:p>
            <a:r>
              <a:rPr lang="en-US" dirty="0"/>
              <a:t>Be Flexible </a:t>
            </a:r>
          </a:p>
          <a:p>
            <a:pPr lvl="1"/>
            <a:r>
              <a:rPr lang="en-US" dirty="0"/>
              <a:t>If you make a mistake, it is ok! Adults have a hard time too, Just Ask?</a:t>
            </a:r>
          </a:p>
          <a:p>
            <a:endParaRPr lang="en-US" dirty="0"/>
          </a:p>
        </p:txBody>
      </p:sp>
      <p:pic>
        <p:nvPicPr>
          <p:cNvPr id="6" name="Picture 5" descr="A street sign on a pole&#10;&#10;Description automatically generated">
            <a:extLst>
              <a:ext uri="{FF2B5EF4-FFF2-40B4-BE49-F238E27FC236}">
                <a16:creationId xmlns:a16="http://schemas.microsoft.com/office/drawing/2014/main" id="{E69F4B84-D2E0-473C-A27C-A49ECCF35CBC}"/>
              </a:ext>
            </a:extLst>
          </p:cNvPr>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r="-3291" b="50003"/>
          <a:stretch/>
        </p:blipFill>
        <p:spPr>
          <a:xfrm>
            <a:off x="1527201" y="1989806"/>
            <a:ext cx="2869434" cy="2544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14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293D-4F96-4F28-A7D7-3B8F36ACA4CD}"/>
              </a:ext>
            </a:extLst>
          </p:cNvPr>
          <p:cNvSpPr>
            <a:spLocks noGrp="1"/>
          </p:cNvSpPr>
          <p:nvPr>
            <p:ph type="title"/>
          </p:nvPr>
        </p:nvSpPr>
        <p:spPr>
          <a:xfrm>
            <a:off x="1371600" y="685800"/>
            <a:ext cx="9601200" cy="1485900"/>
          </a:xfrm>
        </p:spPr>
        <p:txBody>
          <a:bodyPr>
            <a:normAutofit/>
          </a:bodyPr>
          <a:lstStyle/>
          <a:p>
            <a:r>
              <a:rPr lang="en-US"/>
              <a:t>Money Smart Tools</a:t>
            </a:r>
            <a:endParaRPr lang="en-US" dirty="0"/>
          </a:p>
        </p:txBody>
      </p:sp>
      <p:graphicFrame>
        <p:nvGraphicFramePr>
          <p:cNvPr id="5" name="Content Placeholder 2">
            <a:extLst>
              <a:ext uri="{FF2B5EF4-FFF2-40B4-BE49-F238E27FC236}">
                <a16:creationId xmlns:a16="http://schemas.microsoft.com/office/drawing/2014/main" id="{DBA0A7F8-5C8E-43FC-9FAE-15F0CB5AD6C4}"/>
              </a:ext>
            </a:extLst>
          </p:cNvPr>
          <p:cNvGraphicFramePr>
            <a:graphicFrameLocks noGrp="1"/>
          </p:cNvGraphicFramePr>
          <p:nvPr>
            <p:ph idx="1"/>
            <p:extLst>
              <p:ext uri="{D42A27DB-BD31-4B8C-83A1-F6EECF244321}">
                <p14:modId xmlns:p14="http://schemas.microsoft.com/office/powerpoint/2010/main" val="139843319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98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FE586D-023D-4FC7-A6B4-1CE2E31F93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25" name="Rectangle 24">
            <a:extLst>
              <a:ext uri="{FF2B5EF4-FFF2-40B4-BE49-F238E27FC236}">
                <a16:creationId xmlns:a16="http://schemas.microsoft.com/office/drawing/2014/main" id="{277F53DA-BB2C-4E3F-8345-54C21645D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A438FC18-3C01-45CB-8B57-13421B12D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9" name="Freeform 6">
            <a:extLst>
              <a:ext uri="{FF2B5EF4-FFF2-40B4-BE49-F238E27FC236}">
                <a16:creationId xmlns:a16="http://schemas.microsoft.com/office/drawing/2014/main" id="{111C8326-4824-4BA5-AA71-CC5203ED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60F1D64-75B5-4879-BB21-916DBB677212}"/>
              </a:ext>
            </a:extLst>
          </p:cNvPr>
          <p:cNvSpPr>
            <a:spLocks noGrp="1"/>
          </p:cNvSpPr>
          <p:nvPr>
            <p:ph type="ctrTitle"/>
          </p:nvPr>
        </p:nvSpPr>
        <p:spPr>
          <a:xfrm>
            <a:off x="1915128" y="1788454"/>
            <a:ext cx="8361229" cy="2098226"/>
          </a:xfrm>
          <a:prstGeom prst="rect">
            <a:avLst/>
          </a:prstGeom>
        </p:spPr>
        <p:txBody>
          <a:bodyPr>
            <a:normAutofit/>
          </a:bodyPr>
          <a:lstStyle/>
          <a:p>
            <a:r>
              <a:rPr lang="en-US" dirty="0"/>
              <a:t>Earning Money</a:t>
            </a:r>
          </a:p>
        </p:txBody>
      </p:sp>
      <p:sp>
        <p:nvSpPr>
          <p:cNvPr id="10" name="Subtitle 2">
            <a:extLst>
              <a:ext uri="{FF2B5EF4-FFF2-40B4-BE49-F238E27FC236}">
                <a16:creationId xmlns:a16="http://schemas.microsoft.com/office/drawing/2014/main" id="{CA84440A-74C9-47D5-A6E4-CB7096CA8BE2}"/>
              </a:ext>
            </a:extLst>
          </p:cNvPr>
          <p:cNvSpPr>
            <a:spLocks noGrp="1"/>
          </p:cNvSpPr>
          <p:nvPr>
            <p:ph type="subTitle" idx="1"/>
          </p:nvPr>
        </p:nvSpPr>
        <p:spPr>
          <a:xfrm>
            <a:off x="2679906" y="3956279"/>
            <a:ext cx="6831673" cy="1086237"/>
          </a:xfrm>
        </p:spPr>
        <p:txBody>
          <a:bodyPr>
            <a:normAutofit/>
          </a:bodyPr>
          <a:lstStyle/>
          <a:p>
            <a:pPr>
              <a:spcAft>
                <a:spcPts val="600"/>
              </a:spcAft>
            </a:pPr>
            <a:r>
              <a:rPr lang="en-US">
                <a:solidFill>
                  <a:schemeClr val="tx2"/>
                </a:solidFill>
              </a:rPr>
              <a:t>Where Does Money Come From…</a:t>
            </a:r>
          </a:p>
        </p:txBody>
      </p:sp>
    </p:spTree>
    <p:extLst>
      <p:ext uri="{BB962C8B-B14F-4D97-AF65-F5344CB8AC3E}">
        <p14:creationId xmlns:p14="http://schemas.microsoft.com/office/powerpoint/2010/main" val="41866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AA1C-C774-4567-B0BC-954F681EAC9B}"/>
              </a:ext>
            </a:extLst>
          </p:cNvPr>
          <p:cNvSpPr>
            <a:spLocks noGrp="1"/>
          </p:cNvSpPr>
          <p:nvPr>
            <p:ph type="title"/>
          </p:nvPr>
        </p:nvSpPr>
        <p:spPr>
          <a:xfrm>
            <a:off x="1371600" y="685800"/>
            <a:ext cx="9601200" cy="1485900"/>
          </a:xfrm>
        </p:spPr>
        <p:txBody>
          <a:bodyPr>
            <a:normAutofit/>
          </a:bodyPr>
          <a:lstStyle/>
          <a:p>
            <a:r>
              <a:rPr lang="en-US"/>
              <a:t>Legal Tender</a:t>
            </a:r>
          </a:p>
        </p:txBody>
      </p:sp>
      <p:graphicFrame>
        <p:nvGraphicFramePr>
          <p:cNvPr id="5" name="Content Placeholder 2">
            <a:extLst>
              <a:ext uri="{FF2B5EF4-FFF2-40B4-BE49-F238E27FC236}">
                <a16:creationId xmlns:a16="http://schemas.microsoft.com/office/drawing/2014/main" id="{1DCF4C66-FE63-40F0-876B-FFB5D281BB0C}"/>
              </a:ext>
            </a:extLst>
          </p:cNvPr>
          <p:cNvGraphicFramePr>
            <a:graphicFrameLocks noGrp="1"/>
          </p:cNvGraphicFramePr>
          <p:nvPr>
            <p:ph idx="1"/>
            <p:extLst>
              <p:ext uri="{D42A27DB-BD31-4B8C-83A1-F6EECF244321}">
                <p14:modId xmlns:p14="http://schemas.microsoft.com/office/powerpoint/2010/main" val="326188827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7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A26303F-3345-4D55-B6FD-53758529CF10}"/>
              </a:ext>
            </a:extLst>
          </p:cNvPr>
          <p:cNvSpPr>
            <a:spLocks noGrp="1"/>
          </p:cNvSpPr>
          <p:nvPr>
            <p:ph type="title"/>
          </p:nvPr>
        </p:nvSpPr>
        <p:spPr>
          <a:xfrm>
            <a:off x="1371600" y="685800"/>
            <a:ext cx="9601200" cy="1485900"/>
          </a:xfrm>
        </p:spPr>
        <p:txBody>
          <a:bodyPr>
            <a:normAutofit/>
          </a:bodyPr>
          <a:lstStyle/>
          <a:p>
            <a:r>
              <a:rPr lang="en-US">
                <a:solidFill>
                  <a:schemeClr val="bg2"/>
                </a:solidFill>
              </a:rPr>
              <a:t>Income</a:t>
            </a:r>
          </a:p>
        </p:txBody>
      </p:sp>
      <p:sp>
        <p:nvSpPr>
          <p:cNvPr id="20" name="Rectangle 19">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499D1955-03AC-4DCF-AB5A-E95BA12C32F3}"/>
              </a:ext>
            </a:extLst>
          </p:cNvPr>
          <p:cNvGraphicFramePr>
            <a:graphicFrameLocks noGrp="1"/>
          </p:cNvGraphicFramePr>
          <p:nvPr>
            <p:ph idx="1"/>
            <p:extLst>
              <p:ext uri="{D42A27DB-BD31-4B8C-83A1-F6EECF244321}">
                <p14:modId xmlns:p14="http://schemas.microsoft.com/office/powerpoint/2010/main" val="374253582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2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7B2A1-8905-4772-A931-D9229C587998}"/>
              </a:ext>
            </a:extLst>
          </p:cNvPr>
          <p:cNvSpPr>
            <a:spLocks noGrp="1"/>
          </p:cNvSpPr>
          <p:nvPr>
            <p:ph type="title"/>
          </p:nvPr>
        </p:nvSpPr>
        <p:spPr>
          <a:xfrm>
            <a:off x="1105469" y="5423537"/>
            <a:ext cx="9867331" cy="868081"/>
          </a:xfrm>
        </p:spPr>
        <p:txBody>
          <a:bodyPr anchor="ctr">
            <a:normAutofit/>
          </a:bodyPr>
          <a:lstStyle/>
          <a:p>
            <a:r>
              <a:rPr lang="en-US"/>
              <a:t>The Money We Earn Is Called…Income</a:t>
            </a:r>
            <a:endParaRPr lang="en-US" dirty="0"/>
          </a:p>
        </p:txBody>
      </p:sp>
      <p:sp>
        <p:nvSpPr>
          <p:cNvPr id="25" name="Freeform: Shape 2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24" name="Freeform: Shape 2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7" name="Content Placeholder 2">
            <a:extLst>
              <a:ext uri="{FF2B5EF4-FFF2-40B4-BE49-F238E27FC236}">
                <a16:creationId xmlns:a16="http://schemas.microsoft.com/office/drawing/2014/main" id="{850D013D-8FEB-424C-94D5-C5389AE3A3A0}"/>
              </a:ext>
            </a:extLst>
          </p:cNvPr>
          <p:cNvSpPr>
            <a:spLocks noGrp="1"/>
          </p:cNvSpPr>
          <p:nvPr>
            <p:ph idx="1"/>
          </p:nvPr>
        </p:nvSpPr>
        <p:spPr>
          <a:xfrm>
            <a:off x="1219201" y="1123486"/>
            <a:ext cx="9639868" cy="3516753"/>
          </a:xfrm>
        </p:spPr>
        <p:txBody>
          <a:bodyPr anchor="ctr">
            <a:normAutofit/>
          </a:bodyPr>
          <a:lstStyle/>
          <a:p>
            <a:r>
              <a:rPr lang="en-US" dirty="0"/>
              <a:t>Most people make money by going to work, this is just one form of </a:t>
            </a:r>
            <a:r>
              <a:rPr lang="en-US" b="1" dirty="0"/>
              <a:t>Income</a:t>
            </a:r>
            <a:r>
              <a:rPr lang="en-US" dirty="0"/>
              <a:t>.</a:t>
            </a:r>
          </a:p>
          <a:p>
            <a:pPr marL="0" indent="0">
              <a:buNone/>
            </a:pPr>
            <a:endParaRPr lang="en-US" dirty="0"/>
          </a:p>
        </p:txBody>
      </p:sp>
      <p:sp>
        <p:nvSpPr>
          <p:cNvPr id="26" name="Rectangle 2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9192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CF48D-BF9F-436D-9E58-488F0239181A}"/>
              </a:ext>
            </a:extLst>
          </p:cNvPr>
          <p:cNvSpPr>
            <a:spLocks noGrp="1"/>
          </p:cNvSpPr>
          <p:nvPr>
            <p:ph type="title"/>
          </p:nvPr>
        </p:nvSpPr>
        <p:spPr>
          <a:xfrm>
            <a:off x="1105469" y="5423537"/>
            <a:ext cx="9867331" cy="868081"/>
          </a:xfrm>
        </p:spPr>
        <p:txBody>
          <a:bodyPr anchor="ctr">
            <a:normAutofit/>
          </a:bodyPr>
          <a:lstStyle/>
          <a:p>
            <a:r>
              <a:rPr lang="en-US" dirty="0"/>
              <a:t>The Money We Spent Is Called…Expense</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1533CA22-4DA6-4B05-B8C0-8B921174AE95}"/>
              </a:ext>
            </a:extLst>
          </p:cNvPr>
          <p:cNvSpPr>
            <a:spLocks noGrp="1"/>
          </p:cNvSpPr>
          <p:nvPr>
            <p:ph idx="1"/>
          </p:nvPr>
        </p:nvSpPr>
        <p:spPr>
          <a:xfrm>
            <a:off x="1219201" y="1123486"/>
            <a:ext cx="9639868" cy="3516753"/>
          </a:xfrm>
        </p:spPr>
        <p:txBody>
          <a:bodyPr anchor="ctr">
            <a:normAutofit/>
          </a:bodyPr>
          <a:lstStyle/>
          <a:p>
            <a:r>
              <a:rPr lang="en-US" dirty="0"/>
              <a:t>When we spend money, each payment or purchase we make is called an </a:t>
            </a:r>
            <a:r>
              <a:rPr lang="en-US" b="1" dirty="0"/>
              <a:t>Expense.</a:t>
            </a:r>
          </a:p>
          <a:p>
            <a:pPr lvl="1"/>
            <a:r>
              <a:rPr lang="en-US" dirty="0"/>
              <a:t>Name 3 </a:t>
            </a:r>
            <a:r>
              <a:rPr lang="en-US" b="1" dirty="0"/>
              <a:t>Expenses</a:t>
            </a:r>
            <a:r>
              <a:rPr lang="en-US" dirty="0"/>
              <a:t> that you have each month?</a:t>
            </a:r>
          </a:p>
          <a:p>
            <a:pPr lvl="1"/>
            <a:r>
              <a:rPr lang="en-US" dirty="0"/>
              <a:t>Name 6 </a:t>
            </a:r>
            <a:r>
              <a:rPr lang="en-US" b="1" dirty="0"/>
              <a:t>Expenses</a:t>
            </a:r>
            <a:r>
              <a:rPr lang="en-US" dirty="0"/>
              <a:t> that your family makes every month?</a:t>
            </a:r>
          </a:p>
          <a:p>
            <a:pPr lvl="1"/>
            <a:endParaRPr lang="en-US" dirty="0"/>
          </a:p>
          <a:p>
            <a:pPr marL="0" indent="0">
              <a:buNone/>
            </a:pPr>
            <a:endParaRPr lang="en-US" dirty="0"/>
          </a:p>
          <a:p>
            <a:endParaRPr lang="en-US"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8811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AC08-AC65-40E2-BF8D-5C605320039D}"/>
              </a:ext>
            </a:extLst>
          </p:cNvPr>
          <p:cNvSpPr>
            <a:spLocks noGrp="1"/>
          </p:cNvSpPr>
          <p:nvPr>
            <p:ph type="title"/>
          </p:nvPr>
        </p:nvSpPr>
        <p:spPr>
          <a:xfrm>
            <a:off x="6389914" y="685800"/>
            <a:ext cx="5127172" cy="1485900"/>
          </a:xfrm>
        </p:spPr>
        <p:txBody>
          <a:bodyPr>
            <a:normAutofit/>
          </a:bodyPr>
          <a:lstStyle/>
          <a:p>
            <a:r>
              <a:rPr lang="en-US" dirty="0"/>
              <a:t>Instructor</a:t>
            </a:r>
          </a:p>
        </p:txBody>
      </p:sp>
      <p:sp>
        <p:nvSpPr>
          <p:cNvPr id="26" name="Rectangle 25">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a:extLst>
              <a:ext uri="{FF2B5EF4-FFF2-40B4-BE49-F238E27FC236}">
                <a16:creationId xmlns:a16="http://schemas.microsoft.com/office/drawing/2014/main" id="{EB80E4B0-44E6-4540-A727-13B8095F1D22}"/>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023562" y="1088339"/>
            <a:ext cx="5071256" cy="436128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a:extLst>
              <a:ext uri="{FF2B5EF4-FFF2-40B4-BE49-F238E27FC236}">
                <a16:creationId xmlns:a16="http://schemas.microsoft.com/office/drawing/2014/main" id="{66F25FFB-A242-47A1-90F7-FDCB6708EA3C}"/>
              </a:ext>
            </a:extLst>
          </p:cNvPr>
          <p:cNvSpPr>
            <a:spLocks noGrp="1"/>
          </p:cNvSpPr>
          <p:nvPr>
            <p:ph idx="1"/>
          </p:nvPr>
        </p:nvSpPr>
        <p:spPr>
          <a:xfrm>
            <a:off x="6389914" y="2286000"/>
            <a:ext cx="5127172" cy="3581400"/>
          </a:xfrm>
        </p:spPr>
        <p:txBody>
          <a:bodyPr>
            <a:normAutofit/>
          </a:bodyPr>
          <a:lstStyle/>
          <a:p>
            <a:pPr marL="0" indent="0">
              <a:buNone/>
            </a:pPr>
            <a:r>
              <a:rPr lang="en-US" dirty="0"/>
              <a:t>Marie Bonville, MPA</a:t>
            </a:r>
          </a:p>
          <a:p>
            <a:pPr marL="0" indent="0">
              <a:buNone/>
            </a:pPr>
            <a:r>
              <a:rPr lang="en-US" dirty="0"/>
              <a:t>Sunlight Armour Homes, LLC</a:t>
            </a:r>
          </a:p>
          <a:p>
            <a:pPr marL="0" indent="0">
              <a:buNone/>
            </a:pPr>
            <a:r>
              <a:rPr lang="en-US" dirty="0"/>
              <a:t>Education Program Manger</a:t>
            </a:r>
          </a:p>
          <a:p>
            <a:pPr marL="0" indent="0">
              <a:buNone/>
            </a:pPr>
            <a:r>
              <a:rPr lang="en-US" dirty="0"/>
              <a:t>Director of Training, Seminole Tribe of Florida</a:t>
            </a:r>
          </a:p>
          <a:p>
            <a:pPr marL="0" indent="0">
              <a:buNone/>
            </a:pPr>
            <a:r>
              <a:rPr lang="en-US" dirty="0"/>
              <a:t>Owner of Sunlight Armour Homes, LLC</a:t>
            </a:r>
          </a:p>
          <a:p>
            <a:r>
              <a:rPr lang="en-US" dirty="0"/>
              <a:t>Training</a:t>
            </a:r>
          </a:p>
          <a:p>
            <a:r>
              <a:rPr lang="en-US" dirty="0"/>
              <a:t>Real Estate</a:t>
            </a:r>
          </a:p>
          <a:p>
            <a:r>
              <a:rPr lang="en-US" dirty="0"/>
              <a:t>Residential Remodeling</a:t>
            </a:r>
          </a:p>
        </p:txBody>
      </p:sp>
    </p:spTree>
    <p:extLst>
      <p:ext uri="{BB962C8B-B14F-4D97-AF65-F5344CB8AC3E}">
        <p14:creationId xmlns:p14="http://schemas.microsoft.com/office/powerpoint/2010/main" val="398147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33F1838-0D72-4069-B56B-79BA04B7F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531" name="Title 1">
            <a:extLst>
              <a:ext uri="{FF2B5EF4-FFF2-40B4-BE49-F238E27FC236}">
                <a16:creationId xmlns:a16="http://schemas.microsoft.com/office/drawing/2014/main" id="{3F8678DD-A408-4358-B349-C5BFB19E7B68}"/>
              </a:ext>
            </a:extLst>
          </p:cNvPr>
          <p:cNvSpPr>
            <a:spLocks noGrp="1"/>
          </p:cNvSpPr>
          <p:nvPr>
            <p:ph type="title"/>
          </p:nvPr>
        </p:nvSpPr>
        <p:spPr>
          <a:xfrm>
            <a:off x="643467" y="685800"/>
            <a:ext cx="10905066" cy="1485900"/>
          </a:xfrm>
          <a:noFill/>
        </p:spPr>
        <p:txBody>
          <a:bodyPr>
            <a:normAutofit/>
          </a:bodyPr>
          <a:lstStyle/>
          <a:p>
            <a:pPr algn="ctr"/>
            <a:r>
              <a:rPr lang="en-US" altLang="en-US" dirty="0">
                <a:latin typeface="Arial" panose="020B0604020202020204" pitchFamily="34" charset="0"/>
              </a:rPr>
              <a:t>Next Steps…</a:t>
            </a:r>
          </a:p>
        </p:txBody>
      </p:sp>
      <p:graphicFrame>
        <p:nvGraphicFramePr>
          <p:cNvPr id="22538" name="Content Placeholder 2">
            <a:extLst>
              <a:ext uri="{FF2B5EF4-FFF2-40B4-BE49-F238E27FC236}">
                <a16:creationId xmlns:a16="http://schemas.microsoft.com/office/drawing/2014/main" id="{53090581-EB58-4875-9CC0-5C4996CB4360}"/>
              </a:ext>
            </a:extLst>
          </p:cNvPr>
          <p:cNvGraphicFramePr/>
          <p:nvPr>
            <p:extLst>
              <p:ext uri="{D42A27DB-BD31-4B8C-83A1-F6EECF244321}">
                <p14:modId xmlns:p14="http://schemas.microsoft.com/office/powerpoint/2010/main" val="3083951025"/>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9" name="Rectangle 18">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F0580-0B60-4526-8C65-BF16C2D3B04D}"/>
              </a:ext>
            </a:extLst>
          </p:cNvPr>
          <p:cNvSpPr>
            <a:spLocks noGrp="1"/>
          </p:cNvSpPr>
          <p:nvPr>
            <p:ph type="title"/>
          </p:nvPr>
        </p:nvSpPr>
        <p:spPr>
          <a:xfrm>
            <a:off x="1371600" y="1281916"/>
            <a:ext cx="9601200" cy="1485900"/>
          </a:xfrm>
        </p:spPr>
        <p:txBody>
          <a:bodyPr>
            <a:normAutofit/>
          </a:bodyPr>
          <a:lstStyle/>
          <a:p>
            <a:r>
              <a:rPr lang="en-US"/>
              <a:t>What Should I Do With My Income?</a:t>
            </a:r>
          </a:p>
        </p:txBody>
      </p:sp>
      <p:sp>
        <p:nvSpPr>
          <p:cNvPr id="18" name="Content Placeholder 2">
            <a:extLst>
              <a:ext uri="{FF2B5EF4-FFF2-40B4-BE49-F238E27FC236}">
                <a16:creationId xmlns:a16="http://schemas.microsoft.com/office/drawing/2014/main" id="{491253F8-9AB7-419A-A57D-BD8B3F817EFB}"/>
              </a:ext>
            </a:extLst>
          </p:cNvPr>
          <p:cNvSpPr>
            <a:spLocks noGrp="1"/>
          </p:cNvSpPr>
          <p:nvPr>
            <p:ph idx="1"/>
          </p:nvPr>
        </p:nvSpPr>
        <p:spPr>
          <a:xfrm>
            <a:off x="1371600" y="2920620"/>
            <a:ext cx="9601200" cy="2946779"/>
          </a:xfrm>
        </p:spPr>
        <p:txBody>
          <a:bodyPr>
            <a:normAutofit/>
          </a:bodyPr>
          <a:lstStyle/>
          <a:p>
            <a:r>
              <a:rPr lang="en-US"/>
              <a:t>Save it…</a:t>
            </a:r>
          </a:p>
          <a:p>
            <a:r>
              <a:rPr lang="en-US"/>
              <a:t>Spend it…</a:t>
            </a:r>
          </a:p>
          <a:p>
            <a:endParaRPr lang="en-US"/>
          </a:p>
        </p:txBody>
      </p:sp>
    </p:spTree>
    <p:extLst>
      <p:ext uri="{BB962C8B-B14F-4D97-AF65-F5344CB8AC3E}">
        <p14:creationId xmlns:p14="http://schemas.microsoft.com/office/powerpoint/2010/main" val="2218312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313ED-A52E-448C-89BC-B7A46D52D564}"/>
              </a:ext>
            </a:extLst>
          </p:cNvPr>
          <p:cNvSpPr>
            <a:spLocks noGrp="1"/>
          </p:cNvSpPr>
          <p:nvPr>
            <p:ph type="title"/>
          </p:nvPr>
        </p:nvSpPr>
        <p:spPr>
          <a:xfrm>
            <a:off x="640080" y="639704"/>
            <a:ext cx="3299579" cy="5577840"/>
          </a:xfrm>
        </p:spPr>
        <p:txBody>
          <a:bodyPr anchor="ctr">
            <a:normAutofit/>
          </a:bodyPr>
          <a:lstStyle/>
          <a:p>
            <a:pPr algn="ctr"/>
            <a:r>
              <a:rPr lang="en-US" dirty="0"/>
              <a:t>Needs</a:t>
            </a:r>
            <a:br>
              <a:rPr lang="en-US" dirty="0"/>
            </a:br>
            <a:endParaRPr lang="en-US"/>
          </a:p>
        </p:txBody>
      </p:sp>
      <p:graphicFrame>
        <p:nvGraphicFramePr>
          <p:cNvPr id="5" name="Content Placeholder 2">
            <a:extLst>
              <a:ext uri="{FF2B5EF4-FFF2-40B4-BE49-F238E27FC236}">
                <a16:creationId xmlns:a16="http://schemas.microsoft.com/office/drawing/2014/main" id="{FCFB6F2E-A516-4EDD-939F-BA499FCBE341}"/>
              </a:ext>
            </a:extLst>
          </p:cNvPr>
          <p:cNvGraphicFramePr>
            <a:graphicFrameLocks noGrp="1"/>
          </p:cNvGraphicFramePr>
          <p:nvPr>
            <p:ph idx="1"/>
            <p:extLst>
              <p:ext uri="{D42A27DB-BD31-4B8C-83A1-F6EECF244321}">
                <p14:modId xmlns:p14="http://schemas.microsoft.com/office/powerpoint/2010/main" val="360263771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71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477B-F73C-4357-A1AD-8C312C2D39A2}"/>
              </a:ext>
            </a:extLst>
          </p:cNvPr>
          <p:cNvSpPr>
            <a:spLocks noGrp="1"/>
          </p:cNvSpPr>
          <p:nvPr>
            <p:ph type="title"/>
          </p:nvPr>
        </p:nvSpPr>
        <p:spPr/>
        <p:txBody>
          <a:bodyPr/>
          <a:lstStyle/>
          <a:p>
            <a:r>
              <a:rPr lang="en-US" dirty="0"/>
              <a:t>Wants</a:t>
            </a:r>
          </a:p>
        </p:txBody>
      </p:sp>
      <p:sp>
        <p:nvSpPr>
          <p:cNvPr id="3" name="Content Placeholder 2">
            <a:extLst>
              <a:ext uri="{FF2B5EF4-FFF2-40B4-BE49-F238E27FC236}">
                <a16:creationId xmlns:a16="http://schemas.microsoft.com/office/drawing/2014/main" id="{C13335CA-51C5-4EC3-9F47-5253EFC37FAF}"/>
              </a:ext>
            </a:extLst>
          </p:cNvPr>
          <p:cNvSpPr>
            <a:spLocks noGrp="1"/>
          </p:cNvSpPr>
          <p:nvPr>
            <p:ph idx="1"/>
          </p:nvPr>
        </p:nvSpPr>
        <p:spPr/>
        <p:txBody>
          <a:bodyPr/>
          <a:lstStyle/>
          <a:p>
            <a:pPr marL="0" indent="0">
              <a:buNone/>
            </a:pPr>
            <a:r>
              <a:rPr lang="en-US" dirty="0"/>
              <a:t>A </a:t>
            </a:r>
            <a:r>
              <a:rPr lang="en-US" b="1" dirty="0"/>
              <a:t>Want </a:t>
            </a:r>
            <a:r>
              <a:rPr lang="en-US" dirty="0"/>
              <a:t>is something you would like to have but is not necessary to living. </a:t>
            </a:r>
          </a:p>
          <a:p>
            <a:r>
              <a:rPr lang="en-US" b="1" dirty="0"/>
              <a:t>Video Games/Apps</a:t>
            </a:r>
          </a:p>
          <a:p>
            <a:r>
              <a:rPr lang="en-US" b="1" dirty="0"/>
              <a:t>Expensive clothes</a:t>
            </a:r>
          </a:p>
          <a:p>
            <a:r>
              <a:rPr lang="en-US" b="1" dirty="0"/>
              <a:t>Makeup </a:t>
            </a:r>
          </a:p>
          <a:p>
            <a:r>
              <a:rPr lang="en-US" b="1" dirty="0"/>
              <a:t>Technology</a:t>
            </a:r>
          </a:p>
          <a:p>
            <a:endParaRPr lang="en-US" dirty="0"/>
          </a:p>
        </p:txBody>
      </p:sp>
    </p:spTree>
    <p:extLst>
      <p:ext uri="{BB962C8B-B14F-4D97-AF65-F5344CB8AC3E}">
        <p14:creationId xmlns:p14="http://schemas.microsoft.com/office/powerpoint/2010/main" val="255919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92A20139-4412-468F-8BC3-9C041BB851C5}"/>
              </a:ext>
            </a:extLst>
          </p:cNvPr>
          <p:cNvSpPr>
            <a:spLocks noGrp="1"/>
          </p:cNvSpPr>
          <p:nvPr>
            <p:ph type="title"/>
          </p:nvPr>
        </p:nvSpPr>
        <p:spPr>
          <a:xfrm>
            <a:off x="1371600" y="685800"/>
            <a:ext cx="9601200" cy="1485900"/>
          </a:xfrm>
        </p:spPr>
        <p:txBody>
          <a:bodyPr>
            <a:normAutofit/>
          </a:bodyPr>
          <a:lstStyle/>
          <a:p>
            <a:r>
              <a:rPr lang="en-US" altLang="en-US">
                <a:solidFill>
                  <a:schemeClr val="bg2"/>
                </a:solidFill>
                <a:latin typeface="Arial" panose="020B0604020202020204" pitchFamily="34" charset="0"/>
              </a:rPr>
              <a:t>Calculating Income</a:t>
            </a:r>
          </a:p>
        </p:txBody>
      </p:sp>
      <p:sp>
        <p:nvSpPr>
          <p:cNvPr id="76" name="Rectangle 75">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0914A0B-B89C-475B-9982-35BED55BCAB5}"/>
              </a:ext>
            </a:extLst>
          </p:cNvPr>
          <p:cNvSpPr>
            <a:spLocks noGrp="1"/>
          </p:cNvSpPr>
          <p:nvPr>
            <p:ph idx="1"/>
          </p:nvPr>
        </p:nvSpPr>
        <p:spPr>
          <a:xfrm>
            <a:off x="1371600" y="2286000"/>
            <a:ext cx="9601200" cy="3581400"/>
          </a:xfrm>
        </p:spPr>
        <p:txBody>
          <a:bodyPr>
            <a:normAutofit/>
          </a:bodyPr>
          <a:lstStyle/>
          <a:p>
            <a:pPr marL="0" indent="0">
              <a:buFont typeface="Arial" panose="020B0604020202020204" pitchFamily="34" charset="0"/>
              <a:buNone/>
              <a:defRPr/>
            </a:pPr>
            <a:r>
              <a:rPr lang="en-US" dirty="0">
                <a:solidFill>
                  <a:schemeClr val="bg2"/>
                </a:solidFill>
                <a:ea typeface="MS PGothic" panose="020B0600070205080204" pitchFamily="34" charset="-128"/>
              </a:rPr>
              <a:t>Income:</a:t>
            </a:r>
          </a:p>
          <a:p>
            <a:pPr>
              <a:defRPr/>
            </a:pPr>
            <a:r>
              <a:rPr lang="en-US" dirty="0">
                <a:solidFill>
                  <a:schemeClr val="bg2"/>
                </a:solidFill>
                <a:ea typeface="MS PGothic" panose="020B0600070205080204" pitchFamily="34" charset="-128"/>
              </a:rPr>
              <a:t>Allowance $50 per month</a:t>
            </a:r>
          </a:p>
          <a:p>
            <a:pPr>
              <a:defRPr/>
            </a:pPr>
            <a:r>
              <a:rPr lang="en-US" dirty="0">
                <a:solidFill>
                  <a:schemeClr val="bg2"/>
                </a:solidFill>
                <a:ea typeface="MS PGothic" panose="020B0600070205080204" pitchFamily="34" charset="-128"/>
              </a:rPr>
              <a:t>Part-Time Job  $400 per month</a:t>
            </a:r>
          </a:p>
          <a:p>
            <a:pPr>
              <a:defRPr/>
            </a:pPr>
            <a:endParaRPr lang="en-US" dirty="0">
              <a:solidFill>
                <a:schemeClr val="bg2"/>
              </a:solidFill>
              <a:ea typeface="MS PGothic" panose="020B0600070205080204" pitchFamily="34" charset="-128"/>
            </a:endParaRPr>
          </a:p>
          <a:p>
            <a:pPr>
              <a:defRPr/>
            </a:pPr>
            <a:r>
              <a:rPr lang="en-US" dirty="0">
                <a:solidFill>
                  <a:schemeClr val="bg2"/>
                </a:solidFill>
                <a:ea typeface="MS PGothic" panose="020B0600070205080204" pitchFamily="34" charset="-128"/>
              </a:rPr>
              <a:t>Total GROSS monthly income = $450</a:t>
            </a:r>
          </a:p>
          <a:p>
            <a:pPr>
              <a:defRPr/>
            </a:pPr>
            <a:endParaRPr lang="en-US" dirty="0">
              <a:solidFill>
                <a:schemeClr val="bg2"/>
              </a:solidFill>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99" name="Title 1">
            <a:extLst>
              <a:ext uri="{FF2B5EF4-FFF2-40B4-BE49-F238E27FC236}">
                <a16:creationId xmlns:a16="http://schemas.microsoft.com/office/drawing/2014/main" id="{AB774064-265F-4D61-9CE3-A70946F86492}"/>
              </a:ext>
            </a:extLst>
          </p:cNvPr>
          <p:cNvSpPr>
            <a:spLocks noGrp="1"/>
          </p:cNvSpPr>
          <p:nvPr>
            <p:ph type="title"/>
          </p:nvPr>
        </p:nvSpPr>
        <p:spPr>
          <a:xfrm>
            <a:off x="640081" y="791570"/>
            <a:ext cx="4018839" cy="5262390"/>
          </a:xfrm>
        </p:spPr>
        <p:txBody>
          <a:bodyPr anchor="ctr">
            <a:normAutofit/>
          </a:bodyPr>
          <a:lstStyle/>
          <a:p>
            <a:pPr algn="r"/>
            <a:r>
              <a:rPr lang="en-US" altLang="en-US" sz="4800">
                <a:solidFill>
                  <a:schemeClr val="bg2"/>
                </a:solidFill>
                <a:latin typeface="Arial" panose="020B0604020202020204" pitchFamily="34" charset="0"/>
              </a:rPr>
              <a:t>Types of Expenses</a:t>
            </a:r>
          </a:p>
        </p:txBody>
      </p:sp>
      <p:sp>
        <p:nvSpPr>
          <p:cNvPr id="138" name="Rectangle 137">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Content Placeholder 2">
            <a:extLst>
              <a:ext uri="{FF2B5EF4-FFF2-40B4-BE49-F238E27FC236}">
                <a16:creationId xmlns:a16="http://schemas.microsoft.com/office/drawing/2014/main" id="{336D1A92-30CA-4557-9ED6-2C061446485A}"/>
              </a:ext>
            </a:extLst>
          </p:cNvPr>
          <p:cNvSpPr>
            <a:spLocks noGrp="1"/>
          </p:cNvSpPr>
          <p:nvPr>
            <p:ph idx="1"/>
          </p:nvPr>
        </p:nvSpPr>
        <p:spPr>
          <a:xfrm>
            <a:off x="6176720" y="791570"/>
            <a:ext cx="4892308" cy="5262390"/>
          </a:xfrm>
        </p:spPr>
        <p:txBody>
          <a:bodyPr anchor="ctr">
            <a:normAutofit/>
          </a:bodyPr>
          <a:lstStyle/>
          <a:p>
            <a:pPr marL="0" indent="0">
              <a:buFont typeface="Arial" panose="020B0604020202020204" pitchFamily="34" charset="0"/>
              <a:buNone/>
              <a:defRPr/>
            </a:pPr>
            <a:r>
              <a:rPr lang="en-US" sz="1800" dirty="0">
                <a:ea typeface="MS PGothic" panose="020B0600070205080204" pitchFamily="34" charset="-128"/>
              </a:rPr>
              <a:t>Your expenses are any purchases or payments you make using your income. </a:t>
            </a:r>
          </a:p>
          <a:p>
            <a:pPr>
              <a:defRPr/>
            </a:pPr>
            <a:r>
              <a:rPr lang="en-US" sz="1800" dirty="0">
                <a:ea typeface="MS PGothic" panose="020B0600070205080204" pitchFamily="34" charset="-128"/>
              </a:rPr>
              <a:t>Mortgage/Rent Payment</a:t>
            </a:r>
          </a:p>
          <a:p>
            <a:pPr>
              <a:defRPr/>
            </a:pPr>
            <a:r>
              <a:rPr lang="en-US" sz="1800" dirty="0">
                <a:ea typeface="MS PGothic" panose="020B0600070205080204" pitchFamily="34" charset="-128"/>
              </a:rPr>
              <a:t>Bills/Utilities</a:t>
            </a:r>
          </a:p>
          <a:p>
            <a:pPr>
              <a:defRPr/>
            </a:pPr>
            <a:r>
              <a:rPr lang="en-US" sz="1800" dirty="0">
                <a:ea typeface="MS PGothic" panose="020B0600070205080204" pitchFamily="34" charset="-128"/>
              </a:rPr>
              <a:t>Food</a:t>
            </a:r>
          </a:p>
          <a:p>
            <a:pPr>
              <a:defRPr/>
            </a:pPr>
            <a:r>
              <a:rPr lang="en-US" sz="1800" dirty="0">
                <a:ea typeface="MS PGothic" panose="020B0600070205080204" pitchFamily="34" charset="-128"/>
              </a:rPr>
              <a:t>Transportation</a:t>
            </a:r>
          </a:p>
          <a:p>
            <a:pPr>
              <a:defRPr/>
            </a:pPr>
            <a:r>
              <a:rPr lang="en-US" sz="1800" dirty="0">
                <a:ea typeface="MS PGothic" panose="020B0600070205080204" pitchFamily="34" charset="-128"/>
              </a:rPr>
              <a:t>Personal/Medical</a:t>
            </a:r>
          </a:p>
          <a:p>
            <a:pPr>
              <a:defRPr/>
            </a:pPr>
            <a:r>
              <a:rPr lang="en-US" sz="1800" dirty="0">
                <a:ea typeface="MS PGothic" panose="020B0600070205080204" pitchFamily="34" charset="-128"/>
              </a:rPr>
              <a:t>Savings</a:t>
            </a:r>
          </a:p>
          <a:p>
            <a:pPr>
              <a:defRPr/>
            </a:pPr>
            <a:r>
              <a:rPr lang="en-US" sz="1800" dirty="0">
                <a:ea typeface="MS PGothic" panose="020B0600070205080204" pitchFamily="34" charset="-128"/>
              </a:rPr>
              <a:t>Credit Card Debt</a:t>
            </a:r>
          </a:p>
          <a:p>
            <a:pPr>
              <a:defRPr/>
            </a:pPr>
            <a:r>
              <a:rPr lang="en-US" sz="1800" dirty="0">
                <a:ea typeface="MS PGothic" panose="020B0600070205080204" pitchFamily="34" charset="-128"/>
              </a:rPr>
              <a:t>Entertainment</a:t>
            </a:r>
          </a:p>
          <a:p>
            <a:pPr>
              <a:defRPr/>
            </a:pPr>
            <a:r>
              <a:rPr lang="en-US" sz="1800" dirty="0">
                <a:ea typeface="MS PGothic" panose="020B0600070205080204" pitchFamily="34" charset="-128"/>
              </a:rPr>
              <a:t>Miscellaneous/Other</a:t>
            </a:r>
          </a:p>
          <a:p>
            <a:pPr marL="0" indent="0">
              <a:buFont typeface="Arial" panose="020B0604020202020204" pitchFamily="34" charset="0"/>
              <a:buNone/>
              <a:defRPr/>
            </a:pPr>
            <a:endParaRPr lang="en-US" sz="1800" dirty="0">
              <a:ea typeface="MS PGothic"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A94A1AD0-2001-4DCF-A988-7D9F48A62176}"/>
              </a:ext>
            </a:extLst>
          </p:cNvPr>
          <p:cNvSpPr>
            <a:spLocks noGrp="1"/>
          </p:cNvSpPr>
          <p:nvPr>
            <p:ph type="title"/>
          </p:nvPr>
        </p:nvSpPr>
        <p:spPr>
          <a:xfrm>
            <a:off x="1371600" y="685800"/>
            <a:ext cx="9601200" cy="1485900"/>
          </a:xfrm>
        </p:spPr>
        <p:txBody>
          <a:bodyPr>
            <a:normAutofit/>
          </a:bodyPr>
          <a:lstStyle/>
          <a:p>
            <a:r>
              <a:rPr lang="en-US" altLang="en-US">
                <a:solidFill>
                  <a:schemeClr val="bg2"/>
                </a:solidFill>
                <a:latin typeface="Arial" panose="020B0604020202020204" pitchFamily="34" charset="0"/>
              </a:rPr>
              <a:t>Calculating Debts</a:t>
            </a:r>
          </a:p>
        </p:txBody>
      </p:sp>
      <p:sp>
        <p:nvSpPr>
          <p:cNvPr id="137" name="Rectangle 136">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02522A8-CF96-4509-A8EE-A07D72B74C93}"/>
              </a:ext>
            </a:extLst>
          </p:cNvPr>
          <p:cNvSpPr>
            <a:spLocks noGrp="1"/>
          </p:cNvSpPr>
          <p:nvPr>
            <p:ph idx="1"/>
          </p:nvPr>
        </p:nvSpPr>
        <p:spPr>
          <a:xfrm>
            <a:off x="1371600" y="2286000"/>
            <a:ext cx="9601200" cy="3581400"/>
          </a:xfrm>
        </p:spPr>
        <p:txBody>
          <a:bodyPr>
            <a:normAutofit/>
          </a:bodyPr>
          <a:lstStyle/>
          <a:p>
            <a:pPr marL="0" indent="0">
              <a:buFont typeface="Arial" panose="020B0604020202020204" pitchFamily="34" charset="0"/>
              <a:buNone/>
              <a:defRPr/>
            </a:pPr>
            <a:r>
              <a:rPr lang="en-US" dirty="0">
                <a:solidFill>
                  <a:schemeClr val="bg2"/>
                </a:solidFill>
                <a:ea typeface="MS PGothic" panose="020B0600070205080204" pitchFamily="34" charset="-128"/>
              </a:rPr>
              <a:t>Debts:</a:t>
            </a:r>
          </a:p>
          <a:p>
            <a:pPr>
              <a:defRPr/>
            </a:pPr>
            <a:r>
              <a:rPr lang="en-US" dirty="0">
                <a:solidFill>
                  <a:schemeClr val="bg2"/>
                </a:solidFill>
                <a:ea typeface="MS PGothic" panose="020B0600070205080204" pitchFamily="34" charset="-128"/>
              </a:rPr>
              <a:t>Cell Phone $50</a:t>
            </a:r>
          </a:p>
          <a:p>
            <a:pPr marL="0" indent="0">
              <a:buNone/>
              <a:defRPr/>
            </a:pPr>
            <a:endParaRPr lang="en-US" dirty="0">
              <a:solidFill>
                <a:schemeClr val="bg2"/>
              </a:solidFill>
              <a:ea typeface="MS PGothic" panose="020B0600070205080204" pitchFamily="34" charset="-128"/>
            </a:endParaRPr>
          </a:p>
          <a:p>
            <a:pPr marL="0" indent="0">
              <a:buFont typeface="Arial" panose="020B0604020202020204" pitchFamily="34" charset="0"/>
              <a:buNone/>
              <a:defRPr/>
            </a:pPr>
            <a:endParaRPr lang="en-US" dirty="0">
              <a:solidFill>
                <a:schemeClr val="bg2"/>
              </a:solidFill>
              <a:ea typeface="MS PGothic" panose="020B0600070205080204" pitchFamily="34" charset="-128"/>
            </a:endParaRPr>
          </a:p>
          <a:p>
            <a:pPr marL="0" indent="0">
              <a:buFont typeface="Arial" panose="020B0604020202020204" pitchFamily="34" charset="0"/>
              <a:buNone/>
              <a:defRPr/>
            </a:pPr>
            <a:r>
              <a:rPr lang="en-US" dirty="0">
                <a:solidFill>
                  <a:schemeClr val="bg2"/>
                </a:solidFill>
                <a:ea typeface="MS PGothic" panose="020B0600070205080204" pitchFamily="34" charset="-128"/>
              </a:rPr>
              <a:t>Total monthly debt = $50</a:t>
            </a:r>
          </a:p>
          <a:p>
            <a:pPr marL="0" indent="0">
              <a:buFont typeface="Arial" panose="020B0604020202020204" pitchFamily="34" charset="0"/>
              <a:buNone/>
              <a:defRPr/>
            </a:pPr>
            <a:endParaRPr lang="en-US" dirty="0">
              <a:solidFill>
                <a:schemeClr val="bg2"/>
              </a:solidFill>
              <a:ea typeface="MS PGothic"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4" name="Title 1">
            <a:extLst>
              <a:ext uri="{FF2B5EF4-FFF2-40B4-BE49-F238E27FC236}">
                <a16:creationId xmlns:a16="http://schemas.microsoft.com/office/drawing/2014/main" id="{17F729A7-8D5A-4C58-B320-EA6385DF3AA0}"/>
              </a:ext>
            </a:extLst>
          </p:cNvPr>
          <p:cNvSpPr>
            <a:spLocks noGrp="1"/>
          </p:cNvSpPr>
          <p:nvPr>
            <p:ph type="title"/>
          </p:nvPr>
        </p:nvSpPr>
        <p:spPr>
          <a:xfrm>
            <a:off x="640081" y="791570"/>
            <a:ext cx="4018839" cy="5262390"/>
          </a:xfrm>
        </p:spPr>
        <p:txBody>
          <a:bodyPr anchor="ctr">
            <a:normAutofit/>
          </a:bodyPr>
          <a:lstStyle/>
          <a:p>
            <a:pPr algn="r"/>
            <a:r>
              <a:rPr lang="en-US" altLang="en-US" sz="4800">
                <a:solidFill>
                  <a:schemeClr val="bg2"/>
                </a:solidFill>
                <a:latin typeface="Arial" panose="020B0604020202020204" pitchFamily="34" charset="0"/>
              </a:rPr>
              <a:t>Types of Expenses (cont.)</a:t>
            </a:r>
          </a:p>
        </p:txBody>
      </p:sp>
      <p:sp>
        <p:nvSpPr>
          <p:cNvPr id="141" name="Rectangle 140">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5" name="Content Placeholder 2">
            <a:extLst>
              <a:ext uri="{FF2B5EF4-FFF2-40B4-BE49-F238E27FC236}">
                <a16:creationId xmlns:a16="http://schemas.microsoft.com/office/drawing/2014/main" id="{5ECC34C5-311C-43BD-BF4C-FCFCAD0A0051}"/>
              </a:ext>
            </a:extLst>
          </p:cNvPr>
          <p:cNvSpPr>
            <a:spLocks noGrp="1"/>
          </p:cNvSpPr>
          <p:nvPr>
            <p:ph idx="1"/>
          </p:nvPr>
        </p:nvSpPr>
        <p:spPr>
          <a:xfrm>
            <a:off x="6176720" y="791570"/>
            <a:ext cx="4892308" cy="5262390"/>
          </a:xfrm>
        </p:spPr>
        <p:txBody>
          <a:bodyPr anchor="ctr">
            <a:normAutofit/>
          </a:bodyPr>
          <a:lstStyle/>
          <a:p>
            <a:pPr marL="0" indent="0">
              <a:buNone/>
            </a:pPr>
            <a:r>
              <a:rPr lang="en-US" altLang="en-US" sz="1800">
                <a:latin typeface="Arial" panose="020B0604020202020204" pitchFamily="34" charset="0"/>
              </a:rPr>
              <a:t>Fixed</a:t>
            </a:r>
          </a:p>
          <a:p>
            <a:r>
              <a:rPr lang="en-US" sz="1800">
                <a:latin typeface="Tahoma" pitchFamily="34" charset="0"/>
              </a:rPr>
              <a:t>Expenses with amounts that don’t change from month to month</a:t>
            </a:r>
            <a:endParaRPr lang="en-US" altLang="en-US" sz="1800">
              <a:latin typeface="Arial" panose="020B0604020202020204" pitchFamily="34" charset="0"/>
            </a:endParaRPr>
          </a:p>
          <a:p>
            <a:pPr marL="0" indent="0">
              <a:buFont typeface="Arial" panose="020B0604020202020204" pitchFamily="34" charset="0"/>
              <a:buNone/>
            </a:pPr>
            <a:r>
              <a:rPr lang="en-US" altLang="en-US" sz="1800">
                <a:latin typeface="Arial" panose="020B0604020202020204" pitchFamily="34" charset="0"/>
              </a:rPr>
              <a:t>Flexible</a:t>
            </a:r>
          </a:p>
          <a:p>
            <a:r>
              <a:rPr lang="en-US" sz="1800">
                <a:latin typeface="Tahoma" pitchFamily="34" charset="0"/>
              </a:rPr>
              <a:t>Expenses with amounts that may change from month to month</a:t>
            </a:r>
            <a:endParaRPr lang="en-US" altLang="en-US" sz="1800">
              <a:latin typeface="Arial" panose="020B0604020202020204" pitchFamily="34" charset="0"/>
            </a:endParaRPr>
          </a:p>
          <a:p>
            <a:pPr marL="0" indent="0">
              <a:buFont typeface="Arial" panose="020B0604020202020204" pitchFamily="34" charset="0"/>
              <a:buNone/>
            </a:pPr>
            <a:r>
              <a:rPr lang="en-US" altLang="en-US" sz="1800">
                <a:latin typeface="Arial" panose="020B0604020202020204" pitchFamily="34" charset="0"/>
              </a:rPr>
              <a:t>Luxury</a:t>
            </a:r>
          </a:p>
          <a:p>
            <a:r>
              <a:rPr lang="en-US" altLang="en-US" sz="1800">
                <a:latin typeface="Arial" panose="020B0604020202020204" pitchFamily="34" charset="0"/>
              </a:rPr>
              <a:t>Expenses that were unnecessary or hand less expensive options </a:t>
            </a:r>
          </a:p>
          <a:p>
            <a:endParaRPr lang="en-US" altLang="en-US" sz="1800">
              <a:latin typeface="Arial" panose="020B0604020202020204" pitchFamily="34" charset="0"/>
            </a:endParaRPr>
          </a:p>
          <a:p>
            <a:pPr marL="0" indent="0">
              <a:buFont typeface="Arial" panose="020B0604020202020204" pitchFamily="34" charset="0"/>
              <a:buNone/>
            </a:pPr>
            <a:r>
              <a:rPr lang="en-US" altLang="en-US" sz="1800">
                <a:latin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28">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0"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1"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0" name="Rectangle 32">
            <a:extLst>
              <a:ext uri="{FF2B5EF4-FFF2-40B4-BE49-F238E27FC236}">
                <a16:creationId xmlns:a16="http://schemas.microsoft.com/office/drawing/2014/main" id="{6974C90F-8C7A-4970-8CF9-54CE74E72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25" descr="Bullseye">
            <a:extLst>
              <a:ext uri="{FF2B5EF4-FFF2-40B4-BE49-F238E27FC236}">
                <a16:creationId xmlns:a16="http://schemas.microsoft.com/office/drawing/2014/main" id="{E5CF654C-6DFD-43B9-A855-CC76F656945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4276" y="1263012"/>
            <a:ext cx="4331976" cy="4331976"/>
          </a:xfrm>
          <a:prstGeom prst="rect">
            <a:avLst/>
          </a:prstGeom>
        </p:spPr>
      </p:pic>
      <p:sp>
        <p:nvSpPr>
          <p:cNvPr id="42" name="Freeform 6">
            <a:extLst>
              <a:ext uri="{FF2B5EF4-FFF2-40B4-BE49-F238E27FC236}">
                <a16:creationId xmlns:a16="http://schemas.microsoft.com/office/drawing/2014/main" id="{CA3D16AB-08D8-47CB-A30C-9ABAA506F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A8055E58-FBC5-4354-9A1A-41C6E9D317B1}"/>
              </a:ext>
            </a:extLst>
          </p:cNvPr>
          <p:cNvSpPr>
            <a:spLocks noGrp="1"/>
          </p:cNvSpPr>
          <p:nvPr>
            <p:ph type="title"/>
          </p:nvPr>
        </p:nvSpPr>
        <p:spPr>
          <a:xfrm>
            <a:off x="6138004" y="1480930"/>
            <a:ext cx="5607908" cy="3254321"/>
          </a:xfrm>
          <a:prstGeom prst="rect">
            <a:avLst/>
          </a:prstGeom>
        </p:spPr>
        <p:txBody>
          <a:bodyPr vert="horz" lIns="91440" tIns="45720" rIns="91440" bIns="45720" rtlCol="0" anchor="b">
            <a:normAutofit/>
          </a:bodyPr>
          <a:lstStyle/>
          <a:p>
            <a:pPr algn="l"/>
            <a:r>
              <a:rPr lang="en-US" sz="7000" dirty="0">
                <a:solidFill>
                  <a:schemeClr val="tx2"/>
                </a:solidFill>
              </a:rPr>
              <a:t>Setting Goals</a:t>
            </a:r>
          </a:p>
        </p:txBody>
      </p:sp>
    </p:spTree>
    <p:extLst>
      <p:ext uri="{BB962C8B-B14F-4D97-AF65-F5344CB8AC3E}">
        <p14:creationId xmlns:p14="http://schemas.microsoft.com/office/powerpoint/2010/main" val="307503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31FFE18B-42B0-4E18-83C3-081783481F03}"/>
              </a:ext>
            </a:extLst>
          </p:cNvPr>
          <p:cNvSpPr>
            <a:spLocks noGrp="1"/>
          </p:cNvSpPr>
          <p:nvPr>
            <p:ph type="ctrTitle"/>
          </p:nvPr>
        </p:nvSpPr>
        <p:spPr>
          <a:xfrm>
            <a:off x="1668544" y="1649691"/>
            <a:ext cx="2611225" cy="2236989"/>
          </a:xfrm>
          <a:prstGeom prst="rect">
            <a:avLst/>
          </a:prstGeom>
        </p:spPr>
        <p:txBody>
          <a:bodyPr vert="horz" lIns="91440" tIns="45720" rIns="91440" bIns="45720" rtlCol="0" anchor="b">
            <a:normAutofit/>
          </a:bodyPr>
          <a:lstStyle/>
          <a:p>
            <a:pPr algn="ctr"/>
            <a:r>
              <a:rPr lang="en-US" sz="4800" cap="all"/>
              <a:t>Money Math</a:t>
            </a:r>
          </a:p>
        </p:txBody>
      </p:sp>
      <p:sp>
        <p:nvSpPr>
          <p:cNvPr id="6" name="Text Placeholder 5">
            <a:extLst>
              <a:ext uri="{FF2B5EF4-FFF2-40B4-BE49-F238E27FC236}">
                <a16:creationId xmlns:a16="http://schemas.microsoft.com/office/drawing/2014/main" id="{89E2D391-ECBE-45F5-B28A-702451BBAD3A}"/>
              </a:ext>
            </a:extLst>
          </p:cNvPr>
          <p:cNvSpPr>
            <a:spLocks noGrp="1"/>
          </p:cNvSpPr>
          <p:nvPr>
            <p:ph type="subTitle" idx="1"/>
          </p:nvPr>
        </p:nvSpPr>
        <p:spPr>
          <a:xfrm>
            <a:off x="1668544" y="3956279"/>
            <a:ext cx="2611225" cy="1086237"/>
          </a:xfrm>
          <a:prstGeom prst="rect">
            <a:avLst/>
          </a:prstGeom>
        </p:spPr>
        <p:txBody>
          <a:bodyPr vert="horz" lIns="91440" tIns="45720" rIns="91440" bIns="45720" rtlCol="0">
            <a:normAutofit/>
          </a:bodyPr>
          <a:lstStyle/>
          <a:p>
            <a:pPr>
              <a:lnSpc>
                <a:spcPct val="112000"/>
              </a:lnSpc>
              <a:spcBef>
                <a:spcPts val="0"/>
              </a:spcBef>
              <a:spcAft>
                <a:spcPts val="600"/>
              </a:spcAft>
            </a:pPr>
            <a:r>
              <a:rPr lang="en-US" sz="2000">
                <a:solidFill>
                  <a:schemeClr val="bg2"/>
                </a:solidFill>
              </a:rPr>
              <a:t>Never Be Afraid…</a:t>
            </a:r>
          </a:p>
        </p:txBody>
      </p:sp>
      <p:pic>
        <p:nvPicPr>
          <p:cNvPr id="5" name="Picture 4" descr="A vase of flowers on a table&#10;&#10;Description automatically generated">
            <a:extLst>
              <a:ext uri="{FF2B5EF4-FFF2-40B4-BE49-F238E27FC236}">
                <a16:creationId xmlns:a16="http://schemas.microsoft.com/office/drawing/2014/main" id="{DE295481-F88B-43F6-A88C-E2BACA0309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noFill/>
          <a:ln>
            <a:noFill/>
          </a:ln>
          <a:effectLst/>
        </p:spPr>
      </p:pic>
    </p:spTree>
    <p:extLst>
      <p:ext uri="{BB962C8B-B14F-4D97-AF65-F5344CB8AC3E}">
        <p14:creationId xmlns:p14="http://schemas.microsoft.com/office/powerpoint/2010/main" val="16640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6D41-9A63-41B5-A244-CD38972EEE9F}"/>
              </a:ext>
            </a:extLst>
          </p:cNvPr>
          <p:cNvSpPr>
            <a:spLocks noGrp="1"/>
          </p:cNvSpPr>
          <p:nvPr>
            <p:ph type="title"/>
          </p:nvPr>
        </p:nvSpPr>
        <p:spPr>
          <a:xfrm>
            <a:off x="6389914" y="685800"/>
            <a:ext cx="5127172" cy="1485900"/>
          </a:xfrm>
        </p:spPr>
        <p:txBody>
          <a:bodyPr>
            <a:normAutofit/>
          </a:bodyPr>
          <a:lstStyle/>
          <a:p>
            <a:r>
              <a:rPr lang="en-US"/>
              <a:t>The Goals</a:t>
            </a:r>
            <a:endParaRPr lang="en-US" dirty="0"/>
          </a:p>
        </p:txBody>
      </p:sp>
      <p:sp>
        <p:nvSpPr>
          <p:cNvPr id="26" name="Rectangle 21">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Graphic 18" descr="Onboarding">
            <a:extLst>
              <a:ext uri="{FF2B5EF4-FFF2-40B4-BE49-F238E27FC236}">
                <a16:creationId xmlns:a16="http://schemas.microsoft.com/office/drawing/2014/main" id="{8561CDE2-4209-42C4-AE64-7278C032C88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562" y="733351"/>
            <a:ext cx="5071256" cy="5071256"/>
          </a:xfrm>
          <a:prstGeom prst="rect">
            <a:avLst/>
          </a:prstGeom>
        </p:spPr>
      </p:pic>
      <p:sp>
        <p:nvSpPr>
          <p:cNvPr id="30" name="Content Placeholder 2">
            <a:extLst>
              <a:ext uri="{FF2B5EF4-FFF2-40B4-BE49-F238E27FC236}">
                <a16:creationId xmlns:a16="http://schemas.microsoft.com/office/drawing/2014/main" id="{E94F2BF1-A781-440C-A0F5-8B5DDD0D64E7}"/>
              </a:ext>
            </a:extLst>
          </p:cNvPr>
          <p:cNvSpPr>
            <a:spLocks noGrp="1"/>
          </p:cNvSpPr>
          <p:nvPr>
            <p:ph idx="1"/>
          </p:nvPr>
        </p:nvSpPr>
        <p:spPr>
          <a:xfrm>
            <a:off x="6389914" y="2286000"/>
            <a:ext cx="5127172" cy="3581400"/>
          </a:xfrm>
        </p:spPr>
        <p:txBody>
          <a:bodyPr>
            <a:normAutofit/>
          </a:bodyPr>
          <a:lstStyle/>
          <a:p>
            <a:r>
              <a:rPr lang="en-US" sz="1700" dirty="0"/>
              <a:t>The ability to understand how money works</a:t>
            </a:r>
          </a:p>
          <a:p>
            <a:r>
              <a:rPr lang="en-US" sz="1700" dirty="0"/>
              <a:t>How we earn it: Income</a:t>
            </a:r>
          </a:p>
          <a:p>
            <a:r>
              <a:rPr lang="en-US" sz="1700" dirty="0"/>
              <a:t>How we spend it: Debt</a:t>
            </a:r>
          </a:p>
          <a:p>
            <a:r>
              <a:rPr lang="en-US" sz="1700" dirty="0"/>
              <a:t>How we save it: Banking Skills </a:t>
            </a:r>
          </a:p>
          <a:p>
            <a:r>
              <a:rPr lang="en-US" sz="1700" dirty="0"/>
              <a:t>How we manage/leverage it: Credit</a:t>
            </a:r>
          </a:p>
          <a:p>
            <a:r>
              <a:rPr lang="en-US" sz="1700" dirty="0"/>
              <a:t>How we protect it: Identity Theft</a:t>
            </a:r>
          </a:p>
          <a:p>
            <a:r>
              <a:rPr lang="en-US" sz="1700" dirty="0"/>
              <a:t>How we use it to make large purchases: College, Cars, homes</a:t>
            </a:r>
          </a:p>
          <a:p>
            <a:endParaRPr lang="en-US" sz="1700" dirty="0"/>
          </a:p>
          <a:p>
            <a:endParaRPr lang="en-US" sz="1700" dirty="0"/>
          </a:p>
        </p:txBody>
      </p:sp>
    </p:spTree>
    <p:extLst>
      <p:ext uri="{BB962C8B-B14F-4D97-AF65-F5344CB8AC3E}">
        <p14:creationId xmlns:p14="http://schemas.microsoft.com/office/powerpoint/2010/main" val="396933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Mint App Review: See All Your Finances At Once, My 1 Year Experience">
            <a:extLst>
              <a:ext uri="{FF2B5EF4-FFF2-40B4-BE49-F238E27FC236}">
                <a16:creationId xmlns:a16="http://schemas.microsoft.com/office/drawing/2014/main" id="{C7B8E73F-61CF-4E6C-977D-B7262E71C7C1}"/>
              </a:ext>
            </a:extLst>
          </p:cNvPr>
          <p:cNvPicPr>
            <a:picLocks noGrp="1" noChangeAspect="1" noChangeArrowheads="1"/>
          </p:cNvPicPr>
          <p:nvPr>
            <p:ph type="pic" sz="quarter" idx="4294967295"/>
          </p:nvPr>
        </p:nvPicPr>
        <p:blipFill rotWithShape="1">
          <a:blip r:embed="rId2" cstate="screen">
            <a:extLst>
              <a:ext uri="{28A0092B-C50C-407E-A947-70E740481C1C}">
                <a14:useLocalDpi xmlns:a14="http://schemas.microsoft.com/office/drawing/2010/main"/>
              </a:ext>
            </a:extLst>
          </a:blip>
          <a:srcRect t="8062" r="-4" b="8058"/>
          <a:stretch/>
        </p:blipFill>
        <p:spPr bwMode="auto">
          <a:xfrm>
            <a:off x="1036321" y="321732"/>
            <a:ext cx="10833946" cy="613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11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65" name="Title 1"/>
          <p:cNvSpPr>
            <a:spLocks noGrp="1"/>
          </p:cNvSpPr>
          <p:nvPr>
            <p:ph type="title"/>
          </p:nvPr>
        </p:nvSpPr>
        <p:spPr>
          <a:xfrm>
            <a:off x="6389914" y="685800"/>
            <a:ext cx="5127172" cy="1485900"/>
          </a:xfrm>
        </p:spPr>
        <p:txBody>
          <a:bodyPr vert="horz" lIns="91440" tIns="45720" rIns="91440" bIns="45720" rtlCol="0" anchor="t">
            <a:normAutofit/>
          </a:bodyPr>
          <a:lstStyle/>
          <a:p>
            <a:r>
              <a:rPr lang="en-US"/>
              <a:t>Income vs. Expenses Overview </a:t>
            </a:r>
          </a:p>
        </p:txBody>
      </p:sp>
      <p:sp>
        <p:nvSpPr>
          <p:cNvPr id="73" name="Rectangle 72">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2"/>
          <a:stretch>
            <a:fillRect/>
          </a:stretch>
        </p:blipFill>
        <p:spPr>
          <a:xfrm>
            <a:off x="1023562" y="1303868"/>
            <a:ext cx="5071256" cy="3930223"/>
          </a:xfrm>
          <a:prstGeom prst="rect">
            <a:avLst/>
          </a:prstGeom>
        </p:spPr>
      </p:pic>
      <p:sp>
        <p:nvSpPr>
          <p:cNvPr id="88066" name="TextBox 2"/>
          <p:cNvSpPr txBox="1">
            <a:spLocks noChangeArrowheads="1"/>
          </p:cNvSpPr>
          <p:nvPr/>
        </p:nvSpPr>
        <p:spPr bwMode="auto">
          <a:xfrm>
            <a:off x="6389914" y="2286000"/>
            <a:ext cx="5127172"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r>
              <a:rPr lang="en-US" sz="1700">
                <a:solidFill>
                  <a:schemeClr val="tx2"/>
                </a:solidFill>
                <a:latin typeface="+mn-lt"/>
                <a:ea typeface="+mn-ea"/>
                <a:cs typeface="+mn-cs"/>
              </a:rPr>
              <a:t>At the end of the month, break everything down into two categories.</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endParaRPr lang="en-US" sz="1700">
              <a:solidFill>
                <a:schemeClr val="tx2"/>
              </a:solidFill>
              <a:latin typeface="+mn-lt"/>
              <a:ea typeface="+mn-ea"/>
              <a:cs typeface="+mn-cs"/>
            </a:endParaRP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r>
              <a:rPr lang="en-US" sz="1700">
                <a:solidFill>
                  <a:schemeClr val="tx2"/>
                </a:solidFill>
                <a:latin typeface="+mn-lt"/>
                <a:ea typeface="+mn-ea"/>
                <a:cs typeface="+mn-cs"/>
              </a:rPr>
              <a:t>Is your income greater than your expenses?</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endParaRPr lang="en-US" sz="1700">
              <a:solidFill>
                <a:schemeClr val="tx2"/>
              </a:solidFill>
              <a:latin typeface="+mn-lt"/>
              <a:ea typeface="+mn-ea"/>
              <a:cs typeface="+mn-cs"/>
            </a:endParaRP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r>
              <a:rPr lang="en-US" sz="1700" b="1">
                <a:solidFill>
                  <a:schemeClr val="tx2"/>
                </a:solidFill>
                <a:latin typeface="+mn-lt"/>
                <a:ea typeface="+mn-ea"/>
                <a:cs typeface="+mn-cs"/>
              </a:rPr>
              <a:t> YES </a:t>
            </a:r>
            <a:r>
              <a:rPr lang="en-US" sz="1700">
                <a:solidFill>
                  <a:schemeClr val="tx2"/>
                </a:solidFill>
                <a:latin typeface="+mn-lt"/>
                <a:ea typeface="+mn-ea"/>
                <a:cs typeface="+mn-cs"/>
              </a:rPr>
              <a:t>= Great, then you can save.</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endParaRPr lang="en-US" sz="1700">
              <a:solidFill>
                <a:schemeClr val="tx2"/>
              </a:solidFill>
              <a:latin typeface="+mn-lt"/>
              <a:ea typeface="+mn-ea"/>
              <a:cs typeface="+mn-cs"/>
            </a:endParaRP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defRPr/>
            </a:pPr>
            <a:r>
              <a:rPr lang="en-US" sz="1700" b="1">
                <a:solidFill>
                  <a:schemeClr val="tx2"/>
                </a:solidFill>
                <a:latin typeface="+mn-lt"/>
                <a:ea typeface="+mn-ea"/>
                <a:cs typeface="+mn-cs"/>
              </a:rPr>
              <a:t> NO </a:t>
            </a:r>
            <a:r>
              <a:rPr lang="en-US" sz="1700">
                <a:solidFill>
                  <a:schemeClr val="tx2"/>
                </a:solidFill>
                <a:latin typeface="+mn-lt"/>
                <a:ea typeface="+mn-ea"/>
                <a:cs typeface="+mn-cs"/>
              </a:rPr>
              <a:t>= It’s okay, only with this information can you alter your spending habits and stick to your new budgets</a:t>
            </a:r>
          </a:p>
        </p:txBody>
      </p:sp>
    </p:spTree>
    <p:extLst>
      <p:ext uri="{BB962C8B-B14F-4D97-AF65-F5344CB8AC3E}">
        <p14:creationId xmlns:p14="http://schemas.microsoft.com/office/powerpoint/2010/main" val="231799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713A80-6A84-4A9D-A5D7-E08F48BE9495}"/>
              </a:ext>
            </a:extLst>
          </p:cNvPr>
          <p:cNvSpPr>
            <a:spLocks noGrp="1"/>
          </p:cNvSpPr>
          <p:nvPr>
            <p:ph type="title" idx="4294967295"/>
          </p:nvPr>
        </p:nvSpPr>
        <p:spPr>
          <a:xfrm>
            <a:off x="7860667" y="685800"/>
            <a:ext cx="3656419" cy="1485900"/>
          </a:xfrm>
        </p:spPr>
        <p:txBody>
          <a:bodyPr vert="horz" lIns="91440" tIns="45720" rIns="91440" bIns="45720" rtlCol="0" anchor="t">
            <a:normAutofit/>
          </a:bodyPr>
          <a:lstStyle/>
          <a:p>
            <a:r>
              <a:rPr lang="en-US"/>
              <a:t>Budgets</a:t>
            </a:r>
          </a:p>
        </p:txBody>
      </p:sp>
      <p:sp>
        <p:nvSpPr>
          <p:cNvPr id="32" name="Rectangle 28">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ile of broccoli sitting on a rock&#10;&#10;Description automatically generated">
            <a:extLst>
              <a:ext uri="{FF2B5EF4-FFF2-40B4-BE49-F238E27FC236}">
                <a16:creationId xmlns:a16="http://schemas.microsoft.com/office/drawing/2014/main" id="{6AFA9FBE-ED7F-4F43-837B-EB3D15F21F5B}"/>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b="-1"/>
          <a:stretch/>
        </p:blipFill>
        <p:spPr>
          <a:xfrm>
            <a:off x="1680435" y="645107"/>
            <a:ext cx="5203317" cy="4069256"/>
          </a:xfrm>
          <a:prstGeom prst="rect">
            <a:avLst/>
          </a:prstGeom>
        </p:spPr>
      </p:pic>
      <p:sp>
        <p:nvSpPr>
          <p:cNvPr id="6" name="Text Placeholder 5">
            <a:extLst>
              <a:ext uri="{FF2B5EF4-FFF2-40B4-BE49-F238E27FC236}">
                <a16:creationId xmlns:a16="http://schemas.microsoft.com/office/drawing/2014/main" id="{7D67867F-B8ED-47EB-93B9-82544C91D8D6}"/>
              </a:ext>
            </a:extLst>
          </p:cNvPr>
          <p:cNvSpPr>
            <a:spLocks noGrp="1"/>
          </p:cNvSpPr>
          <p:nvPr>
            <p:ph type="body" idx="4294967295"/>
          </p:nvPr>
        </p:nvSpPr>
        <p:spPr>
          <a:xfrm>
            <a:off x="7340500" y="1995801"/>
            <a:ext cx="3656419" cy="3581400"/>
          </a:xfrm>
        </p:spPr>
        <p:txBody>
          <a:bodyPr vert="horz" lIns="91440" tIns="45720" rIns="91440" bIns="45720" rtlCol="0">
            <a:normAutofit/>
          </a:bodyPr>
          <a:lstStyle/>
          <a:p>
            <a:pPr marL="0">
              <a:spcBef>
                <a:spcPts val="0"/>
              </a:spcBef>
              <a:buFont typeface="Franklin Gothic Book" panose="020B0503020102020204" pitchFamily="34" charset="0"/>
              <a:buNone/>
            </a:pPr>
            <a:r>
              <a:rPr lang="en-US" spc="80" dirty="0"/>
              <a:t>Are not set in stone, they should be reviewed often. Adjustments should be made as goals are accomplished and new spending plans replace the old ones. </a:t>
            </a:r>
          </a:p>
        </p:txBody>
      </p:sp>
    </p:spTree>
    <p:extLst>
      <p:ext uri="{BB962C8B-B14F-4D97-AF65-F5344CB8AC3E}">
        <p14:creationId xmlns:p14="http://schemas.microsoft.com/office/powerpoint/2010/main" val="4034084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goals-696x46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88652" cy="6857990"/>
          </a:xfrm>
          <a:prstGeom prst="rect">
            <a:avLst/>
          </a:prstGeom>
        </p:spPr>
      </p:pic>
      <p:sp>
        <p:nvSpPr>
          <p:cNvPr id="100360" name="Rectangle 74">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3" name="Title 1"/>
          <p:cNvSpPr>
            <a:spLocks noGrp="1"/>
          </p:cNvSpPr>
          <p:nvPr>
            <p:ph type="title"/>
          </p:nvPr>
        </p:nvSpPr>
        <p:spPr>
          <a:xfrm>
            <a:off x="1371600" y="685800"/>
            <a:ext cx="9601200" cy="1485900"/>
          </a:xfrm>
        </p:spPr>
        <p:txBody>
          <a:bodyPr>
            <a:normAutofit/>
          </a:bodyPr>
          <a:lstStyle/>
          <a:p>
            <a:r>
              <a:rPr lang="en-US">
                <a:solidFill>
                  <a:schemeClr val="bg2"/>
                </a:solidFill>
                <a:latin typeface="Arial" charset="0"/>
              </a:rPr>
              <a:t>Setting Your Financial Goals</a:t>
            </a:r>
          </a:p>
        </p:txBody>
      </p:sp>
      <p:sp>
        <p:nvSpPr>
          <p:cNvPr id="100361" name="Rectangle 76">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2118F14-5AFE-4879-9689-96E33BCC26A2}"/>
              </a:ext>
            </a:extLst>
          </p:cNvPr>
          <p:cNvSpPr>
            <a:spLocks noGrp="1"/>
          </p:cNvSpPr>
          <p:nvPr>
            <p:ph idx="1"/>
          </p:nvPr>
        </p:nvSpPr>
        <p:spPr>
          <a:xfrm>
            <a:off x="1371600" y="2286000"/>
            <a:ext cx="9601200" cy="3581400"/>
          </a:xfrm>
        </p:spPr>
        <p:txBody>
          <a:bodyPr>
            <a:normAutofit/>
          </a:bodyPr>
          <a:lstStyle/>
          <a:p>
            <a:pPr lvl="1">
              <a:buFont typeface="Wingdings" panose="05000000000000000000" pitchFamily="2" charset="2"/>
              <a:buChar char="§"/>
            </a:pPr>
            <a:r>
              <a:rPr lang="en-US">
                <a:solidFill>
                  <a:schemeClr val="bg2"/>
                </a:solidFill>
                <a:latin typeface="Arial" charset="0"/>
                <a:cs typeface="Arial" charset="0"/>
              </a:rPr>
              <a:t>Short term – less than one (1) year</a:t>
            </a:r>
          </a:p>
          <a:p>
            <a:pPr lvl="1">
              <a:buFont typeface="Wingdings" panose="05000000000000000000" pitchFamily="2" charset="2"/>
              <a:buChar char="§"/>
            </a:pPr>
            <a:endParaRPr lang="en-US">
              <a:solidFill>
                <a:schemeClr val="bg2"/>
              </a:solidFill>
              <a:latin typeface="Arial" charset="0"/>
              <a:cs typeface="Arial" charset="0"/>
            </a:endParaRPr>
          </a:p>
          <a:p>
            <a:pPr lvl="1">
              <a:buFont typeface="Wingdings" panose="05000000000000000000" pitchFamily="2" charset="2"/>
              <a:buChar char="§"/>
            </a:pPr>
            <a:r>
              <a:rPr lang="en-US">
                <a:solidFill>
                  <a:schemeClr val="bg2"/>
                </a:solidFill>
                <a:latin typeface="Arial" charset="0"/>
                <a:cs typeface="Arial" charset="0"/>
              </a:rPr>
              <a:t>Mid term – one (1) to three (3) years</a:t>
            </a:r>
          </a:p>
          <a:p>
            <a:pPr lvl="1">
              <a:buFont typeface="Wingdings" panose="05000000000000000000" pitchFamily="2" charset="2"/>
              <a:buChar char="§"/>
            </a:pPr>
            <a:endParaRPr lang="en-US">
              <a:solidFill>
                <a:schemeClr val="bg2"/>
              </a:solidFill>
              <a:latin typeface="Arial" charset="0"/>
              <a:cs typeface="Arial" charset="0"/>
            </a:endParaRPr>
          </a:p>
          <a:p>
            <a:pPr lvl="1">
              <a:buFont typeface="Wingdings" panose="05000000000000000000" pitchFamily="2" charset="2"/>
              <a:buChar char="§"/>
            </a:pPr>
            <a:r>
              <a:rPr lang="en-US">
                <a:solidFill>
                  <a:schemeClr val="bg2"/>
                </a:solidFill>
                <a:latin typeface="Arial" charset="0"/>
                <a:cs typeface="Arial" charset="0"/>
              </a:rPr>
              <a:t>Long term – three (3) or more</a:t>
            </a:r>
          </a:p>
          <a:p>
            <a:pPr>
              <a:buFont typeface="Wingdings" panose="05000000000000000000" pitchFamily="2" charset="2"/>
              <a:buChar char="§"/>
            </a:pPr>
            <a:endParaRPr lang="en-US">
              <a:solidFill>
                <a:schemeClr val="bg2"/>
              </a:solidFill>
            </a:endParaRPr>
          </a:p>
        </p:txBody>
      </p:sp>
    </p:spTree>
    <p:extLst>
      <p:ext uri="{BB962C8B-B14F-4D97-AF65-F5344CB8AC3E}">
        <p14:creationId xmlns:p14="http://schemas.microsoft.com/office/powerpoint/2010/main" val="1628802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377" name="Title 1"/>
          <p:cNvSpPr>
            <a:spLocks noGrp="1"/>
          </p:cNvSpPr>
          <p:nvPr>
            <p:ph type="title"/>
          </p:nvPr>
        </p:nvSpPr>
        <p:spPr>
          <a:xfrm>
            <a:off x="7860667" y="685800"/>
            <a:ext cx="3656419" cy="1485900"/>
          </a:xfrm>
        </p:spPr>
        <p:txBody>
          <a:bodyPr vert="horz" lIns="91440" tIns="45720" rIns="91440" bIns="45720" rtlCol="0" anchor="t">
            <a:normAutofit fontScale="90000"/>
          </a:bodyPr>
          <a:lstStyle/>
          <a:p>
            <a:r>
              <a:rPr lang="en-US" dirty="0"/>
              <a:t>Goals Should Be S. M. A. R. T.</a:t>
            </a:r>
          </a:p>
        </p:txBody>
      </p:sp>
      <p:sp>
        <p:nvSpPr>
          <p:cNvPr id="139" name="Rectangle 138">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piece of paper&#10;&#10;Description automatically generated">
            <a:extLst>
              <a:ext uri="{FF2B5EF4-FFF2-40B4-BE49-F238E27FC236}">
                <a16:creationId xmlns:a16="http://schemas.microsoft.com/office/drawing/2014/main" id="{16A5395E-C7A0-4059-B7A3-85C367E35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561" y="1093909"/>
            <a:ext cx="6517065" cy="4350141"/>
          </a:xfrm>
          <a:prstGeom prst="rect">
            <a:avLst/>
          </a:prstGeom>
        </p:spPr>
      </p:pic>
      <p:sp>
        <p:nvSpPr>
          <p:cNvPr id="90114" name="TextBox 2"/>
          <p:cNvSpPr txBox="1">
            <a:spLocks noChangeArrowheads="1"/>
          </p:cNvSpPr>
          <p:nvPr/>
        </p:nvSpPr>
        <p:spPr bwMode="auto">
          <a:xfrm>
            <a:off x="7857492" y="1862650"/>
            <a:ext cx="3987344"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lvl="1"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Specific: What is the goal?</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Measurable: How much should I save?</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Achievable: How long will it take me?</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Relevant: Be Realistic</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Timely: Can be placed on a calendar. </a:t>
            </a:r>
          </a:p>
        </p:txBody>
      </p:sp>
    </p:spTree>
    <p:extLst>
      <p:ext uri="{BB962C8B-B14F-4D97-AF65-F5344CB8AC3E}">
        <p14:creationId xmlns:p14="http://schemas.microsoft.com/office/powerpoint/2010/main" val="269963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481-999D-4A43-8390-809A21830625}"/>
              </a:ext>
            </a:extLst>
          </p:cNvPr>
          <p:cNvSpPr>
            <a:spLocks noGrp="1"/>
          </p:cNvSpPr>
          <p:nvPr>
            <p:ph type="title"/>
          </p:nvPr>
        </p:nvSpPr>
        <p:spPr>
          <a:prstGeom prst="rect">
            <a:avLst/>
          </a:prstGeom>
        </p:spPr>
        <p:txBody>
          <a:bodyPr anchor="b">
            <a:normAutofit/>
          </a:bodyPr>
          <a:lstStyle/>
          <a:p>
            <a:r>
              <a:rPr lang="en-US" dirty="0"/>
              <a:t>Planning For Your Money</a:t>
            </a:r>
          </a:p>
        </p:txBody>
      </p:sp>
      <p:graphicFrame>
        <p:nvGraphicFramePr>
          <p:cNvPr id="5" name="Content Placeholder 2">
            <a:extLst>
              <a:ext uri="{FF2B5EF4-FFF2-40B4-BE49-F238E27FC236}">
                <a16:creationId xmlns:a16="http://schemas.microsoft.com/office/drawing/2014/main" id="{4D3E8406-F35A-413A-8069-DBE9D4111779}"/>
              </a:ext>
            </a:extLst>
          </p:cNvPr>
          <p:cNvGraphicFramePr>
            <a:graphicFrameLocks noGrp="1"/>
          </p:cNvGraphicFramePr>
          <p:nvPr>
            <p:ph idx="1"/>
            <p:extLst>
              <p:ext uri="{D42A27DB-BD31-4B8C-83A1-F6EECF244321}">
                <p14:modId xmlns:p14="http://schemas.microsoft.com/office/powerpoint/2010/main" val="2625555571"/>
              </p:ext>
            </p:extLst>
          </p:nvPr>
        </p:nvGraphicFramePr>
        <p:xfrm>
          <a:off x="4722813" y="952500"/>
          <a:ext cx="601345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52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6"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7"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79" name="Rectangle 78">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6">
            <a:extLst>
              <a:ext uri="{FF2B5EF4-FFF2-40B4-BE49-F238E27FC236}">
                <a16:creationId xmlns:a16="http://schemas.microsoft.com/office/drawing/2014/main" id="{4C1922C4-3F71-4241-AC1A-FFDDC58B7DE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330235" y="1289918"/>
            <a:ext cx="9534499" cy="42428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10;&#10;Description automatically generated">
            <a:extLst>
              <a:ext uri="{FF2B5EF4-FFF2-40B4-BE49-F238E27FC236}">
                <a16:creationId xmlns:a16="http://schemas.microsoft.com/office/drawing/2014/main" id="{C2CF0759-42F3-480D-9A02-348FCC2FD82B}"/>
              </a:ext>
            </a:extLst>
          </p:cNvPr>
          <p:cNvPicPr>
            <a:picLocks noGrp="1" noChangeAspect="1"/>
          </p:cNvPicPr>
          <p:nvPr>
            <p:ph type="pic" sz="quarter" idx="10"/>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prstGeom prst="rect">
            <a:avLst/>
          </a:prstGeom>
          <a:noFill/>
        </p:spPr>
      </p:pic>
      <p:sp>
        <p:nvSpPr>
          <p:cNvPr id="2" name="Title 1"/>
          <p:cNvSpPr>
            <a:spLocks noGrp="1"/>
          </p:cNvSpPr>
          <p:nvPr>
            <p:ph type="ctrTitle"/>
          </p:nvPr>
        </p:nvSpPr>
        <p:spPr>
          <a:prstGeom prst="rect">
            <a:avLst/>
          </a:prstGeom>
        </p:spPr>
        <p:txBody>
          <a:bodyPr anchor="b">
            <a:normAutofit/>
          </a:bodyPr>
          <a:lstStyle/>
          <a:p>
            <a:r>
              <a:rPr lang="en-US" dirty="0"/>
              <a:t>What Can Happen If You Walk Around With Cash?</a:t>
            </a:r>
          </a:p>
        </p:txBody>
      </p:sp>
    </p:spTree>
    <p:extLst>
      <p:ext uri="{BB962C8B-B14F-4D97-AF65-F5344CB8AC3E}">
        <p14:creationId xmlns:p14="http://schemas.microsoft.com/office/powerpoint/2010/main" val="21448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7"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2" name="Picture 11" descr="Stock numbers on a digital display">
            <a:extLst>
              <a:ext uri="{FF2B5EF4-FFF2-40B4-BE49-F238E27FC236}">
                <a16:creationId xmlns:a16="http://schemas.microsoft.com/office/drawing/2014/main" id="{C4C7ED4C-B593-4303-AD0A-52C4EFBB0A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20" name="Rectangle 19">
            <a:extLst>
              <a:ext uri="{FF2B5EF4-FFF2-40B4-BE49-F238E27FC236}">
                <a16:creationId xmlns:a16="http://schemas.microsoft.com/office/drawing/2014/main" id="{970F7D6C-5E9D-40E8-B908-33883A8F5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39DD0008-D301-40E2-B3D0-96236024D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4" name="Freeform 6">
            <a:extLst>
              <a:ext uri="{FF2B5EF4-FFF2-40B4-BE49-F238E27FC236}">
                <a16:creationId xmlns:a16="http://schemas.microsoft.com/office/drawing/2014/main" id="{A32905BB-CA0F-4F0C-A2C6-2CBB54A3E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860F1D64-75B5-4879-BB21-916DBB677212}"/>
              </a:ext>
            </a:extLst>
          </p:cNvPr>
          <p:cNvSpPr>
            <a:spLocks noGrp="1"/>
          </p:cNvSpPr>
          <p:nvPr>
            <p:ph type="title"/>
          </p:nvPr>
        </p:nvSpPr>
        <p:spPr>
          <a:xfrm>
            <a:off x="1915128" y="1788454"/>
            <a:ext cx="8361229" cy="2098226"/>
          </a:xfrm>
          <a:prstGeom prst="rect">
            <a:avLst/>
          </a:prstGeom>
        </p:spPr>
        <p:txBody>
          <a:bodyPr vert="horz" lIns="91440" tIns="45720" rIns="91440" bIns="45720" rtlCol="0" anchor="b">
            <a:normAutofit/>
          </a:bodyPr>
          <a:lstStyle/>
          <a:p>
            <a:pPr algn="ctr"/>
            <a:r>
              <a:rPr lang="en-US">
                <a:solidFill>
                  <a:schemeClr val="bg2"/>
                </a:solidFill>
              </a:rPr>
              <a:t>Banking</a:t>
            </a:r>
          </a:p>
        </p:txBody>
      </p:sp>
      <p:sp>
        <p:nvSpPr>
          <p:cNvPr id="10" name="Subtitle 2">
            <a:extLst>
              <a:ext uri="{FF2B5EF4-FFF2-40B4-BE49-F238E27FC236}">
                <a16:creationId xmlns:a16="http://schemas.microsoft.com/office/drawing/2014/main" id="{CA84440A-74C9-47D5-A6E4-CB7096CA8BE2}"/>
              </a:ext>
            </a:extLst>
          </p:cNvPr>
          <p:cNvSpPr>
            <a:spLocks noGrp="1"/>
          </p:cNvSpPr>
          <p:nvPr>
            <p:ph type="body" idx="1"/>
          </p:nvPr>
        </p:nvSpPr>
        <p:spPr>
          <a:xfrm>
            <a:off x="2679906" y="3956279"/>
            <a:ext cx="6831673" cy="1086237"/>
          </a:xfrm>
          <a:prstGeom prst="rect">
            <a:avLst/>
          </a:prstGeom>
        </p:spPr>
        <p:txBody>
          <a:bodyPr vert="horz" lIns="91440" tIns="45720" rIns="91440" bIns="45720" rtlCol="0">
            <a:normAutofit/>
          </a:bodyPr>
          <a:lstStyle/>
          <a:p>
            <a:pPr algn="ctr">
              <a:spcAft>
                <a:spcPts val="600"/>
              </a:spcAft>
            </a:pPr>
            <a:r>
              <a:rPr lang="en-US" sz="2300">
                <a:solidFill>
                  <a:schemeClr val="bg2"/>
                </a:solidFill>
              </a:rPr>
              <a:t>Why Use a Bank?</a:t>
            </a:r>
          </a:p>
        </p:txBody>
      </p:sp>
    </p:spTree>
    <p:extLst>
      <p:ext uri="{BB962C8B-B14F-4D97-AF65-F5344CB8AC3E}">
        <p14:creationId xmlns:p14="http://schemas.microsoft.com/office/powerpoint/2010/main" val="315736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D827-F196-4A29-B89E-DD5A33EF3AF9}"/>
              </a:ext>
            </a:extLst>
          </p:cNvPr>
          <p:cNvSpPr>
            <a:spLocks noGrp="1"/>
          </p:cNvSpPr>
          <p:nvPr>
            <p:ph type="title"/>
          </p:nvPr>
        </p:nvSpPr>
        <p:spPr>
          <a:xfrm>
            <a:off x="3844616" y="881210"/>
            <a:ext cx="7417925" cy="1517035"/>
          </a:xfrm>
        </p:spPr>
        <p:txBody>
          <a:bodyPr vert="horz" lIns="91440" tIns="45720" rIns="91440" bIns="45720" rtlCol="0">
            <a:normAutofit/>
          </a:bodyPr>
          <a:lstStyle/>
          <a:p>
            <a:r>
              <a:rPr lang="en-US" cap="all" spc="-100">
                <a:solidFill>
                  <a:schemeClr val="tx1">
                    <a:lumMod val="75000"/>
                    <a:lumOff val="25000"/>
                  </a:schemeClr>
                </a:solidFill>
                <a:effectLst>
                  <a:outerShdw blurRad="38100" dist="12700" dir="2700000" algn="tl" rotWithShape="0">
                    <a:prstClr val="black">
                      <a:alpha val="40000"/>
                    </a:prstClr>
                  </a:outerShdw>
                </a:effectLst>
              </a:rPr>
              <a:t>Where Does Your Money Live?</a:t>
            </a:r>
          </a:p>
        </p:txBody>
      </p:sp>
      <p:graphicFrame>
        <p:nvGraphicFramePr>
          <p:cNvPr id="4" name="Content Placeholder 3">
            <a:extLst>
              <a:ext uri="{FF2B5EF4-FFF2-40B4-BE49-F238E27FC236}">
                <a16:creationId xmlns:a16="http://schemas.microsoft.com/office/drawing/2014/main" id="{8B294777-254C-4C56-96A0-B458E3E29626}"/>
              </a:ext>
            </a:extLst>
          </p:cNvPr>
          <p:cNvGraphicFramePr>
            <a:graphicFrameLocks noGrp="1"/>
          </p:cNvGraphicFramePr>
          <p:nvPr>
            <p:ph idx="1"/>
          </p:nvPr>
        </p:nvGraphicFramePr>
        <p:xfrm>
          <a:off x="3844925" y="2627313"/>
          <a:ext cx="7245350"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31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 name="Content Placeholder 3" descr="A close up of a sign&#10;&#10;Description automatically generated">
            <a:extLst>
              <a:ext uri="{FF2B5EF4-FFF2-40B4-BE49-F238E27FC236}">
                <a16:creationId xmlns:a16="http://schemas.microsoft.com/office/drawing/2014/main" id="{EA224110-2C45-4DC6-A845-6C1981461EB5}"/>
              </a:ext>
            </a:extLst>
          </p:cNvPr>
          <p:cNvPicPr>
            <a:picLocks noGrp="1" noChangeAspect="1"/>
          </p:cNvPicPr>
          <p:nvPr>
            <p:ph idx="1"/>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3" name="Rectangle 12">
            <a:extLst>
              <a:ext uri="{FF2B5EF4-FFF2-40B4-BE49-F238E27FC236}">
                <a16:creationId xmlns:a16="http://schemas.microsoft.com/office/drawing/2014/main" id="{277F53DA-BB2C-4E3F-8345-54C21645D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A438FC18-3C01-45CB-8B57-13421B12D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111C8326-4824-4BA5-AA71-CC5203ED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750B994-333C-4CBD-82F6-E90FEC711DE6}"/>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The Purpose</a:t>
            </a:r>
          </a:p>
        </p:txBody>
      </p:sp>
    </p:spTree>
    <p:extLst>
      <p:ext uri="{BB962C8B-B14F-4D97-AF65-F5344CB8AC3E}">
        <p14:creationId xmlns:p14="http://schemas.microsoft.com/office/powerpoint/2010/main" val="327197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48761-4906-41BE-904E-795261D32BE5}"/>
              </a:ext>
            </a:extLst>
          </p:cNvPr>
          <p:cNvSpPr>
            <a:spLocks noGrp="1"/>
          </p:cNvSpPr>
          <p:nvPr>
            <p:ph type="title"/>
          </p:nvPr>
        </p:nvSpPr>
        <p:spPr>
          <a:xfrm>
            <a:off x="640080" y="639704"/>
            <a:ext cx="3299579" cy="5577840"/>
          </a:xfrm>
        </p:spPr>
        <p:txBody>
          <a:bodyPr anchor="ctr">
            <a:normAutofit/>
          </a:bodyPr>
          <a:lstStyle/>
          <a:p>
            <a:pPr algn="ctr"/>
            <a:r>
              <a:rPr lang="en-US" dirty="0"/>
              <a:t>Checking Accounts</a:t>
            </a:r>
            <a:endParaRPr lang="en-US"/>
          </a:p>
        </p:txBody>
      </p:sp>
      <p:graphicFrame>
        <p:nvGraphicFramePr>
          <p:cNvPr id="5" name="Content Placeholder 2">
            <a:extLst>
              <a:ext uri="{FF2B5EF4-FFF2-40B4-BE49-F238E27FC236}">
                <a16:creationId xmlns:a16="http://schemas.microsoft.com/office/drawing/2014/main" id="{EAA76EB9-E793-4421-A2B8-BDDC36BE26BB}"/>
              </a:ext>
            </a:extLst>
          </p:cNvPr>
          <p:cNvGraphicFramePr>
            <a:graphicFrameLocks noGrp="1"/>
          </p:cNvGraphicFramePr>
          <p:nvPr>
            <p:ph idx="1"/>
            <p:extLst>
              <p:ext uri="{D42A27DB-BD31-4B8C-83A1-F6EECF244321}">
                <p14:modId xmlns:p14="http://schemas.microsoft.com/office/powerpoint/2010/main" val="103647400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46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3F1838-0D72-4069-B56B-79BA04B7F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AA110-B268-4B07-BFBE-49D01644F7FC}"/>
              </a:ext>
            </a:extLst>
          </p:cNvPr>
          <p:cNvSpPr>
            <a:spLocks noGrp="1"/>
          </p:cNvSpPr>
          <p:nvPr>
            <p:ph type="title"/>
          </p:nvPr>
        </p:nvSpPr>
        <p:spPr>
          <a:xfrm>
            <a:off x="643467" y="685800"/>
            <a:ext cx="10905066" cy="1485900"/>
          </a:xfrm>
          <a:noFill/>
        </p:spPr>
        <p:txBody>
          <a:bodyPr>
            <a:normAutofit/>
          </a:bodyPr>
          <a:lstStyle/>
          <a:p>
            <a:pPr algn="ctr"/>
            <a:r>
              <a:rPr lang="en-US" altLang="en-US" b="1" dirty="0">
                <a:latin typeface="Humnst777 BT" pitchFamily="1" charset="0"/>
                <a:cs typeface="Humnst777 BT" pitchFamily="1" charset="0"/>
              </a:rPr>
              <a:t>Checking accounts</a:t>
            </a:r>
            <a:endParaRPr lang="en-US" dirty="0"/>
          </a:p>
        </p:txBody>
      </p:sp>
      <p:graphicFrame>
        <p:nvGraphicFramePr>
          <p:cNvPr id="5" name="Content Placeholder 2">
            <a:extLst>
              <a:ext uri="{FF2B5EF4-FFF2-40B4-BE49-F238E27FC236}">
                <a16:creationId xmlns:a16="http://schemas.microsoft.com/office/drawing/2014/main" id="{F7BCC791-D784-4292-A036-01E14FE239F1}"/>
              </a:ext>
            </a:extLst>
          </p:cNvPr>
          <p:cNvGraphicFramePr>
            <a:graphicFrameLocks noGrp="1"/>
          </p:cNvGraphicFramePr>
          <p:nvPr>
            <p:ph idx="1"/>
            <p:extLst>
              <p:ext uri="{D42A27DB-BD31-4B8C-83A1-F6EECF244321}">
                <p14:modId xmlns:p14="http://schemas.microsoft.com/office/powerpoint/2010/main" val="2778877672"/>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981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3"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75" name="Rectangle 74">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9394" name="Title 1">
            <a:extLst>
              <a:ext uri="{FF2B5EF4-FFF2-40B4-BE49-F238E27FC236}">
                <a16:creationId xmlns:a16="http://schemas.microsoft.com/office/drawing/2014/main" id="{955CBAEE-7A9C-4D27-A833-156B510D8BAD}"/>
              </a:ext>
            </a:extLst>
          </p:cNvPr>
          <p:cNvSpPr>
            <a:spLocks noGrp="1"/>
          </p:cNvSpPr>
          <p:nvPr>
            <p:ph type="title"/>
          </p:nvPr>
        </p:nvSpPr>
        <p:spPr>
          <a:xfrm>
            <a:off x="1371600" y="1281916"/>
            <a:ext cx="9601200" cy="1485900"/>
          </a:xfrm>
        </p:spPr>
        <p:txBody>
          <a:bodyPr>
            <a:normAutofit/>
          </a:bodyPr>
          <a:lstStyle/>
          <a:p>
            <a:r>
              <a:rPr lang="en-US" altLang="en-US"/>
              <a:t>Questions</a:t>
            </a:r>
            <a:r>
              <a:rPr lang="en-US" altLang="en-US">
                <a:latin typeface="Arial" panose="020B0604020202020204" pitchFamily="34" charset="0"/>
              </a:rPr>
              <a:t> to Ask?</a:t>
            </a:r>
          </a:p>
        </p:txBody>
      </p:sp>
      <p:sp>
        <p:nvSpPr>
          <p:cNvPr id="3" name="Content Placeholder 2">
            <a:extLst>
              <a:ext uri="{FF2B5EF4-FFF2-40B4-BE49-F238E27FC236}">
                <a16:creationId xmlns:a16="http://schemas.microsoft.com/office/drawing/2014/main" id="{2D103383-94AC-432E-8F77-0764411DAA92}"/>
              </a:ext>
            </a:extLst>
          </p:cNvPr>
          <p:cNvSpPr>
            <a:spLocks noGrp="1"/>
          </p:cNvSpPr>
          <p:nvPr>
            <p:ph idx="1"/>
          </p:nvPr>
        </p:nvSpPr>
        <p:spPr>
          <a:xfrm>
            <a:off x="1371600" y="2920620"/>
            <a:ext cx="9601200" cy="2946779"/>
          </a:xfrm>
        </p:spPr>
        <p:txBody>
          <a:bodyPr>
            <a:normAutofit/>
          </a:bodyPr>
          <a:lstStyle/>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What is the minimum to open an account?</a:t>
            </a:r>
          </a:p>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What is the interest rate on the account?</a:t>
            </a:r>
          </a:p>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Is there a monthly fee?</a:t>
            </a:r>
          </a:p>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Is there any way to avoid monthly fees?</a:t>
            </a:r>
          </a:p>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Is there a maximum number of withdrawals/transfers I can make each month?</a:t>
            </a:r>
          </a:p>
          <a:p>
            <a:pPr lvl="1">
              <a:spcAft>
                <a:spcPts val="6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Is there a fee for using your ATMs? Others?</a:t>
            </a:r>
          </a:p>
          <a:p>
            <a:pPr lvl="1">
              <a:spcAft>
                <a:spcPts val="2400"/>
              </a:spcAft>
              <a:buFont typeface="Arial" panose="020B0604020202020204" pitchFamily="34" charset="0"/>
              <a:buChar char="•"/>
              <a:defRPr/>
            </a:pPr>
            <a:r>
              <a:rPr lang="en-US" altLang="en-US" sz="1700" i="0">
                <a:latin typeface="+mj-lt"/>
                <a:ea typeface="MS PGothic" panose="020B0600070205080204" pitchFamily="34" charset="-128"/>
                <a:cs typeface="Humnst777 BT" pitchFamily="1" charset="0"/>
              </a:rPr>
              <a:t>What is the standard Overdraft Fee? Overdraft Protection Fee?</a:t>
            </a:r>
          </a:p>
          <a:p>
            <a:pPr marL="457200" lvl="1" indent="0">
              <a:spcAft>
                <a:spcPts val="2400"/>
              </a:spcAft>
              <a:buFont typeface="Arial" panose="020B0604020202020204" pitchFamily="34" charset="0"/>
              <a:buNone/>
              <a:defRPr/>
            </a:pPr>
            <a:endParaRPr lang="en-US" altLang="en-US" sz="1700" b="1">
              <a:latin typeface="Humnst777 BT" pitchFamily="1" charset="0"/>
              <a:ea typeface="MS PGothic" panose="020B0600070205080204" pitchFamily="34" charset="-128"/>
              <a:cs typeface="Humnst777 BT" pitchFamily="1" charset="0"/>
            </a:endParaRPr>
          </a:p>
          <a:p>
            <a:pPr lvl="1">
              <a:spcAft>
                <a:spcPts val="600"/>
              </a:spcAft>
              <a:buFont typeface="Arial" panose="020B0604020202020204" pitchFamily="34" charset="0"/>
              <a:buChar char="•"/>
              <a:defRPr/>
            </a:pPr>
            <a:endParaRPr lang="en-US" altLang="en-US" sz="1700" b="1">
              <a:latin typeface="Humnst777 BT" pitchFamily="1" charset="0"/>
              <a:ea typeface="MS PGothic" panose="020B0600070205080204" pitchFamily="34" charset="-128"/>
              <a:cs typeface="Humnst777 BT" pitchFamily="1" charset="0"/>
            </a:endParaRPr>
          </a:p>
          <a:p>
            <a:pPr>
              <a:defRPr/>
            </a:pPr>
            <a:endParaRPr lang="en-US" sz="1700" b="1">
              <a:ea typeface="MS PGothic" panose="020B0600070205080204" pitchFamily="34" charset="-128"/>
            </a:endParaRPr>
          </a:p>
        </p:txBody>
      </p:sp>
    </p:spTree>
    <p:extLst>
      <p:ext uri="{BB962C8B-B14F-4D97-AF65-F5344CB8AC3E}">
        <p14:creationId xmlns:p14="http://schemas.microsoft.com/office/powerpoint/2010/main" val="389039238"/>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a:t>Saving Accounts</a:t>
            </a:r>
            <a:endParaRPr lang="en-US" dirty="0"/>
          </a:p>
        </p:txBody>
      </p:sp>
      <p:sp>
        <p:nvSpPr>
          <p:cNvPr id="3" name="Content Placeholder 2"/>
          <p:cNvSpPr>
            <a:spLocks noGrp="1"/>
          </p:cNvSpPr>
          <p:nvPr>
            <p:ph idx="1"/>
          </p:nvPr>
        </p:nvSpPr>
        <p:spPr>
          <a:xfrm>
            <a:off x="784743" y="2286000"/>
            <a:ext cx="5958837" cy="3581400"/>
          </a:xfrm>
        </p:spPr>
        <p:txBody>
          <a:bodyPr>
            <a:normAutofit/>
          </a:bodyPr>
          <a:lstStyle/>
          <a:p>
            <a:pPr marL="457200" lvl="1" indent="0">
              <a:buNone/>
            </a:pPr>
            <a:r>
              <a:rPr lang="en-US"/>
              <a:t>When you set money aside it is called </a:t>
            </a:r>
            <a:r>
              <a:rPr lang="en-US" b="1"/>
              <a:t>Saving</a:t>
            </a:r>
            <a:r>
              <a:rPr lang="en-US"/>
              <a:t>. </a:t>
            </a:r>
          </a:p>
          <a:p>
            <a:pPr marL="457200" lvl="1" indent="0">
              <a:buNone/>
            </a:pPr>
            <a:endParaRPr lang="en-US"/>
          </a:p>
          <a:p>
            <a:pPr marL="457200" lvl="1" indent="0">
              <a:buNone/>
            </a:pPr>
            <a:r>
              <a:rPr lang="en-US"/>
              <a:t>At a bank, you can put your money in a </a:t>
            </a:r>
            <a:r>
              <a:rPr lang="en-US" b="1"/>
              <a:t>Savings Account</a:t>
            </a:r>
            <a:r>
              <a:rPr lang="en-US"/>
              <a:t>, where it can be safe. Each month, you should </a:t>
            </a:r>
          </a:p>
          <a:p>
            <a:pPr marL="457200" lvl="1" indent="0">
              <a:buNone/>
            </a:pPr>
            <a:endParaRPr lang="en-US"/>
          </a:p>
          <a:p>
            <a:pPr marL="457200" lvl="1" indent="0">
              <a:buNone/>
            </a:pPr>
            <a:r>
              <a:rPr lang="en-US" b="1"/>
              <a:t>Bonus: </a:t>
            </a:r>
            <a:r>
              <a:rPr lang="en-US"/>
              <a:t>The money the bank gives you for keeping your money at their bank is called </a:t>
            </a:r>
            <a:r>
              <a:rPr lang="en-US" b="1"/>
              <a:t>Interest</a:t>
            </a:r>
            <a:r>
              <a:rPr lang="en-US"/>
              <a:t>.</a:t>
            </a:r>
          </a:p>
          <a:p>
            <a:pPr marL="457200" lvl="1" indent="0">
              <a:buNone/>
            </a:pPr>
            <a:endParaRPr lang="en-US"/>
          </a:p>
          <a:p>
            <a:pPr marL="457200" lvl="1" indent="0">
              <a:buNone/>
            </a:pPr>
            <a:r>
              <a:rPr lang="en-US"/>
              <a:t>The</a:t>
            </a:r>
            <a:r>
              <a:rPr lang="en-US" b="1"/>
              <a:t> Interest</a:t>
            </a:r>
            <a:r>
              <a:rPr lang="en-US"/>
              <a:t> earned is </a:t>
            </a:r>
            <a:r>
              <a:rPr lang="en-US" b="1"/>
              <a:t>Free Money!!!</a:t>
            </a:r>
          </a:p>
        </p:txBody>
      </p:sp>
      <p:sp>
        <p:nvSpPr>
          <p:cNvPr id="18" name="Rectangle 11">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Bank">
            <a:extLst>
              <a:ext uri="{FF2B5EF4-FFF2-40B4-BE49-F238E27FC236}">
                <a16:creationId xmlns:a16="http://schemas.microsoft.com/office/drawing/2014/main" id="{07305B9D-EF66-4E8C-9D41-BDB1796C38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13235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685800"/>
            <a:ext cx="9601200" cy="1485900"/>
          </a:xfrm>
        </p:spPr>
        <p:txBody>
          <a:bodyPr>
            <a:normAutofit/>
          </a:bodyPr>
          <a:lstStyle/>
          <a:p>
            <a:r>
              <a:rPr lang="en-US">
                <a:solidFill>
                  <a:schemeClr val="bg2"/>
                </a:solidFill>
              </a:rPr>
              <a:t>Who Works In The Bank? </a:t>
            </a:r>
          </a:p>
        </p:txBody>
      </p:sp>
      <p:sp>
        <p:nvSpPr>
          <p:cNvPr id="14" name="Rectangle 13">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371600" y="2286000"/>
            <a:ext cx="9601200" cy="3581400"/>
          </a:xfrm>
        </p:spPr>
        <p:txBody>
          <a:bodyPr>
            <a:normAutofit/>
          </a:bodyPr>
          <a:lstStyle/>
          <a:p>
            <a:pPr marL="0" indent="0">
              <a:buNone/>
            </a:pPr>
            <a:endParaRPr lang="en-US">
              <a:solidFill>
                <a:schemeClr val="bg2"/>
              </a:solidFill>
            </a:endParaRPr>
          </a:p>
          <a:p>
            <a:pPr marL="0" indent="0">
              <a:buNone/>
            </a:pPr>
            <a:endParaRPr lang="en-US">
              <a:solidFill>
                <a:schemeClr val="bg2"/>
              </a:solidFill>
            </a:endParaRPr>
          </a:p>
          <a:p>
            <a:pPr marL="0" indent="0">
              <a:buNone/>
            </a:pPr>
            <a:endParaRPr lang="en-US">
              <a:solidFill>
                <a:schemeClr val="bg2"/>
              </a:solidFill>
            </a:endParaRPr>
          </a:p>
          <a:p>
            <a:pPr marL="0" indent="0">
              <a:buNone/>
            </a:pPr>
            <a:endParaRPr lang="en-US">
              <a:solidFill>
                <a:schemeClr val="bg2"/>
              </a:solidFill>
            </a:endParaRPr>
          </a:p>
          <a:p>
            <a:pPr marL="0" indent="0">
              <a:buNone/>
            </a:pPr>
            <a:endParaRPr lang="en-US">
              <a:solidFill>
                <a:schemeClr val="bg2"/>
              </a:solidFill>
            </a:endParaRPr>
          </a:p>
        </p:txBody>
      </p:sp>
    </p:spTree>
    <p:extLst>
      <p:ext uri="{BB962C8B-B14F-4D97-AF65-F5344CB8AC3E}">
        <p14:creationId xmlns:p14="http://schemas.microsoft.com/office/powerpoint/2010/main" val="36008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337" y="266905"/>
            <a:ext cx="10058402" cy="1219200"/>
          </a:xfrm>
        </p:spPr>
        <p:txBody>
          <a:bodyPr/>
          <a:lstStyle/>
          <a:p>
            <a:r>
              <a:rPr lang="en-US" dirty="0"/>
              <a:t>Who Works In The Bank? ATM</a:t>
            </a:r>
          </a:p>
        </p:txBody>
      </p:sp>
      <p:sp>
        <p:nvSpPr>
          <p:cNvPr id="3" name="Content Placeholder 2"/>
          <p:cNvSpPr>
            <a:spLocks noGrp="1"/>
          </p:cNvSpPr>
          <p:nvPr>
            <p:ph idx="1"/>
          </p:nvPr>
        </p:nvSpPr>
        <p:spPr>
          <a:xfrm>
            <a:off x="1771738" y="1312862"/>
            <a:ext cx="8229600" cy="423227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296" y="1107132"/>
            <a:ext cx="9048662" cy="4643734"/>
          </a:xfrm>
          <a:prstGeom prst="rect">
            <a:avLst/>
          </a:prstGeom>
        </p:spPr>
      </p:pic>
      <p:sp>
        <p:nvSpPr>
          <p:cNvPr id="8" name="Rounded Rectangle 4">
            <a:extLst>
              <a:ext uri="{FF2B5EF4-FFF2-40B4-BE49-F238E27FC236}">
                <a16:creationId xmlns:a16="http://schemas.microsoft.com/office/drawing/2014/main" id="{219FDAAD-6E32-4603-A787-94F0B8468847}"/>
              </a:ext>
            </a:extLst>
          </p:cNvPr>
          <p:cNvSpPr/>
          <p:nvPr/>
        </p:nvSpPr>
        <p:spPr>
          <a:xfrm>
            <a:off x="8430089" y="2878548"/>
            <a:ext cx="1114417" cy="285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ATM</a:t>
            </a:r>
          </a:p>
        </p:txBody>
      </p:sp>
    </p:spTree>
    <p:extLst>
      <p:ext uri="{BB962C8B-B14F-4D97-AF65-F5344CB8AC3E}">
        <p14:creationId xmlns:p14="http://schemas.microsoft.com/office/powerpoint/2010/main" val="40038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C59D-7A78-4C66-937B-06E30395D0C2}"/>
              </a:ext>
            </a:extLst>
          </p:cNvPr>
          <p:cNvSpPr>
            <a:spLocks noGrp="1"/>
          </p:cNvSpPr>
          <p:nvPr>
            <p:ph type="title"/>
          </p:nvPr>
        </p:nvSpPr>
        <p:spPr/>
        <p:txBody>
          <a:bodyPr/>
          <a:lstStyle/>
          <a:p>
            <a:r>
              <a:rPr lang="en-US" dirty="0"/>
              <a:t>Automated Teller Machine (ATM)</a:t>
            </a:r>
          </a:p>
        </p:txBody>
      </p:sp>
      <p:sp>
        <p:nvSpPr>
          <p:cNvPr id="3" name="Content Placeholder 2">
            <a:extLst>
              <a:ext uri="{FF2B5EF4-FFF2-40B4-BE49-F238E27FC236}">
                <a16:creationId xmlns:a16="http://schemas.microsoft.com/office/drawing/2014/main" id="{4E715272-5A95-4E11-A508-43A4BB1EC7A2}"/>
              </a:ext>
            </a:extLst>
          </p:cNvPr>
          <p:cNvSpPr>
            <a:spLocks noGrp="1"/>
          </p:cNvSpPr>
          <p:nvPr>
            <p:ph idx="1"/>
          </p:nvPr>
        </p:nvSpPr>
        <p:spPr/>
        <p:txBody>
          <a:bodyPr/>
          <a:lstStyle/>
          <a:p>
            <a:r>
              <a:rPr lang="en-US" dirty="0"/>
              <a:t>A large computer, the ATM knows how much money you have in your Bank Account.</a:t>
            </a:r>
          </a:p>
          <a:p>
            <a:r>
              <a:rPr lang="en-US" dirty="0"/>
              <a:t>The ATM allows you to </a:t>
            </a:r>
            <a:r>
              <a:rPr lang="en-US" b="1" dirty="0"/>
              <a:t>Deposit</a:t>
            </a:r>
            <a:r>
              <a:rPr lang="en-US" dirty="0"/>
              <a:t> or make a withdrawal from your account. </a:t>
            </a:r>
          </a:p>
          <a:p>
            <a:r>
              <a:rPr lang="en-US" dirty="0"/>
              <a:t>The ATM can also tell you how much you have in your account. This amount is called your </a:t>
            </a:r>
            <a:r>
              <a:rPr lang="en-US" b="1" dirty="0"/>
              <a:t>Account Balance</a:t>
            </a:r>
            <a:r>
              <a:rPr lang="en-US" dirty="0"/>
              <a:t>. </a:t>
            </a:r>
          </a:p>
        </p:txBody>
      </p:sp>
    </p:spTree>
    <p:extLst>
      <p:ext uri="{BB962C8B-B14F-4D97-AF65-F5344CB8AC3E}">
        <p14:creationId xmlns:p14="http://schemas.microsoft.com/office/powerpoint/2010/main" val="3807152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337" y="224225"/>
            <a:ext cx="10058402" cy="1219200"/>
          </a:xfrm>
        </p:spPr>
        <p:txBody>
          <a:bodyPr/>
          <a:lstStyle/>
          <a:p>
            <a:r>
              <a:rPr lang="en-US" dirty="0"/>
              <a:t>Who Works In The Bank?</a:t>
            </a:r>
          </a:p>
        </p:txBody>
      </p:sp>
      <p:sp>
        <p:nvSpPr>
          <p:cNvPr id="3" name="Content Placeholder 2"/>
          <p:cNvSpPr>
            <a:spLocks noGrp="1"/>
          </p:cNvSpPr>
          <p:nvPr>
            <p:ph idx="1"/>
          </p:nvPr>
        </p:nvSpPr>
        <p:spPr>
          <a:xfrm>
            <a:off x="1771738" y="1312862"/>
            <a:ext cx="8229600" cy="423227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296" y="1107132"/>
            <a:ext cx="9048662" cy="4643734"/>
          </a:xfrm>
          <a:prstGeom prst="rect">
            <a:avLst/>
          </a:prstGeom>
        </p:spPr>
      </p:pic>
      <p:sp>
        <p:nvSpPr>
          <p:cNvPr id="5" name="Rounded Rectangle 4"/>
          <p:cNvSpPr/>
          <p:nvPr/>
        </p:nvSpPr>
        <p:spPr>
          <a:xfrm>
            <a:off x="1593736" y="3491997"/>
            <a:ext cx="1082228" cy="330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Tellers</a:t>
            </a:r>
          </a:p>
        </p:txBody>
      </p:sp>
      <p:sp>
        <p:nvSpPr>
          <p:cNvPr id="11" name="Rounded Rectangle 6">
            <a:extLst>
              <a:ext uri="{FF2B5EF4-FFF2-40B4-BE49-F238E27FC236}">
                <a16:creationId xmlns:a16="http://schemas.microsoft.com/office/drawing/2014/main" id="{DB950070-ED34-4B45-BB07-9CA57BAF50F2}"/>
              </a:ext>
            </a:extLst>
          </p:cNvPr>
          <p:cNvSpPr/>
          <p:nvPr/>
        </p:nvSpPr>
        <p:spPr>
          <a:xfrm>
            <a:off x="6828816" y="4815381"/>
            <a:ext cx="1601273" cy="506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Customer Service Rep</a:t>
            </a:r>
            <a:r>
              <a:rPr lang="en-US" dirty="0">
                <a:latin typeface="Chalkboard"/>
                <a:cs typeface="Chalkboard"/>
              </a:rPr>
              <a:t>.</a:t>
            </a:r>
          </a:p>
        </p:txBody>
      </p:sp>
      <p:sp>
        <p:nvSpPr>
          <p:cNvPr id="8" name="Rounded Rectangle 4">
            <a:extLst>
              <a:ext uri="{FF2B5EF4-FFF2-40B4-BE49-F238E27FC236}">
                <a16:creationId xmlns:a16="http://schemas.microsoft.com/office/drawing/2014/main" id="{219FDAAD-6E32-4603-A787-94F0B8468847}"/>
              </a:ext>
            </a:extLst>
          </p:cNvPr>
          <p:cNvSpPr/>
          <p:nvPr/>
        </p:nvSpPr>
        <p:spPr>
          <a:xfrm>
            <a:off x="8430089" y="2878548"/>
            <a:ext cx="1114417" cy="285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ATM</a:t>
            </a:r>
          </a:p>
        </p:txBody>
      </p:sp>
      <p:sp>
        <p:nvSpPr>
          <p:cNvPr id="9" name="Rounded Rectangle 4">
            <a:extLst>
              <a:ext uri="{FF2B5EF4-FFF2-40B4-BE49-F238E27FC236}">
                <a16:creationId xmlns:a16="http://schemas.microsoft.com/office/drawing/2014/main" id="{BC52B18D-A7AD-46ED-96A1-614BDF3437BA}"/>
              </a:ext>
            </a:extLst>
          </p:cNvPr>
          <p:cNvSpPr/>
          <p:nvPr/>
        </p:nvSpPr>
        <p:spPr>
          <a:xfrm>
            <a:off x="8537760" y="1312862"/>
            <a:ext cx="1090480" cy="275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halkboard"/>
                <a:cs typeface="Chalkboard"/>
              </a:rPr>
              <a:t>Security</a:t>
            </a:r>
          </a:p>
        </p:txBody>
      </p:sp>
    </p:spTree>
    <p:extLst>
      <p:ext uri="{BB962C8B-B14F-4D97-AF65-F5344CB8AC3E}">
        <p14:creationId xmlns:p14="http://schemas.microsoft.com/office/powerpoint/2010/main" val="145529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EA2D-C0BC-4674-9B8F-FF1072A11A2F}"/>
              </a:ext>
            </a:extLst>
          </p:cNvPr>
          <p:cNvSpPr>
            <a:spLocks noGrp="1"/>
          </p:cNvSpPr>
          <p:nvPr>
            <p:ph type="title"/>
          </p:nvPr>
        </p:nvSpPr>
        <p:spPr/>
        <p:txBody>
          <a:bodyPr/>
          <a:lstStyle/>
          <a:p>
            <a:r>
              <a:rPr lang="en-US" dirty="0"/>
              <a:t>Customer Service Representative/Tellers</a:t>
            </a:r>
          </a:p>
        </p:txBody>
      </p:sp>
      <p:sp>
        <p:nvSpPr>
          <p:cNvPr id="3" name="Content Placeholder 2">
            <a:extLst>
              <a:ext uri="{FF2B5EF4-FFF2-40B4-BE49-F238E27FC236}">
                <a16:creationId xmlns:a16="http://schemas.microsoft.com/office/drawing/2014/main" id="{DDE11B94-F98A-4272-ADA6-E8B90AB71A1B}"/>
              </a:ext>
            </a:extLst>
          </p:cNvPr>
          <p:cNvSpPr>
            <a:spLocks noGrp="1"/>
          </p:cNvSpPr>
          <p:nvPr>
            <p:ph idx="1"/>
          </p:nvPr>
        </p:nvSpPr>
        <p:spPr/>
        <p:txBody>
          <a:bodyPr/>
          <a:lstStyle/>
          <a:p>
            <a:r>
              <a:rPr lang="en-US" dirty="0"/>
              <a:t>Helps customers who need to:</a:t>
            </a:r>
          </a:p>
          <a:p>
            <a:pPr lvl="1"/>
            <a:r>
              <a:rPr lang="en-US" dirty="0"/>
              <a:t>Open an Account</a:t>
            </a:r>
          </a:p>
          <a:p>
            <a:pPr lvl="1"/>
            <a:r>
              <a:rPr lang="en-US" dirty="0"/>
              <a:t>Make Deposits</a:t>
            </a:r>
          </a:p>
          <a:p>
            <a:pPr lvl="1"/>
            <a:r>
              <a:rPr lang="en-US" dirty="0"/>
              <a:t>Make Withdrawals</a:t>
            </a:r>
          </a:p>
          <a:p>
            <a:pPr lvl="1"/>
            <a:r>
              <a:rPr lang="en-US" dirty="0"/>
              <a:t>Check their Balance</a:t>
            </a:r>
          </a:p>
          <a:p>
            <a:pPr lvl="1"/>
            <a:r>
              <a:rPr lang="en-US" dirty="0"/>
              <a:t>Speak to a Loan Officer. </a:t>
            </a:r>
          </a:p>
        </p:txBody>
      </p:sp>
    </p:spTree>
    <p:extLst>
      <p:ext uri="{BB962C8B-B14F-4D97-AF65-F5344CB8AC3E}">
        <p14:creationId xmlns:p14="http://schemas.microsoft.com/office/powerpoint/2010/main" val="434715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337" y="224225"/>
            <a:ext cx="10058402" cy="1219200"/>
          </a:xfrm>
        </p:spPr>
        <p:txBody>
          <a:bodyPr/>
          <a:lstStyle/>
          <a:p>
            <a:r>
              <a:rPr lang="en-US" dirty="0"/>
              <a:t>Who Works In The Bank?</a:t>
            </a:r>
          </a:p>
        </p:txBody>
      </p:sp>
      <p:sp>
        <p:nvSpPr>
          <p:cNvPr id="3" name="Content Placeholder 2"/>
          <p:cNvSpPr>
            <a:spLocks noGrp="1"/>
          </p:cNvSpPr>
          <p:nvPr>
            <p:ph idx="1"/>
          </p:nvPr>
        </p:nvSpPr>
        <p:spPr>
          <a:xfrm>
            <a:off x="1771738" y="1312862"/>
            <a:ext cx="8229600" cy="423227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296" y="1107132"/>
            <a:ext cx="9048662" cy="4643734"/>
          </a:xfrm>
          <a:prstGeom prst="rect">
            <a:avLst/>
          </a:prstGeom>
        </p:spPr>
      </p:pic>
      <p:sp>
        <p:nvSpPr>
          <p:cNvPr id="5" name="Rounded Rectangle 4"/>
          <p:cNvSpPr/>
          <p:nvPr/>
        </p:nvSpPr>
        <p:spPr>
          <a:xfrm>
            <a:off x="1593736" y="3491997"/>
            <a:ext cx="1082228" cy="330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Tellers</a:t>
            </a:r>
          </a:p>
        </p:txBody>
      </p:sp>
      <p:sp>
        <p:nvSpPr>
          <p:cNvPr id="11" name="Rounded Rectangle 6">
            <a:extLst>
              <a:ext uri="{FF2B5EF4-FFF2-40B4-BE49-F238E27FC236}">
                <a16:creationId xmlns:a16="http://schemas.microsoft.com/office/drawing/2014/main" id="{DB950070-ED34-4B45-BB07-9CA57BAF50F2}"/>
              </a:ext>
            </a:extLst>
          </p:cNvPr>
          <p:cNvSpPr/>
          <p:nvPr/>
        </p:nvSpPr>
        <p:spPr>
          <a:xfrm>
            <a:off x="6828816" y="4815381"/>
            <a:ext cx="1601273" cy="506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Customer Service Rep</a:t>
            </a:r>
            <a:r>
              <a:rPr lang="en-US" dirty="0">
                <a:latin typeface="Chalkboard"/>
                <a:cs typeface="Chalkboard"/>
              </a:rPr>
              <a:t>.</a:t>
            </a:r>
          </a:p>
        </p:txBody>
      </p:sp>
      <p:sp>
        <p:nvSpPr>
          <p:cNvPr id="8" name="Rounded Rectangle 4">
            <a:extLst>
              <a:ext uri="{FF2B5EF4-FFF2-40B4-BE49-F238E27FC236}">
                <a16:creationId xmlns:a16="http://schemas.microsoft.com/office/drawing/2014/main" id="{219FDAAD-6E32-4603-A787-94F0B8468847}"/>
              </a:ext>
            </a:extLst>
          </p:cNvPr>
          <p:cNvSpPr/>
          <p:nvPr/>
        </p:nvSpPr>
        <p:spPr>
          <a:xfrm>
            <a:off x="8430089" y="2878548"/>
            <a:ext cx="1114417" cy="285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ATM</a:t>
            </a:r>
          </a:p>
        </p:txBody>
      </p:sp>
      <p:sp>
        <p:nvSpPr>
          <p:cNvPr id="9" name="Rounded Rectangle 4">
            <a:extLst>
              <a:ext uri="{FF2B5EF4-FFF2-40B4-BE49-F238E27FC236}">
                <a16:creationId xmlns:a16="http://schemas.microsoft.com/office/drawing/2014/main" id="{BC52B18D-A7AD-46ED-96A1-614BDF3437BA}"/>
              </a:ext>
            </a:extLst>
          </p:cNvPr>
          <p:cNvSpPr/>
          <p:nvPr/>
        </p:nvSpPr>
        <p:spPr>
          <a:xfrm>
            <a:off x="8537760" y="1312862"/>
            <a:ext cx="1090480" cy="275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halkboard"/>
                <a:cs typeface="Chalkboard"/>
              </a:rPr>
              <a:t>Security</a:t>
            </a:r>
          </a:p>
        </p:txBody>
      </p:sp>
      <p:sp>
        <p:nvSpPr>
          <p:cNvPr id="10" name="Rounded Rectangle 7">
            <a:extLst>
              <a:ext uri="{FF2B5EF4-FFF2-40B4-BE49-F238E27FC236}">
                <a16:creationId xmlns:a16="http://schemas.microsoft.com/office/drawing/2014/main" id="{9E5939C0-1457-453B-A662-D8776D9C3EA6}"/>
              </a:ext>
            </a:extLst>
          </p:cNvPr>
          <p:cNvSpPr/>
          <p:nvPr/>
        </p:nvSpPr>
        <p:spPr>
          <a:xfrm>
            <a:off x="1355114" y="2528413"/>
            <a:ext cx="1320850" cy="350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Loan Officers</a:t>
            </a:r>
          </a:p>
        </p:txBody>
      </p:sp>
    </p:spTree>
    <p:extLst>
      <p:ext uri="{BB962C8B-B14F-4D97-AF65-F5344CB8AC3E}">
        <p14:creationId xmlns:p14="http://schemas.microsoft.com/office/powerpoint/2010/main" val="344843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9051B748-BDB7-4AD7-AC97-67758176CB4A}"/>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60867" y="160867"/>
            <a:ext cx="11870265" cy="6536266"/>
          </a:xfrm>
          <a:prstGeom prst="rect">
            <a:avLst/>
          </a:prstGeom>
        </p:spPr>
      </p:pic>
    </p:spTree>
    <p:extLst>
      <p:ext uri="{BB962C8B-B14F-4D97-AF65-F5344CB8AC3E}">
        <p14:creationId xmlns:p14="http://schemas.microsoft.com/office/powerpoint/2010/main" val="1234080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AD40-873F-4FC5-8F45-B5AF18F8F69C}"/>
              </a:ext>
            </a:extLst>
          </p:cNvPr>
          <p:cNvSpPr>
            <a:spLocks noGrp="1"/>
          </p:cNvSpPr>
          <p:nvPr>
            <p:ph type="title"/>
          </p:nvPr>
        </p:nvSpPr>
        <p:spPr/>
        <p:txBody>
          <a:bodyPr/>
          <a:lstStyle/>
          <a:p>
            <a:r>
              <a:rPr lang="en-US" dirty="0"/>
              <a:t>Loan Officers</a:t>
            </a:r>
          </a:p>
        </p:txBody>
      </p:sp>
      <p:sp>
        <p:nvSpPr>
          <p:cNvPr id="3" name="Content Placeholder 2">
            <a:extLst>
              <a:ext uri="{FF2B5EF4-FFF2-40B4-BE49-F238E27FC236}">
                <a16:creationId xmlns:a16="http://schemas.microsoft.com/office/drawing/2014/main" id="{1358DF90-5C72-4328-9F27-96EA7E7E4230}"/>
              </a:ext>
            </a:extLst>
          </p:cNvPr>
          <p:cNvSpPr>
            <a:spLocks noGrp="1"/>
          </p:cNvSpPr>
          <p:nvPr>
            <p:ph idx="1"/>
          </p:nvPr>
        </p:nvSpPr>
        <p:spPr/>
        <p:txBody>
          <a:bodyPr/>
          <a:lstStyle/>
          <a:p>
            <a:r>
              <a:rPr lang="en-US" dirty="0"/>
              <a:t>Speaks to clients about types of Credit and how to apply for a Credit Cards and Loans. </a:t>
            </a:r>
          </a:p>
        </p:txBody>
      </p:sp>
    </p:spTree>
    <p:extLst>
      <p:ext uri="{BB962C8B-B14F-4D97-AF65-F5344CB8AC3E}">
        <p14:creationId xmlns:p14="http://schemas.microsoft.com/office/powerpoint/2010/main" val="701249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26" y="216614"/>
            <a:ext cx="10058402" cy="1219200"/>
          </a:xfrm>
        </p:spPr>
        <p:txBody>
          <a:bodyPr/>
          <a:lstStyle/>
          <a:p>
            <a:r>
              <a:rPr lang="en-US" dirty="0"/>
              <a:t>Who Works In The Bank?</a:t>
            </a:r>
          </a:p>
        </p:txBody>
      </p:sp>
      <p:sp>
        <p:nvSpPr>
          <p:cNvPr id="3" name="Content Placeholder 2"/>
          <p:cNvSpPr>
            <a:spLocks noGrp="1"/>
          </p:cNvSpPr>
          <p:nvPr>
            <p:ph idx="1"/>
          </p:nvPr>
        </p:nvSpPr>
        <p:spPr>
          <a:xfrm>
            <a:off x="1771738" y="1312862"/>
            <a:ext cx="8229600" cy="423227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296" y="1107132"/>
            <a:ext cx="9048662" cy="4643734"/>
          </a:xfrm>
          <a:prstGeom prst="rect">
            <a:avLst/>
          </a:prstGeom>
        </p:spPr>
      </p:pic>
      <p:sp>
        <p:nvSpPr>
          <p:cNvPr id="5" name="Rounded Rectangle 4"/>
          <p:cNvSpPr/>
          <p:nvPr/>
        </p:nvSpPr>
        <p:spPr>
          <a:xfrm>
            <a:off x="1593736" y="3491997"/>
            <a:ext cx="1082228" cy="330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Tellers</a:t>
            </a:r>
          </a:p>
        </p:txBody>
      </p:sp>
      <p:sp>
        <p:nvSpPr>
          <p:cNvPr id="11" name="Rounded Rectangle 6">
            <a:extLst>
              <a:ext uri="{FF2B5EF4-FFF2-40B4-BE49-F238E27FC236}">
                <a16:creationId xmlns:a16="http://schemas.microsoft.com/office/drawing/2014/main" id="{DB950070-ED34-4B45-BB07-9CA57BAF50F2}"/>
              </a:ext>
            </a:extLst>
          </p:cNvPr>
          <p:cNvSpPr/>
          <p:nvPr/>
        </p:nvSpPr>
        <p:spPr>
          <a:xfrm>
            <a:off x="6828816" y="4815381"/>
            <a:ext cx="1601273" cy="506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Customer Service Rep</a:t>
            </a:r>
            <a:r>
              <a:rPr lang="en-US" dirty="0">
                <a:latin typeface="Chalkboard"/>
                <a:cs typeface="Chalkboard"/>
              </a:rPr>
              <a:t>.</a:t>
            </a:r>
          </a:p>
        </p:txBody>
      </p:sp>
      <p:sp>
        <p:nvSpPr>
          <p:cNvPr id="8" name="Rounded Rectangle 4">
            <a:extLst>
              <a:ext uri="{FF2B5EF4-FFF2-40B4-BE49-F238E27FC236}">
                <a16:creationId xmlns:a16="http://schemas.microsoft.com/office/drawing/2014/main" id="{219FDAAD-6E32-4603-A787-94F0B8468847}"/>
              </a:ext>
            </a:extLst>
          </p:cNvPr>
          <p:cNvSpPr/>
          <p:nvPr/>
        </p:nvSpPr>
        <p:spPr>
          <a:xfrm>
            <a:off x="8430089" y="2878548"/>
            <a:ext cx="1114417" cy="285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ATM</a:t>
            </a:r>
          </a:p>
        </p:txBody>
      </p:sp>
      <p:sp>
        <p:nvSpPr>
          <p:cNvPr id="9" name="Rounded Rectangle 4">
            <a:extLst>
              <a:ext uri="{FF2B5EF4-FFF2-40B4-BE49-F238E27FC236}">
                <a16:creationId xmlns:a16="http://schemas.microsoft.com/office/drawing/2014/main" id="{BC52B18D-A7AD-46ED-96A1-614BDF3437BA}"/>
              </a:ext>
            </a:extLst>
          </p:cNvPr>
          <p:cNvSpPr/>
          <p:nvPr/>
        </p:nvSpPr>
        <p:spPr>
          <a:xfrm>
            <a:off x="8537760" y="1312862"/>
            <a:ext cx="1090480" cy="275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halkboard"/>
                <a:cs typeface="Chalkboard"/>
              </a:rPr>
              <a:t>Security</a:t>
            </a:r>
          </a:p>
        </p:txBody>
      </p:sp>
      <p:sp>
        <p:nvSpPr>
          <p:cNvPr id="10" name="Rounded Rectangle 7">
            <a:extLst>
              <a:ext uri="{FF2B5EF4-FFF2-40B4-BE49-F238E27FC236}">
                <a16:creationId xmlns:a16="http://schemas.microsoft.com/office/drawing/2014/main" id="{9E5939C0-1457-453B-A662-D8776D9C3EA6}"/>
              </a:ext>
            </a:extLst>
          </p:cNvPr>
          <p:cNvSpPr/>
          <p:nvPr/>
        </p:nvSpPr>
        <p:spPr>
          <a:xfrm>
            <a:off x="1355114" y="2528413"/>
            <a:ext cx="1320850" cy="350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Loan Officer</a:t>
            </a:r>
          </a:p>
        </p:txBody>
      </p:sp>
      <p:sp>
        <p:nvSpPr>
          <p:cNvPr id="12" name="Rounded Rectangle 5">
            <a:extLst>
              <a:ext uri="{FF2B5EF4-FFF2-40B4-BE49-F238E27FC236}">
                <a16:creationId xmlns:a16="http://schemas.microsoft.com/office/drawing/2014/main" id="{EE14471F-35E0-42DA-A6C3-C03AFCEFC1E1}"/>
              </a:ext>
            </a:extLst>
          </p:cNvPr>
          <p:cNvSpPr/>
          <p:nvPr/>
        </p:nvSpPr>
        <p:spPr>
          <a:xfrm>
            <a:off x="4870534" y="2261337"/>
            <a:ext cx="1123866" cy="4193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halkboard"/>
                <a:cs typeface="Chalkboard"/>
              </a:rPr>
              <a:t>Branch Manager</a:t>
            </a:r>
          </a:p>
        </p:txBody>
      </p:sp>
    </p:spTree>
    <p:extLst>
      <p:ext uri="{BB962C8B-B14F-4D97-AF65-F5344CB8AC3E}">
        <p14:creationId xmlns:p14="http://schemas.microsoft.com/office/powerpoint/2010/main" val="214397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8" grpId="0" animBg="1"/>
      <p:bldP spid="9" grpId="0" animBg="1"/>
      <p:bldP spid="10"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0CD0-078D-4C1C-BC87-D270A2999E76}"/>
              </a:ext>
            </a:extLst>
          </p:cNvPr>
          <p:cNvSpPr>
            <a:spLocks noGrp="1"/>
          </p:cNvSpPr>
          <p:nvPr>
            <p:ph type="title"/>
          </p:nvPr>
        </p:nvSpPr>
        <p:spPr/>
        <p:txBody>
          <a:bodyPr/>
          <a:lstStyle/>
          <a:p>
            <a:r>
              <a:rPr lang="en-US" dirty="0"/>
              <a:t>Branch Manager</a:t>
            </a:r>
          </a:p>
        </p:txBody>
      </p:sp>
      <p:sp>
        <p:nvSpPr>
          <p:cNvPr id="3" name="Content Placeholder 2">
            <a:extLst>
              <a:ext uri="{FF2B5EF4-FFF2-40B4-BE49-F238E27FC236}">
                <a16:creationId xmlns:a16="http://schemas.microsoft.com/office/drawing/2014/main" id="{9A2CB6B9-16E9-4B96-AAD2-EE3B0E32122D}"/>
              </a:ext>
            </a:extLst>
          </p:cNvPr>
          <p:cNvSpPr>
            <a:spLocks noGrp="1"/>
          </p:cNvSpPr>
          <p:nvPr>
            <p:ph idx="1"/>
          </p:nvPr>
        </p:nvSpPr>
        <p:spPr/>
        <p:txBody>
          <a:bodyPr/>
          <a:lstStyle/>
          <a:p>
            <a:r>
              <a:rPr lang="en-US" dirty="0"/>
              <a:t>Responsible for overseeing all the bank services and making sure the clients are happy with all the services. </a:t>
            </a:r>
          </a:p>
          <a:p>
            <a:r>
              <a:rPr lang="en-US" dirty="0"/>
              <a:t>Branch managers also help each section, when there are long lines. </a:t>
            </a:r>
          </a:p>
          <a:p>
            <a:pPr marL="0" indent="0">
              <a:buNone/>
            </a:pPr>
            <a:endParaRPr lang="en-US" dirty="0"/>
          </a:p>
        </p:txBody>
      </p:sp>
    </p:spTree>
    <p:extLst>
      <p:ext uri="{BB962C8B-B14F-4D97-AF65-F5344CB8AC3E}">
        <p14:creationId xmlns:p14="http://schemas.microsoft.com/office/powerpoint/2010/main" val="2349000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337" y="167554"/>
            <a:ext cx="10058402" cy="1219200"/>
          </a:xfrm>
        </p:spPr>
        <p:txBody>
          <a:bodyPr/>
          <a:lstStyle/>
          <a:p>
            <a:r>
              <a:rPr lang="en-US" dirty="0"/>
              <a:t>Who Works In The Bank?</a:t>
            </a:r>
          </a:p>
        </p:txBody>
      </p:sp>
      <p:sp>
        <p:nvSpPr>
          <p:cNvPr id="3" name="Content Placeholder 2"/>
          <p:cNvSpPr>
            <a:spLocks noGrp="1"/>
          </p:cNvSpPr>
          <p:nvPr>
            <p:ph idx="1"/>
          </p:nvPr>
        </p:nvSpPr>
        <p:spPr>
          <a:xfrm>
            <a:off x="1771738" y="1312862"/>
            <a:ext cx="8229600" cy="423227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E5F65634-52C0-4449-A60C-30A2ACDF1A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296" y="1107132"/>
            <a:ext cx="9048662" cy="4643734"/>
          </a:xfrm>
          <a:prstGeom prst="rect">
            <a:avLst/>
          </a:prstGeom>
        </p:spPr>
      </p:pic>
      <p:sp>
        <p:nvSpPr>
          <p:cNvPr id="5" name="Rounded Rectangle 4"/>
          <p:cNvSpPr/>
          <p:nvPr/>
        </p:nvSpPr>
        <p:spPr>
          <a:xfrm>
            <a:off x="1593736" y="3491997"/>
            <a:ext cx="1082228" cy="330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Tellers</a:t>
            </a:r>
          </a:p>
        </p:txBody>
      </p:sp>
      <p:sp>
        <p:nvSpPr>
          <p:cNvPr id="11" name="Rounded Rectangle 6">
            <a:extLst>
              <a:ext uri="{FF2B5EF4-FFF2-40B4-BE49-F238E27FC236}">
                <a16:creationId xmlns:a16="http://schemas.microsoft.com/office/drawing/2014/main" id="{DB950070-ED34-4B45-BB07-9CA57BAF50F2}"/>
              </a:ext>
            </a:extLst>
          </p:cNvPr>
          <p:cNvSpPr/>
          <p:nvPr/>
        </p:nvSpPr>
        <p:spPr>
          <a:xfrm>
            <a:off x="6828816" y="4815381"/>
            <a:ext cx="1601273" cy="506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Customer Service Rep</a:t>
            </a:r>
            <a:r>
              <a:rPr lang="en-US" dirty="0">
                <a:latin typeface="Chalkboard"/>
                <a:cs typeface="Chalkboard"/>
              </a:rPr>
              <a:t>.</a:t>
            </a:r>
          </a:p>
        </p:txBody>
      </p:sp>
      <p:sp>
        <p:nvSpPr>
          <p:cNvPr id="8" name="Rounded Rectangle 4">
            <a:extLst>
              <a:ext uri="{FF2B5EF4-FFF2-40B4-BE49-F238E27FC236}">
                <a16:creationId xmlns:a16="http://schemas.microsoft.com/office/drawing/2014/main" id="{219FDAAD-6E32-4603-A787-94F0B8468847}"/>
              </a:ext>
            </a:extLst>
          </p:cNvPr>
          <p:cNvSpPr/>
          <p:nvPr/>
        </p:nvSpPr>
        <p:spPr>
          <a:xfrm>
            <a:off x="8430089" y="2878548"/>
            <a:ext cx="1114417" cy="285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board"/>
                <a:cs typeface="Chalkboard"/>
              </a:rPr>
              <a:t>ATM</a:t>
            </a:r>
          </a:p>
        </p:txBody>
      </p:sp>
      <p:sp>
        <p:nvSpPr>
          <p:cNvPr id="9" name="Rounded Rectangle 4">
            <a:extLst>
              <a:ext uri="{FF2B5EF4-FFF2-40B4-BE49-F238E27FC236}">
                <a16:creationId xmlns:a16="http://schemas.microsoft.com/office/drawing/2014/main" id="{BC52B18D-A7AD-46ED-96A1-614BDF3437BA}"/>
              </a:ext>
            </a:extLst>
          </p:cNvPr>
          <p:cNvSpPr/>
          <p:nvPr/>
        </p:nvSpPr>
        <p:spPr>
          <a:xfrm>
            <a:off x="8537760" y="1312862"/>
            <a:ext cx="1090480" cy="275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halkboard"/>
                <a:cs typeface="Chalkboard"/>
              </a:rPr>
              <a:t>Security</a:t>
            </a:r>
          </a:p>
        </p:txBody>
      </p:sp>
      <p:sp>
        <p:nvSpPr>
          <p:cNvPr id="10" name="Rounded Rectangle 7">
            <a:extLst>
              <a:ext uri="{FF2B5EF4-FFF2-40B4-BE49-F238E27FC236}">
                <a16:creationId xmlns:a16="http://schemas.microsoft.com/office/drawing/2014/main" id="{9E5939C0-1457-453B-A662-D8776D9C3EA6}"/>
              </a:ext>
            </a:extLst>
          </p:cNvPr>
          <p:cNvSpPr/>
          <p:nvPr/>
        </p:nvSpPr>
        <p:spPr>
          <a:xfrm>
            <a:off x="1355114" y="2528413"/>
            <a:ext cx="1320850" cy="350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halkboard"/>
                <a:cs typeface="Chalkboard"/>
              </a:rPr>
              <a:t>Loan Officer</a:t>
            </a:r>
          </a:p>
        </p:txBody>
      </p:sp>
      <p:sp>
        <p:nvSpPr>
          <p:cNvPr id="12" name="Rounded Rectangle 5">
            <a:extLst>
              <a:ext uri="{FF2B5EF4-FFF2-40B4-BE49-F238E27FC236}">
                <a16:creationId xmlns:a16="http://schemas.microsoft.com/office/drawing/2014/main" id="{EE14471F-35E0-42DA-A6C3-C03AFCEFC1E1}"/>
              </a:ext>
            </a:extLst>
          </p:cNvPr>
          <p:cNvSpPr/>
          <p:nvPr/>
        </p:nvSpPr>
        <p:spPr>
          <a:xfrm>
            <a:off x="4870534" y="2261337"/>
            <a:ext cx="1123866" cy="4193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halkboard"/>
                <a:cs typeface="Chalkboard"/>
              </a:rPr>
              <a:t>Branch Manager</a:t>
            </a:r>
          </a:p>
        </p:txBody>
      </p:sp>
    </p:spTree>
    <p:extLst>
      <p:ext uri="{BB962C8B-B14F-4D97-AF65-F5344CB8AC3E}">
        <p14:creationId xmlns:p14="http://schemas.microsoft.com/office/powerpoint/2010/main" val="363639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8" grpId="0" animBg="1"/>
      <p:bldP spid="9" grpId="0" animBg="1"/>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FB0AE-3CDC-4AF8-BD4E-589D439186B2}"/>
              </a:ext>
            </a:extLst>
          </p:cNvPr>
          <p:cNvSpPr>
            <a:spLocks noGrp="1"/>
          </p:cNvSpPr>
          <p:nvPr>
            <p:ph type="title"/>
          </p:nvPr>
        </p:nvSpPr>
        <p:spPr>
          <a:xfrm>
            <a:off x="784743" y="685800"/>
            <a:ext cx="5958837" cy="1485900"/>
          </a:xfrm>
        </p:spPr>
        <p:txBody>
          <a:bodyPr>
            <a:normAutofit/>
          </a:bodyPr>
          <a:lstStyle/>
          <a:p>
            <a:r>
              <a:rPr lang="en-US" dirty="0"/>
              <a:t>Banks Are Businesses</a:t>
            </a:r>
          </a:p>
        </p:txBody>
      </p:sp>
      <p:sp>
        <p:nvSpPr>
          <p:cNvPr id="14" name="Content Placeholder 2">
            <a:extLst>
              <a:ext uri="{FF2B5EF4-FFF2-40B4-BE49-F238E27FC236}">
                <a16:creationId xmlns:a16="http://schemas.microsoft.com/office/drawing/2014/main" id="{04667EA3-7F6D-4DE1-8825-4E391930428A}"/>
              </a:ext>
            </a:extLst>
          </p:cNvPr>
          <p:cNvSpPr>
            <a:spLocks noGrp="1"/>
          </p:cNvSpPr>
          <p:nvPr>
            <p:ph idx="1"/>
          </p:nvPr>
        </p:nvSpPr>
        <p:spPr>
          <a:xfrm>
            <a:off x="784743" y="2286000"/>
            <a:ext cx="5958837" cy="3581400"/>
          </a:xfrm>
        </p:spPr>
        <p:txBody>
          <a:bodyPr>
            <a:normAutofit/>
          </a:bodyPr>
          <a:lstStyle/>
          <a:p>
            <a:r>
              <a:rPr lang="en-US" dirty="0"/>
              <a:t>A business has to make money to remain in business. </a:t>
            </a:r>
          </a:p>
          <a:p>
            <a:r>
              <a:rPr lang="en-US" dirty="0"/>
              <a:t>Like any business banks charge fees for their services. </a:t>
            </a:r>
          </a:p>
          <a:p>
            <a:r>
              <a:rPr lang="en-US" dirty="0"/>
              <a:t>Lets review </a:t>
            </a:r>
            <a:r>
              <a:rPr lang="en-US" b="1" dirty="0"/>
              <a:t>Bank Fees</a:t>
            </a:r>
            <a:r>
              <a:rPr lang="en-US" dirty="0"/>
              <a:t>. </a:t>
            </a:r>
          </a:p>
        </p:txBody>
      </p:sp>
      <p:sp>
        <p:nvSpPr>
          <p:cNvPr id="12" name="Rectangle 11">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Dollar">
            <a:extLst>
              <a:ext uri="{FF2B5EF4-FFF2-40B4-BE49-F238E27FC236}">
                <a16:creationId xmlns:a16="http://schemas.microsoft.com/office/drawing/2014/main" id="{F0E634D5-16E2-405B-A2BF-13FCFEA820D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685877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387F7-3FA0-488B-B093-1F9BF6CE90B6}"/>
              </a:ext>
            </a:extLst>
          </p:cNvPr>
          <p:cNvSpPr>
            <a:spLocks noGrp="1"/>
          </p:cNvSpPr>
          <p:nvPr>
            <p:ph type="title"/>
          </p:nvPr>
        </p:nvSpPr>
        <p:spPr>
          <a:xfrm>
            <a:off x="1371600" y="1281916"/>
            <a:ext cx="9601200" cy="1485900"/>
          </a:xfrm>
        </p:spPr>
        <p:txBody>
          <a:bodyPr>
            <a:normAutofit/>
          </a:bodyPr>
          <a:lstStyle/>
          <a:p>
            <a:r>
              <a:rPr lang="en-US" dirty="0"/>
              <a:t>Debit Cards &amp; Checks</a:t>
            </a:r>
          </a:p>
        </p:txBody>
      </p:sp>
      <p:sp>
        <p:nvSpPr>
          <p:cNvPr id="3" name="Content Placeholder 2">
            <a:extLst>
              <a:ext uri="{FF2B5EF4-FFF2-40B4-BE49-F238E27FC236}">
                <a16:creationId xmlns:a16="http://schemas.microsoft.com/office/drawing/2014/main" id="{D792A3AE-B6A9-4580-B9FD-20369CABE431}"/>
              </a:ext>
            </a:extLst>
          </p:cNvPr>
          <p:cNvSpPr>
            <a:spLocks noGrp="1"/>
          </p:cNvSpPr>
          <p:nvPr>
            <p:ph idx="1"/>
          </p:nvPr>
        </p:nvSpPr>
        <p:spPr>
          <a:xfrm>
            <a:off x="1371600" y="2920620"/>
            <a:ext cx="9601200" cy="2946779"/>
          </a:xfrm>
        </p:spPr>
        <p:txBody>
          <a:bodyPr>
            <a:normAutofit/>
          </a:bodyPr>
          <a:lstStyle/>
          <a:p>
            <a:r>
              <a:rPr lang="en-US" altLang="en-US" dirty="0"/>
              <a:t>Checks used to be the primary manner of making purchases without using actual money</a:t>
            </a:r>
          </a:p>
          <a:p>
            <a:r>
              <a:rPr lang="en-US" b="1" dirty="0"/>
              <a:t>Deposits</a:t>
            </a:r>
            <a:r>
              <a:rPr lang="en-US" dirty="0"/>
              <a:t> in person require </a:t>
            </a:r>
            <a:r>
              <a:rPr lang="en-US" b="1" dirty="0"/>
              <a:t>deposit slips </a:t>
            </a:r>
            <a:r>
              <a:rPr lang="en-US" dirty="0"/>
              <a:t>or you can use </a:t>
            </a:r>
            <a:r>
              <a:rPr lang="en-US" b="1" dirty="0"/>
              <a:t>direct deposits. </a:t>
            </a:r>
          </a:p>
          <a:p>
            <a:r>
              <a:rPr lang="en-US" dirty="0"/>
              <a:t>Debit cards are cards that allow you to do the same thing. </a:t>
            </a:r>
          </a:p>
          <a:p>
            <a:r>
              <a:rPr lang="en-US" dirty="0"/>
              <a:t>Checks and Debit card use should be monitored each month. </a:t>
            </a:r>
          </a:p>
          <a:p>
            <a:r>
              <a:rPr lang="en-US" dirty="0"/>
              <a:t>This process is called balancing your account. </a:t>
            </a:r>
          </a:p>
        </p:txBody>
      </p:sp>
    </p:spTree>
    <p:extLst>
      <p:ext uri="{BB962C8B-B14F-4D97-AF65-F5344CB8AC3E}">
        <p14:creationId xmlns:p14="http://schemas.microsoft.com/office/powerpoint/2010/main" val="2124172833"/>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D42A-CC85-4C15-AC5C-5B6DFD34197B}"/>
              </a:ext>
            </a:extLst>
          </p:cNvPr>
          <p:cNvSpPr>
            <a:spLocks noGrp="1"/>
          </p:cNvSpPr>
          <p:nvPr>
            <p:ph type="title"/>
          </p:nvPr>
        </p:nvSpPr>
        <p:spPr>
          <a:xfrm>
            <a:off x="1981200" y="158750"/>
            <a:ext cx="8229600" cy="1143000"/>
          </a:xfrm>
        </p:spPr>
        <p:txBody>
          <a:bodyPr/>
          <a:lstStyle/>
          <a:p>
            <a:pPr>
              <a:defRPr/>
            </a:pPr>
            <a:r>
              <a:rPr lang="en-US" dirty="0"/>
              <a:t>Writing a Check 101</a:t>
            </a:r>
          </a:p>
        </p:txBody>
      </p:sp>
      <p:sp>
        <p:nvSpPr>
          <p:cNvPr id="4" name="TextBox 3">
            <a:extLst>
              <a:ext uri="{FF2B5EF4-FFF2-40B4-BE49-F238E27FC236}">
                <a16:creationId xmlns:a16="http://schemas.microsoft.com/office/drawing/2014/main" id="{CE55AF04-85CD-497D-B4AA-DB127820BABB}"/>
              </a:ext>
            </a:extLst>
          </p:cNvPr>
          <p:cNvSpPr txBox="1">
            <a:spLocks noChangeArrowheads="1"/>
          </p:cNvSpPr>
          <p:nvPr/>
        </p:nvSpPr>
        <p:spPr bwMode="auto">
          <a:xfrm>
            <a:off x="2466975" y="5334000"/>
            <a:ext cx="708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dirty="0">
                <a:latin typeface="Arial" panose="020B0604020202020204" pitchFamily="34" charset="0"/>
              </a:rPr>
              <a:t>Payment: House Payment</a:t>
            </a:r>
          </a:p>
          <a:p>
            <a:pPr eaLnBrk="1" hangingPunct="1">
              <a:spcBef>
                <a:spcPct val="0"/>
              </a:spcBef>
              <a:buClrTx/>
              <a:buSzTx/>
              <a:buFontTx/>
              <a:buNone/>
            </a:pPr>
            <a:r>
              <a:rPr lang="en-US" altLang="en-US" dirty="0">
                <a:latin typeface="Arial" panose="020B0604020202020204" pitchFamily="34" charset="0"/>
              </a:rPr>
              <a:t>Price: $1200.00</a:t>
            </a:r>
          </a:p>
          <a:p>
            <a:pPr eaLnBrk="1" hangingPunct="1">
              <a:spcBef>
                <a:spcPct val="0"/>
              </a:spcBef>
              <a:buClrTx/>
              <a:buSzTx/>
              <a:buFontTx/>
              <a:buNone/>
            </a:pPr>
            <a:r>
              <a:rPr lang="en-US" altLang="en-US" dirty="0">
                <a:latin typeface="Arial" panose="020B0604020202020204" pitchFamily="34" charset="0"/>
              </a:rPr>
              <a:t>Account Number: 123456789</a:t>
            </a:r>
          </a:p>
        </p:txBody>
      </p:sp>
      <p:sp>
        <p:nvSpPr>
          <p:cNvPr id="5" name="TextBox 4">
            <a:extLst>
              <a:ext uri="{FF2B5EF4-FFF2-40B4-BE49-F238E27FC236}">
                <a16:creationId xmlns:a16="http://schemas.microsoft.com/office/drawing/2014/main" id="{09F8A0DA-647B-4E2B-8ACB-DC36DFBDADE3}"/>
              </a:ext>
            </a:extLst>
          </p:cNvPr>
          <p:cNvSpPr txBox="1">
            <a:spLocks noChangeArrowheads="1"/>
          </p:cNvSpPr>
          <p:nvPr/>
        </p:nvSpPr>
        <p:spPr bwMode="auto">
          <a:xfrm>
            <a:off x="5135707" y="2391538"/>
            <a:ext cx="4191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Ford Auto</a:t>
            </a:r>
          </a:p>
        </p:txBody>
      </p:sp>
      <p:sp>
        <p:nvSpPr>
          <p:cNvPr id="7" name="TextBox 6">
            <a:extLst>
              <a:ext uri="{FF2B5EF4-FFF2-40B4-BE49-F238E27FC236}">
                <a16:creationId xmlns:a16="http://schemas.microsoft.com/office/drawing/2014/main" id="{043F4D7E-C0FC-4EFF-B28B-AA0E472A2D91}"/>
              </a:ext>
            </a:extLst>
          </p:cNvPr>
          <p:cNvSpPr txBox="1">
            <a:spLocks noChangeArrowheads="1"/>
          </p:cNvSpPr>
          <p:nvPr/>
        </p:nvSpPr>
        <p:spPr bwMode="auto">
          <a:xfrm>
            <a:off x="9098107" y="15342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5/13/15</a:t>
            </a:r>
          </a:p>
        </p:txBody>
      </p:sp>
      <p:sp>
        <p:nvSpPr>
          <p:cNvPr id="8" name="TextBox 7">
            <a:extLst>
              <a:ext uri="{FF2B5EF4-FFF2-40B4-BE49-F238E27FC236}">
                <a16:creationId xmlns:a16="http://schemas.microsoft.com/office/drawing/2014/main" id="{96AC9FE4-6481-49B4-97FC-E9D0D192316B}"/>
              </a:ext>
            </a:extLst>
          </p:cNvPr>
          <p:cNvSpPr txBox="1">
            <a:spLocks noChangeArrowheads="1"/>
          </p:cNvSpPr>
          <p:nvPr/>
        </p:nvSpPr>
        <p:spPr bwMode="auto">
          <a:xfrm>
            <a:off x="4145107" y="3026538"/>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Five Hundred Ninety-Two &amp; </a:t>
            </a:r>
            <a:r>
              <a:rPr lang="en-US" altLang="en-US" sz="2000" b="1" dirty="0">
                <a:latin typeface="Brush Script MT" panose="03060802040406070304" pitchFamily="66" charset="0"/>
              </a:rPr>
              <a:t>89/100</a:t>
            </a:r>
          </a:p>
        </p:txBody>
      </p:sp>
      <p:sp>
        <p:nvSpPr>
          <p:cNvPr id="10" name="TextBox 9">
            <a:extLst>
              <a:ext uri="{FF2B5EF4-FFF2-40B4-BE49-F238E27FC236}">
                <a16:creationId xmlns:a16="http://schemas.microsoft.com/office/drawing/2014/main" id="{5498347A-DAB2-4ABB-9154-EB297490B271}"/>
              </a:ext>
            </a:extLst>
          </p:cNvPr>
          <p:cNvSpPr txBox="1">
            <a:spLocks noChangeArrowheads="1"/>
          </p:cNvSpPr>
          <p:nvPr/>
        </p:nvSpPr>
        <p:spPr bwMode="auto">
          <a:xfrm>
            <a:off x="4945207" y="4239387"/>
            <a:ext cx="209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b="1" dirty="0">
                <a:latin typeface="Brush Script MT" panose="03060802040406070304" pitchFamily="66" charset="0"/>
              </a:rPr>
              <a:t>Acct #: 321876004</a:t>
            </a:r>
          </a:p>
        </p:txBody>
      </p:sp>
      <p:sp>
        <p:nvSpPr>
          <p:cNvPr id="11" name="TextBox 10">
            <a:extLst>
              <a:ext uri="{FF2B5EF4-FFF2-40B4-BE49-F238E27FC236}">
                <a16:creationId xmlns:a16="http://schemas.microsoft.com/office/drawing/2014/main" id="{82D13358-A43A-4CD0-B8D0-9688610E6A7B}"/>
              </a:ext>
            </a:extLst>
          </p:cNvPr>
          <p:cNvSpPr txBox="1">
            <a:spLocks noChangeArrowheads="1"/>
          </p:cNvSpPr>
          <p:nvPr/>
        </p:nvSpPr>
        <p:spPr bwMode="auto">
          <a:xfrm>
            <a:off x="8686800" y="277495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b="1" dirty="0">
                <a:solidFill>
                  <a:schemeClr val="bg1"/>
                </a:solidFill>
                <a:latin typeface="Brush Script MT" panose="03060802040406070304" pitchFamily="66" charset="0"/>
              </a:rPr>
              <a:t>592.89</a:t>
            </a:r>
          </a:p>
        </p:txBody>
      </p:sp>
      <p:cxnSp>
        <p:nvCxnSpPr>
          <p:cNvPr id="12" name="Straight Connector 11">
            <a:extLst>
              <a:ext uri="{FF2B5EF4-FFF2-40B4-BE49-F238E27FC236}">
                <a16:creationId xmlns:a16="http://schemas.microsoft.com/office/drawing/2014/main" id="{D55FE2BA-CCC6-4766-BA55-63E76A1C9FAF}"/>
              </a:ext>
            </a:extLst>
          </p:cNvPr>
          <p:cNvCxnSpPr/>
          <p:nvPr/>
        </p:nvCxnSpPr>
        <p:spPr>
          <a:xfrm>
            <a:off x="8525021" y="3288474"/>
            <a:ext cx="1868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A99CA824-41BC-4AB9-9A00-F156602C76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231074"/>
            <a:ext cx="82391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3ACD625-2D99-4DD0-841C-ABEB0EB45ACC}"/>
              </a:ext>
            </a:extLst>
          </p:cNvPr>
          <p:cNvSpPr txBox="1">
            <a:spLocks noChangeArrowheads="1"/>
          </p:cNvSpPr>
          <p:nvPr/>
        </p:nvSpPr>
        <p:spPr bwMode="auto">
          <a:xfrm>
            <a:off x="3471862" y="2391537"/>
            <a:ext cx="4191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Mortgage USA</a:t>
            </a:r>
          </a:p>
        </p:txBody>
      </p:sp>
      <p:sp>
        <p:nvSpPr>
          <p:cNvPr id="15" name="TextBox 14">
            <a:extLst>
              <a:ext uri="{FF2B5EF4-FFF2-40B4-BE49-F238E27FC236}">
                <a16:creationId xmlns:a16="http://schemas.microsoft.com/office/drawing/2014/main" id="{63E1F9CE-74BE-45C6-BB8B-CAB95D19B099}"/>
              </a:ext>
            </a:extLst>
          </p:cNvPr>
          <p:cNvSpPr txBox="1">
            <a:spLocks noChangeArrowheads="1"/>
          </p:cNvSpPr>
          <p:nvPr/>
        </p:nvSpPr>
        <p:spPr bwMode="auto">
          <a:xfrm>
            <a:off x="7434262" y="1534287"/>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5/13/19</a:t>
            </a:r>
          </a:p>
        </p:txBody>
      </p:sp>
      <p:sp>
        <p:nvSpPr>
          <p:cNvPr id="16" name="TextBox 15">
            <a:extLst>
              <a:ext uri="{FF2B5EF4-FFF2-40B4-BE49-F238E27FC236}">
                <a16:creationId xmlns:a16="http://schemas.microsoft.com/office/drawing/2014/main" id="{DEAAE430-3B99-4192-BC5E-F6336AF5CCDB}"/>
              </a:ext>
            </a:extLst>
          </p:cNvPr>
          <p:cNvSpPr txBox="1">
            <a:spLocks noChangeArrowheads="1"/>
          </p:cNvSpPr>
          <p:nvPr/>
        </p:nvSpPr>
        <p:spPr bwMode="auto">
          <a:xfrm>
            <a:off x="2621107" y="3026537"/>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One Thousand Two Hundred xx/100</a:t>
            </a:r>
            <a:endParaRPr lang="en-US" altLang="en-US" sz="2000" b="1" dirty="0">
              <a:latin typeface="Brush Script MT" panose="03060802040406070304" pitchFamily="66" charset="0"/>
            </a:endParaRPr>
          </a:p>
        </p:txBody>
      </p:sp>
      <p:sp>
        <p:nvSpPr>
          <p:cNvPr id="17" name="TextBox 16">
            <a:extLst>
              <a:ext uri="{FF2B5EF4-FFF2-40B4-BE49-F238E27FC236}">
                <a16:creationId xmlns:a16="http://schemas.microsoft.com/office/drawing/2014/main" id="{FB2E60BC-79D5-4548-9089-BB1F11BA3339}"/>
              </a:ext>
            </a:extLst>
          </p:cNvPr>
          <p:cNvSpPr txBox="1">
            <a:spLocks noChangeArrowheads="1"/>
          </p:cNvSpPr>
          <p:nvPr/>
        </p:nvSpPr>
        <p:spPr bwMode="auto">
          <a:xfrm>
            <a:off x="7002607" y="3974274"/>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dirty="0">
                <a:latin typeface="Brush Script MT" panose="03060802040406070304" pitchFamily="66" charset="0"/>
              </a:rPr>
              <a:t>Joe C. Dollar</a:t>
            </a:r>
          </a:p>
        </p:txBody>
      </p:sp>
      <p:sp>
        <p:nvSpPr>
          <p:cNvPr id="18" name="TextBox 17">
            <a:extLst>
              <a:ext uri="{FF2B5EF4-FFF2-40B4-BE49-F238E27FC236}">
                <a16:creationId xmlns:a16="http://schemas.microsoft.com/office/drawing/2014/main" id="{20E70082-DBCE-4D86-9A92-26CFFE0197D6}"/>
              </a:ext>
            </a:extLst>
          </p:cNvPr>
          <p:cNvSpPr txBox="1">
            <a:spLocks noChangeArrowheads="1"/>
          </p:cNvSpPr>
          <p:nvPr/>
        </p:nvSpPr>
        <p:spPr bwMode="auto">
          <a:xfrm>
            <a:off x="3421207" y="4239387"/>
            <a:ext cx="209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b="1" dirty="0">
                <a:latin typeface="Brush Script MT" panose="03060802040406070304" pitchFamily="66" charset="0"/>
              </a:rPr>
              <a:t>Acct #: 123456789</a:t>
            </a:r>
          </a:p>
        </p:txBody>
      </p:sp>
      <p:sp>
        <p:nvSpPr>
          <p:cNvPr id="19" name="TextBox 18">
            <a:extLst>
              <a:ext uri="{FF2B5EF4-FFF2-40B4-BE49-F238E27FC236}">
                <a16:creationId xmlns:a16="http://schemas.microsoft.com/office/drawing/2014/main" id="{E83B7D57-975B-4707-A832-20A6954EF093}"/>
              </a:ext>
            </a:extLst>
          </p:cNvPr>
          <p:cNvSpPr txBox="1">
            <a:spLocks noChangeArrowheads="1"/>
          </p:cNvSpPr>
          <p:nvPr/>
        </p:nvSpPr>
        <p:spPr bwMode="auto">
          <a:xfrm>
            <a:off x="8869507" y="2558224"/>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b="1" dirty="0">
                <a:latin typeface="Brush Script MT" panose="03060802040406070304" pitchFamily="66" charset="0"/>
              </a:rPr>
              <a:t>1200.00</a:t>
            </a:r>
          </a:p>
        </p:txBody>
      </p:sp>
      <p:cxnSp>
        <p:nvCxnSpPr>
          <p:cNvPr id="20" name="Straight Connector 19">
            <a:extLst>
              <a:ext uri="{FF2B5EF4-FFF2-40B4-BE49-F238E27FC236}">
                <a16:creationId xmlns:a16="http://schemas.microsoft.com/office/drawing/2014/main" id="{ADC9F94D-091B-44DA-B5DC-35E7DD359864}"/>
              </a:ext>
            </a:extLst>
          </p:cNvPr>
          <p:cNvCxnSpPr/>
          <p:nvPr/>
        </p:nvCxnSpPr>
        <p:spPr>
          <a:xfrm>
            <a:off x="7001020" y="3288474"/>
            <a:ext cx="1868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D42A-CC85-4C15-AC5C-5B6DFD34197B}"/>
              </a:ext>
            </a:extLst>
          </p:cNvPr>
          <p:cNvSpPr>
            <a:spLocks noGrp="1"/>
          </p:cNvSpPr>
          <p:nvPr>
            <p:ph type="title"/>
          </p:nvPr>
        </p:nvSpPr>
        <p:spPr>
          <a:xfrm>
            <a:off x="1981200" y="158750"/>
            <a:ext cx="8229600" cy="1143000"/>
          </a:xfrm>
        </p:spPr>
        <p:txBody>
          <a:bodyPr/>
          <a:lstStyle/>
          <a:p>
            <a:pPr>
              <a:defRPr/>
            </a:pPr>
            <a:r>
              <a:rPr lang="en-US" dirty="0"/>
              <a:t>Depositing Money</a:t>
            </a:r>
          </a:p>
        </p:txBody>
      </p:sp>
      <p:sp>
        <p:nvSpPr>
          <p:cNvPr id="4" name="TextBox 3">
            <a:extLst>
              <a:ext uri="{FF2B5EF4-FFF2-40B4-BE49-F238E27FC236}">
                <a16:creationId xmlns:a16="http://schemas.microsoft.com/office/drawing/2014/main" id="{CE55AF04-85CD-497D-B4AA-DB127820BABB}"/>
              </a:ext>
            </a:extLst>
          </p:cNvPr>
          <p:cNvSpPr txBox="1">
            <a:spLocks noChangeArrowheads="1"/>
          </p:cNvSpPr>
          <p:nvPr/>
        </p:nvSpPr>
        <p:spPr bwMode="auto">
          <a:xfrm>
            <a:off x="1698388" y="5023868"/>
            <a:ext cx="708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dirty="0">
                <a:latin typeface="Arial" panose="020B0604020202020204" pitchFamily="34" charset="0"/>
              </a:rPr>
              <a:t>Check Amount: $1200.00</a:t>
            </a:r>
          </a:p>
          <a:p>
            <a:pPr eaLnBrk="1" hangingPunct="1">
              <a:spcBef>
                <a:spcPct val="0"/>
              </a:spcBef>
              <a:buClrTx/>
              <a:buSzTx/>
              <a:buFontTx/>
              <a:buNone/>
            </a:pPr>
            <a:r>
              <a:rPr lang="en-US" altLang="en-US" dirty="0">
                <a:latin typeface="Arial" panose="020B0604020202020204" pitchFamily="34" charset="0"/>
              </a:rPr>
              <a:t>Cash Received: $50.00</a:t>
            </a:r>
          </a:p>
          <a:p>
            <a:pPr eaLnBrk="1" hangingPunct="1">
              <a:spcBef>
                <a:spcPct val="0"/>
              </a:spcBef>
              <a:buClrTx/>
              <a:buSzTx/>
              <a:buFontTx/>
              <a:buNone/>
            </a:pPr>
            <a:r>
              <a:rPr lang="en-US" altLang="en-US" dirty="0">
                <a:latin typeface="Arial" panose="020B0604020202020204" pitchFamily="34" charset="0"/>
              </a:rPr>
              <a:t>Total Deposited to Account: $1150.00</a:t>
            </a:r>
          </a:p>
        </p:txBody>
      </p:sp>
      <p:pic>
        <p:nvPicPr>
          <p:cNvPr id="21" name="Picture 2">
            <a:extLst>
              <a:ext uri="{FF2B5EF4-FFF2-40B4-BE49-F238E27FC236}">
                <a16:creationId xmlns:a16="http://schemas.microsoft.com/office/drawing/2014/main" id="{EDE1DE58-299B-4A11-A575-C014C09CD56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9298" y="942965"/>
            <a:ext cx="8653397" cy="388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a:extLst>
              <a:ext uri="{FF2B5EF4-FFF2-40B4-BE49-F238E27FC236}">
                <a16:creationId xmlns:a16="http://schemas.microsoft.com/office/drawing/2014/main" id="{FE94DC17-C787-419F-9141-BD917BBBF5BC}"/>
              </a:ext>
            </a:extLst>
          </p:cNvPr>
          <p:cNvCxnSpPr/>
          <p:nvPr/>
        </p:nvCxnSpPr>
        <p:spPr>
          <a:xfrm>
            <a:off x="8525021" y="3288474"/>
            <a:ext cx="1868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CECDC23-0F87-4FD0-8D42-0A6C6E3C9422}"/>
              </a:ext>
            </a:extLst>
          </p:cNvPr>
          <p:cNvSpPr txBox="1">
            <a:spLocks noChangeArrowheads="1"/>
          </p:cNvSpPr>
          <p:nvPr/>
        </p:nvSpPr>
        <p:spPr bwMode="auto">
          <a:xfrm>
            <a:off x="3263095" y="140805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Brush Script MT" panose="03060802040406070304" pitchFamily="66" charset="0"/>
              </a:rPr>
              <a:t>5/13/19</a:t>
            </a:r>
          </a:p>
        </p:txBody>
      </p:sp>
      <p:sp>
        <p:nvSpPr>
          <p:cNvPr id="32" name="TextBox 31">
            <a:extLst>
              <a:ext uri="{FF2B5EF4-FFF2-40B4-BE49-F238E27FC236}">
                <a16:creationId xmlns:a16="http://schemas.microsoft.com/office/drawing/2014/main" id="{78539188-949A-4E97-A90C-A3FF28D9A560}"/>
              </a:ext>
            </a:extLst>
          </p:cNvPr>
          <p:cNvSpPr txBox="1">
            <a:spLocks noChangeArrowheads="1"/>
          </p:cNvSpPr>
          <p:nvPr/>
        </p:nvSpPr>
        <p:spPr bwMode="auto">
          <a:xfrm>
            <a:off x="4661379" y="1894268"/>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dirty="0">
                <a:latin typeface="Brush Script MT" panose="03060802040406070304" pitchFamily="66" charset="0"/>
              </a:rPr>
              <a:t>Joe C. Dollar</a:t>
            </a:r>
          </a:p>
        </p:txBody>
      </p:sp>
      <p:sp>
        <p:nvSpPr>
          <p:cNvPr id="34" name="TextBox 33">
            <a:extLst>
              <a:ext uri="{FF2B5EF4-FFF2-40B4-BE49-F238E27FC236}">
                <a16:creationId xmlns:a16="http://schemas.microsoft.com/office/drawing/2014/main" id="{88921DBA-E4C6-45F1-9882-A0D62FE2950F}"/>
              </a:ext>
            </a:extLst>
          </p:cNvPr>
          <p:cNvSpPr txBox="1">
            <a:spLocks noChangeArrowheads="1"/>
          </p:cNvSpPr>
          <p:nvPr/>
        </p:nvSpPr>
        <p:spPr bwMode="auto">
          <a:xfrm>
            <a:off x="9340278" y="1747953"/>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B77851"/>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776A5B"/>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B6AD7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B6AD7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dirty="0">
                <a:latin typeface="Brush Script MT" panose="03060802040406070304" pitchFamily="66" charset="0"/>
              </a:rPr>
              <a:t>1200. 00</a:t>
            </a:r>
          </a:p>
        </p:txBody>
      </p:sp>
      <p:sp>
        <p:nvSpPr>
          <p:cNvPr id="3" name="Rectangle 2">
            <a:extLst>
              <a:ext uri="{FF2B5EF4-FFF2-40B4-BE49-F238E27FC236}">
                <a16:creationId xmlns:a16="http://schemas.microsoft.com/office/drawing/2014/main" id="{71EFE90B-A7B0-49FF-A2BB-50ED8E034C3F}"/>
              </a:ext>
            </a:extLst>
          </p:cNvPr>
          <p:cNvSpPr/>
          <p:nvPr/>
        </p:nvSpPr>
        <p:spPr>
          <a:xfrm>
            <a:off x="4693149" y="2632975"/>
            <a:ext cx="1067921" cy="369332"/>
          </a:xfrm>
          <a:prstGeom prst="rect">
            <a:avLst/>
          </a:prstGeom>
        </p:spPr>
        <p:txBody>
          <a:bodyPr wrap="none">
            <a:spAutoFit/>
          </a:bodyPr>
          <a:lstStyle/>
          <a:p>
            <a:r>
              <a:rPr lang="en-US" altLang="en-US" dirty="0">
                <a:latin typeface="Brush Script MT" panose="03060802040406070304" pitchFamily="66" charset="0"/>
              </a:rPr>
              <a:t>123456789</a:t>
            </a:r>
            <a:endParaRPr lang="en-US" dirty="0">
              <a:latin typeface="Brush Script MT" panose="03060802040406070304" pitchFamily="66" charset="0"/>
            </a:endParaRPr>
          </a:p>
        </p:txBody>
      </p:sp>
      <p:sp>
        <p:nvSpPr>
          <p:cNvPr id="6" name="TextBox 5">
            <a:extLst>
              <a:ext uri="{FF2B5EF4-FFF2-40B4-BE49-F238E27FC236}">
                <a16:creationId xmlns:a16="http://schemas.microsoft.com/office/drawing/2014/main" id="{851BB56B-E511-4C16-B257-B5771A4D0C39}"/>
              </a:ext>
            </a:extLst>
          </p:cNvPr>
          <p:cNvSpPr txBox="1"/>
          <p:nvPr/>
        </p:nvSpPr>
        <p:spPr>
          <a:xfrm>
            <a:off x="9496071" y="3802479"/>
            <a:ext cx="1397956" cy="461665"/>
          </a:xfrm>
          <a:prstGeom prst="rect">
            <a:avLst/>
          </a:prstGeom>
          <a:noFill/>
        </p:spPr>
        <p:txBody>
          <a:bodyPr wrap="square" rtlCol="0">
            <a:spAutoFit/>
          </a:bodyPr>
          <a:lstStyle/>
          <a:p>
            <a:r>
              <a:rPr lang="en-US" sz="2400" b="1" dirty="0">
                <a:latin typeface="Brush Script MT" panose="03060802040406070304" pitchFamily="66" charset="0"/>
              </a:rPr>
              <a:t>50. 00</a:t>
            </a:r>
          </a:p>
        </p:txBody>
      </p:sp>
      <p:sp>
        <p:nvSpPr>
          <p:cNvPr id="36" name="TextBox 35">
            <a:extLst>
              <a:ext uri="{FF2B5EF4-FFF2-40B4-BE49-F238E27FC236}">
                <a16:creationId xmlns:a16="http://schemas.microsoft.com/office/drawing/2014/main" id="{A46B8963-DB80-4E54-ABE4-0FBCB2041CAC}"/>
              </a:ext>
            </a:extLst>
          </p:cNvPr>
          <p:cNvSpPr txBox="1"/>
          <p:nvPr/>
        </p:nvSpPr>
        <p:spPr>
          <a:xfrm>
            <a:off x="9380951" y="4171811"/>
            <a:ext cx="1397956" cy="461665"/>
          </a:xfrm>
          <a:prstGeom prst="rect">
            <a:avLst/>
          </a:prstGeom>
          <a:noFill/>
        </p:spPr>
        <p:txBody>
          <a:bodyPr wrap="square" rtlCol="0">
            <a:spAutoFit/>
          </a:bodyPr>
          <a:lstStyle/>
          <a:p>
            <a:r>
              <a:rPr lang="en-US" sz="2400" b="1" dirty="0">
                <a:latin typeface="Brush Script MT" panose="03060802040406070304" pitchFamily="66" charset="0"/>
              </a:rPr>
              <a:t>1150. 00</a:t>
            </a:r>
          </a:p>
        </p:txBody>
      </p:sp>
    </p:spTree>
    <p:extLst>
      <p:ext uri="{BB962C8B-B14F-4D97-AF65-F5344CB8AC3E}">
        <p14:creationId xmlns:p14="http://schemas.microsoft.com/office/powerpoint/2010/main" val="418877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2"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Fees</a:t>
            </a:r>
          </a:p>
        </p:txBody>
      </p:sp>
      <p:sp>
        <p:nvSpPr>
          <p:cNvPr id="3" name="Content Placeholder 2"/>
          <p:cNvSpPr>
            <a:spLocks noGrp="1"/>
          </p:cNvSpPr>
          <p:nvPr>
            <p:ph idx="1"/>
          </p:nvPr>
        </p:nvSpPr>
        <p:spPr>
          <a:xfrm>
            <a:off x="1680568" y="1639889"/>
            <a:ext cx="8860764" cy="4232275"/>
          </a:xfrm>
        </p:spPr>
        <p:txBody>
          <a:bodyPr>
            <a:normAutofit/>
          </a:bodyPr>
          <a:lstStyle/>
          <a:p>
            <a:pPr marL="0" indent="0" algn="ctr">
              <a:buNone/>
            </a:pPr>
            <a:r>
              <a:rPr lang="en-US" sz="2800" dirty="0"/>
              <a:t>If you earn $30, and buy a video game for $30, you will have 0$ in your account.</a:t>
            </a:r>
          </a:p>
          <a:p>
            <a:pPr marL="0" indent="0" algn="ctr">
              <a:buNone/>
            </a:pPr>
            <a:endParaRPr lang="en-US" sz="2800" dirty="0"/>
          </a:p>
          <a:p>
            <a:pPr marL="0" indent="0" algn="ctr">
              <a:buNone/>
            </a:pPr>
            <a:r>
              <a:rPr lang="en-US" sz="2800" dirty="0"/>
              <a:t>Some banks require that you keep a minimum balance, or they will charge a monthly </a:t>
            </a:r>
            <a:r>
              <a:rPr lang="en-US" sz="2800" b="1" dirty="0"/>
              <a:t>maintenance fee</a:t>
            </a:r>
            <a:r>
              <a:rPr lang="en-US" sz="2800"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5973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711B-508E-4B79-8B7F-9EF154BE61F5}"/>
              </a:ext>
            </a:extLst>
          </p:cNvPr>
          <p:cNvSpPr>
            <a:spLocks noGrp="1"/>
          </p:cNvSpPr>
          <p:nvPr>
            <p:ph type="title"/>
          </p:nvPr>
        </p:nvSpPr>
        <p:spPr/>
        <p:txBody>
          <a:bodyPr/>
          <a:lstStyle/>
          <a:p>
            <a:r>
              <a:rPr lang="en-US" dirty="0"/>
              <a:t>Fees</a:t>
            </a:r>
          </a:p>
        </p:txBody>
      </p:sp>
      <p:sp>
        <p:nvSpPr>
          <p:cNvPr id="3" name="Content Placeholder 2">
            <a:extLst>
              <a:ext uri="{FF2B5EF4-FFF2-40B4-BE49-F238E27FC236}">
                <a16:creationId xmlns:a16="http://schemas.microsoft.com/office/drawing/2014/main" id="{9B80AB4D-BD15-48F7-A87E-16485136550C}"/>
              </a:ext>
            </a:extLst>
          </p:cNvPr>
          <p:cNvSpPr>
            <a:spLocks noGrp="1"/>
          </p:cNvSpPr>
          <p:nvPr>
            <p:ph idx="1"/>
          </p:nvPr>
        </p:nvSpPr>
        <p:spPr/>
        <p:txBody>
          <a:bodyPr/>
          <a:lstStyle/>
          <a:p>
            <a:pPr marL="0" indent="0" algn="ctr">
              <a:buNone/>
            </a:pPr>
            <a:r>
              <a:rPr lang="en-US" sz="2500" dirty="0"/>
              <a:t>If you earn $30, and buy a video game for $31, you will have </a:t>
            </a:r>
            <a:r>
              <a:rPr lang="en-US" sz="2500" b="1" dirty="0"/>
              <a:t>Overspent </a:t>
            </a:r>
            <a:r>
              <a:rPr lang="en-US" sz="2500" dirty="0"/>
              <a:t>or</a:t>
            </a:r>
            <a:r>
              <a:rPr lang="en-US" sz="2500" b="1" dirty="0"/>
              <a:t> Overdrawn </a:t>
            </a:r>
            <a:r>
              <a:rPr lang="en-US" sz="2500" dirty="0"/>
              <a:t>your account by </a:t>
            </a:r>
            <a:r>
              <a:rPr lang="en-US" sz="2500" dirty="0">
                <a:solidFill>
                  <a:srgbClr val="FF0000"/>
                </a:solidFill>
              </a:rPr>
              <a:t>$1.00.</a:t>
            </a:r>
          </a:p>
          <a:p>
            <a:pPr marL="0" indent="0" algn="ctr">
              <a:buNone/>
            </a:pPr>
            <a:endParaRPr lang="en-US" sz="2500" dirty="0"/>
          </a:p>
          <a:p>
            <a:pPr marL="0" indent="0" algn="ctr">
              <a:buNone/>
            </a:pPr>
            <a:r>
              <a:rPr lang="en-US" sz="2500" dirty="0"/>
              <a:t>If you spend more money than you have in your bank account, the bank will charge you a fee. </a:t>
            </a:r>
          </a:p>
          <a:p>
            <a:pPr marL="0" indent="0" algn="ctr">
              <a:buNone/>
            </a:pPr>
            <a:r>
              <a:rPr lang="en-US" sz="2500" dirty="0"/>
              <a:t>This is called an </a:t>
            </a:r>
            <a:r>
              <a:rPr lang="en-US" sz="2500" b="1" dirty="0"/>
              <a:t>Overdraft Fee</a:t>
            </a:r>
          </a:p>
          <a:p>
            <a:endParaRPr lang="en-US" dirty="0"/>
          </a:p>
        </p:txBody>
      </p:sp>
    </p:spTree>
    <p:extLst>
      <p:ext uri="{BB962C8B-B14F-4D97-AF65-F5344CB8AC3E}">
        <p14:creationId xmlns:p14="http://schemas.microsoft.com/office/powerpoint/2010/main" val="32350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9"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Picture 4">
            <a:extLst>
              <a:ext uri="{FF2B5EF4-FFF2-40B4-BE49-F238E27FC236}">
                <a16:creationId xmlns:a16="http://schemas.microsoft.com/office/drawing/2014/main" id="{7FF798CC-022B-42AD-A48B-CCD6BE4791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32" name="Rectangle 31">
            <a:extLst>
              <a:ext uri="{FF2B5EF4-FFF2-40B4-BE49-F238E27FC236}">
                <a16:creationId xmlns:a16="http://schemas.microsoft.com/office/drawing/2014/main" id="{5D115F30-A723-4699-8F95-2C5F9FFD5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EB452B0E-6610-4200-A49F-E598118DA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6" name="Freeform 6">
            <a:extLst>
              <a:ext uri="{FF2B5EF4-FFF2-40B4-BE49-F238E27FC236}">
                <a16:creationId xmlns:a16="http://schemas.microsoft.com/office/drawing/2014/main" id="{B740296D-31AF-45A1-B9FA-8DDE8FC9E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025C080F-2241-4AFC-8A4B-A8D389B3430F}"/>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t>Your Money Personality</a:t>
            </a:r>
          </a:p>
        </p:txBody>
      </p:sp>
    </p:spTree>
    <p:extLst>
      <p:ext uri="{BB962C8B-B14F-4D97-AF65-F5344CB8AC3E}">
        <p14:creationId xmlns:p14="http://schemas.microsoft.com/office/powerpoint/2010/main" val="2087441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04E6-8345-45F0-9331-5435320605F4}"/>
              </a:ext>
            </a:extLst>
          </p:cNvPr>
          <p:cNvSpPr>
            <a:spLocks noGrp="1"/>
          </p:cNvSpPr>
          <p:nvPr>
            <p:ph type="title"/>
          </p:nvPr>
        </p:nvSpPr>
        <p:spPr/>
        <p:txBody>
          <a:bodyPr/>
          <a:lstStyle/>
          <a:p>
            <a:r>
              <a:rPr lang="en-US" dirty="0"/>
              <a:t>Fees</a:t>
            </a:r>
          </a:p>
        </p:txBody>
      </p:sp>
      <p:sp>
        <p:nvSpPr>
          <p:cNvPr id="3" name="Content Placeholder 2">
            <a:extLst>
              <a:ext uri="{FF2B5EF4-FFF2-40B4-BE49-F238E27FC236}">
                <a16:creationId xmlns:a16="http://schemas.microsoft.com/office/drawing/2014/main" id="{948A7479-73A7-4846-AC63-AB6129190570}"/>
              </a:ext>
            </a:extLst>
          </p:cNvPr>
          <p:cNvSpPr>
            <a:spLocks noGrp="1"/>
          </p:cNvSpPr>
          <p:nvPr>
            <p:ph idx="1"/>
          </p:nvPr>
        </p:nvSpPr>
        <p:spPr/>
        <p:txBody>
          <a:bodyPr/>
          <a:lstStyle/>
          <a:p>
            <a:r>
              <a:rPr lang="en-US" dirty="0"/>
              <a:t>Some banks charge you a fee to open a </a:t>
            </a:r>
            <a:r>
              <a:rPr lang="en-US" b="1" dirty="0"/>
              <a:t>checking </a:t>
            </a:r>
            <a:r>
              <a:rPr lang="en-US" dirty="0"/>
              <a:t>or</a:t>
            </a:r>
            <a:r>
              <a:rPr lang="en-US" b="1" dirty="0"/>
              <a:t> savings </a:t>
            </a:r>
            <a:r>
              <a:rPr lang="en-US" dirty="0"/>
              <a:t>account.</a:t>
            </a:r>
          </a:p>
          <a:p>
            <a:r>
              <a:rPr lang="en-US" dirty="0"/>
              <a:t>Some banks charge you to replace Debit cards or re-order Checks.  </a:t>
            </a:r>
          </a:p>
        </p:txBody>
      </p:sp>
    </p:spTree>
    <p:extLst>
      <p:ext uri="{BB962C8B-B14F-4D97-AF65-F5344CB8AC3E}">
        <p14:creationId xmlns:p14="http://schemas.microsoft.com/office/powerpoint/2010/main" val="3479696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Records</a:t>
            </a:r>
          </a:p>
        </p:txBody>
      </p:sp>
      <p:sp>
        <p:nvSpPr>
          <p:cNvPr id="3" name="Content Placeholder 2"/>
          <p:cNvSpPr>
            <a:spLocks noGrp="1"/>
          </p:cNvSpPr>
          <p:nvPr>
            <p:ph idx="1"/>
          </p:nvPr>
        </p:nvSpPr>
        <p:spPr/>
        <p:txBody>
          <a:bodyPr/>
          <a:lstStyle/>
          <a:p>
            <a:r>
              <a:rPr lang="en-US" dirty="0"/>
              <a:t>What is a receipt?</a:t>
            </a:r>
          </a:p>
          <a:p>
            <a:endParaRPr lang="en-US" dirty="0"/>
          </a:p>
          <a:p>
            <a:r>
              <a:rPr lang="en-US" dirty="0"/>
              <a:t>Should you keep your receipts?</a:t>
            </a:r>
          </a:p>
          <a:p>
            <a:endParaRPr lang="en-US" dirty="0"/>
          </a:p>
          <a:p>
            <a:r>
              <a:rPr lang="en-US" dirty="0"/>
              <a:t>If you buy something online, do you still get a receipt?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730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Records</a:t>
            </a:r>
          </a:p>
        </p:txBody>
      </p:sp>
      <p:sp>
        <p:nvSpPr>
          <p:cNvPr id="3" name="Content Placeholder 2"/>
          <p:cNvSpPr>
            <a:spLocks noGrp="1"/>
          </p:cNvSpPr>
          <p:nvPr>
            <p:ph idx="1"/>
          </p:nvPr>
        </p:nvSpPr>
        <p:spPr/>
        <p:txBody>
          <a:bodyPr/>
          <a:lstStyle/>
          <a:p>
            <a:r>
              <a:rPr lang="en-US" dirty="0">
                <a:cs typeface="ＭＳ Ｐゴシック" charset="0"/>
              </a:rPr>
              <a:t>It is important that you keep a written </a:t>
            </a:r>
            <a:r>
              <a:rPr lang="en-US" b="1" dirty="0">
                <a:cs typeface="ＭＳ Ｐゴシック" charset="0"/>
              </a:rPr>
              <a:t>record </a:t>
            </a:r>
            <a:r>
              <a:rPr lang="en-US" dirty="0">
                <a:cs typeface="ＭＳ Ｐゴシック" charset="0"/>
              </a:rPr>
              <a:t>of your spending and saving. </a:t>
            </a:r>
          </a:p>
          <a:p>
            <a:endParaRPr lang="en-US" dirty="0">
              <a:cs typeface="ＭＳ Ｐゴシック" charset="0"/>
            </a:endParaRPr>
          </a:p>
          <a:p>
            <a:r>
              <a:rPr lang="en-US" dirty="0">
                <a:cs typeface="ＭＳ Ｐゴシック" charset="0"/>
              </a:rPr>
              <a:t>Bank’s keep your spending and saving records and give you a copy at the end of each month, this is called a </a:t>
            </a:r>
            <a:r>
              <a:rPr lang="en-US" b="1" dirty="0">
                <a:cs typeface="ＭＳ Ｐゴシック" charset="0"/>
              </a:rPr>
              <a:t>Bank Statement</a:t>
            </a:r>
            <a:r>
              <a:rPr lang="en-US" dirty="0">
                <a:cs typeface="ＭＳ Ｐゴシック" charset="0"/>
              </a:rPr>
              <a:t>.</a:t>
            </a:r>
            <a:endParaRPr lang="en-US" dirty="0"/>
          </a:p>
        </p:txBody>
      </p:sp>
    </p:spTree>
    <p:extLst>
      <p:ext uri="{BB962C8B-B14F-4D97-AF65-F5344CB8AC3E}">
        <p14:creationId xmlns:p14="http://schemas.microsoft.com/office/powerpoint/2010/main" val="98787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99" name="Group 198">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7588"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1"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60418" name="Picture 1">
            <a:extLst>
              <a:ext uri="{FF2B5EF4-FFF2-40B4-BE49-F238E27FC236}">
                <a16:creationId xmlns:a16="http://schemas.microsoft.com/office/drawing/2014/main" id="{9456D9F7-082F-4990-8C05-D5D73DA2BA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9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Rectangle 202">
            <a:extLst>
              <a:ext uri="{FF2B5EF4-FFF2-40B4-BE49-F238E27FC236}">
                <a16:creationId xmlns:a16="http://schemas.microsoft.com/office/drawing/2014/main" id="{277F53DA-BB2C-4E3F-8345-54C21645D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6">
            <a:extLst>
              <a:ext uri="{FF2B5EF4-FFF2-40B4-BE49-F238E27FC236}">
                <a16:creationId xmlns:a16="http://schemas.microsoft.com/office/drawing/2014/main" id="{A438FC18-3C01-45CB-8B57-13421B12D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7" name="Freeform 6">
            <a:extLst>
              <a:ext uri="{FF2B5EF4-FFF2-40B4-BE49-F238E27FC236}">
                <a16:creationId xmlns:a16="http://schemas.microsoft.com/office/drawing/2014/main" id="{111C8326-4824-4BA5-AA71-CC5203ED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7586" name="TextBox 2">
            <a:extLst>
              <a:ext uri="{FF2B5EF4-FFF2-40B4-BE49-F238E27FC236}">
                <a16:creationId xmlns:a16="http://schemas.microsoft.com/office/drawing/2014/main" id="{78A86FD6-0BDC-4848-A030-BB3B67C3AC07}"/>
              </a:ext>
            </a:extLst>
          </p:cNvPr>
          <p:cNvSpPr txBox="1">
            <a:spLocks noChangeArrowheads="1"/>
          </p:cNvSpPr>
          <p:nvPr/>
        </p:nvSpPr>
        <p:spPr bwMode="auto">
          <a:xfrm>
            <a:off x="1915128" y="1788454"/>
            <a:ext cx="8361229" cy="2098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hangingPunct="1">
              <a:lnSpc>
                <a:spcPct val="89000"/>
              </a:lnSpc>
              <a:spcBef>
                <a:spcPct val="0"/>
              </a:spcBef>
              <a:spcAft>
                <a:spcPts val="600"/>
              </a:spcAft>
              <a:defRPr/>
            </a:pPr>
            <a:r>
              <a:rPr lang="en-US" sz="7200" cap="all" dirty="0">
                <a:solidFill>
                  <a:schemeClr val="tx2"/>
                </a:solidFill>
                <a:latin typeface="+mj-lt"/>
                <a:ea typeface="+mj-ea"/>
                <a:cs typeface="+mj-cs"/>
              </a:rPr>
              <a:t>Credit Cards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descr="poorcredit.jpg"/>
          <p:cNvPicPr>
            <a:picLocks noChangeAspect="1"/>
          </p:cNvPicPr>
          <p:nvPr/>
        </p:nvPicPr>
        <p:blipFill rotWithShape="1">
          <a:blip r:embed="rId2" cstate="screen">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rcRect t="15515" r="1" b="193"/>
          <a:stretch/>
        </p:blipFill>
        <p:spPr>
          <a:xfrm>
            <a:off x="-1" y="10"/>
            <a:ext cx="12188652" cy="6857990"/>
          </a:xfrm>
          <a:prstGeom prst="rect">
            <a:avLst/>
          </a:prstGeom>
        </p:spPr>
      </p:pic>
      <p:sp>
        <p:nvSpPr>
          <p:cNvPr id="74" name="Rectangle 73">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TextBox 2"/>
          <p:cNvSpPr txBox="1">
            <a:spLocks noChangeArrowheads="1"/>
          </p:cNvSpPr>
          <p:nvPr/>
        </p:nvSpPr>
        <p:spPr bwMode="auto">
          <a:xfrm>
            <a:off x="1371600" y="685800"/>
            <a:ext cx="9601200" cy="1485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89000"/>
              </a:lnSpc>
              <a:spcBef>
                <a:spcPct val="0"/>
              </a:spcBef>
              <a:spcAft>
                <a:spcPts val="600"/>
              </a:spcAft>
            </a:pPr>
            <a:r>
              <a:rPr lang="en-US" sz="4400">
                <a:solidFill>
                  <a:schemeClr val="bg2"/>
                </a:solidFill>
                <a:latin typeface="+mj-lt"/>
                <a:ea typeface="+mj-ea"/>
                <a:cs typeface="+mj-cs"/>
              </a:rPr>
              <a:t>Credit Cards</a:t>
            </a:r>
          </a:p>
        </p:txBody>
      </p:sp>
      <p:sp>
        <p:nvSpPr>
          <p:cNvPr id="76" name="Rectangle 75">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87" name="TextBox 3"/>
          <p:cNvSpPr txBox="1">
            <a:spLocks noChangeArrowheads="1"/>
          </p:cNvSpPr>
          <p:nvPr/>
        </p:nvSpPr>
        <p:spPr bwMode="auto">
          <a:xfrm>
            <a:off x="1371600" y="2286000"/>
            <a:ext cx="9601200"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a:solidFill>
                  <a:schemeClr val="bg2"/>
                </a:solidFill>
                <a:latin typeface="+mn-lt"/>
                <a:ea typeface="+mn-ea"/>
                <a:cs typeface="+mn-cs"/>
              </a:rPr>
              <a:t>Banks also offer Credit cards. </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a:solidFill>
                  <a:schemeClr val="bg2"/>
                </a:solidFill>
                <a:latin typeface="+mn-lt"/>
                <a:ea typeface="+mn-ea"/>
                <a:cs typeface="+mn-cs"/>
              </a:rPr>
              <a:t>So it is very important to protect yourself. </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a:solidFill>
                  <a:schemeClr val="bg2"/>
                </a:solidFill>
                <a:latin typeface="+mn-lt"/>
                <a:ea typeface="+mn-ea"/>
                <a:cs typeface="+mn-cs"/>
              </a:rPr>
              <a:t>Credit is the ability to purchase goods, services, or retrieve money with a promise to pay it back at a future date and with interest. </a:t>
            </a:r>
          </a:p>
          <a:p>
            <a:pPr marL="384048"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a:solidFill>
                  <a:schemeClr val="bg2"/>
                </a:solidFill>
                <a:latin typeface="+mn-lt"/>
                <a:ea typeface="+mn-ea"/>
                <a:cs typeface="+mn-cs"/>
              </a:rPr>
              <a:t>Interest is the cost of borrowing money.</a:t>
            </a:r>
          </a:p>
        </p:txBody>
      </p:sp>
    </p:spTree>
    <p:extLst>
      <p:ext uri="{BB962C8B-B14F-4D97-AF65-F5344CB8AC3E}">
        <p14:creationId xmlns:p14="http://schemas.microsoft.com/office/powerpoint/2010/main" val="1959510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B57E67-6E43-48B7-A233-570C359E92B8}"/>
              </a:ext>
            </a:extLst>
          </p:cNvPr>
          <p:cNvSpPr>
            <a:spLocks noGrp="1"/>
          </p:cNvSpPr>
          <p:nvPr>
            <p:ph type="title"/>
          </p:nvPr>
        </p:nvSpPr>
        <p:spPr>
          <a:xfrm>
            <a:off x="7375071" y="1464129"/>
            <a:ext cx="5127172" cy="1485900"/>
          </a:xfrm>
        </p:spPr>
        <p:txBody>
          <a:bodyPr vert="horz" lIns="91440" tIns="45720" rIns="91440" bIns="45720" rtlCol="0" anchor="t">
            <a:normAutofit/>
          </a:bodyPr>
          <a:lstStyle/>
          <a:p>
            <a:r>
              <a:rPr lang="en-US" dirty="0"/>
              <a:t>Write It Out</a:t>
            </a:r>
          </a:p>
        </p:txBody>
      </p:sp>
      <p:sp>
        <p:nvSpPr>
          <p:cNvPr id="66579" name="Rectangle 85">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62" name="Subtitle 2"/>
          <p:cNvSpPr txBox="1">
            <a:spLocks/>
          </p:cNvSpPr>
          <p:nvPr/>
        </p:nvSpPr>
        <p:spPr bwMode="auto">
          <a:xfrm>
            <a:off x="6389914" y="2286000"/>
            <a:ext cx="5127172"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indent="-384048" algn="ctr" defTabSz="914400" eaLnBrk="1" hangingPunct="1">
              <a:lnSpc>
                <a:spcPct val="94000"/>
              </a:lnSpc>
              <a:spcBef>
                <a:spcPct val="20000"/>
              </a:spcBef>
              <a:spcAft>
                <a:spcPts val="200"/>
              </a:spcAft>
              <a:buFont typeface="Franklin Gothic Book" panose="020B0503020102020204" pitchFamily="34" charset="0"/>
              <a:buNone/>
            </a:pPr>
            <a:r>
              <a:rPr lang="en-US" dirty="0">
                <a:solidFill>
                  <a:schemeClr val="accent1">
                    <a:lumMod val="50000"/>
                  </a:schemeClr>
                </a:solidFill>
                <a:latin typeface="+mj-lt"/>
                <a:ea typeface="+mn-ea"/>
                <a:cs typeface="+mn-cs"/>
              </a:rPr>
              <a:t>Start by making a list of everything you owe: a credit card balance, student loan, or even money you borrowed from family &amp; friends.</a:t>
            </a:r>
          </a:p>
          <a:p>
            <a:pPr marL="384048" indent="-384048" algn="ctr" defTabSz="914400" eaLnBrk="1" hangingPunct="1">
              <a:lnSpc>
                <a:spcPct val="94000"/>
              </a:lnSpc>
              <a:spcBef>
                <a:spcPct val="20000"/>
              </a:spcBef>
              <a:spcAft>
                <a:spcPts val="200"/>
              </a:spcAft>
            </a:pPr>
            <a:endParaRPr lang="en-US" sz="2400" dirty="0">
              <a:solidFill>
                <a:schemeClr val="accent1">
                  <a:lumMod val="50000"/>
                </a:schemeClr>
              </a:solidFill>
              <a:latin typeface="+mj-lt"/>
              <a:cs typeface="Arial" charset="0"/>
            </a:endParaRPr>
          </a:p>
          <a:p>
            <a:pPr marL="384048" indent="-384048" algn="ctr" defTabSz="914400" eaLnBrk="1" hangingPunct="1">
              <a:lnSpc>
                <a:spcPct val="94000"/>
              </a:lnSpc>
              <a:spcBef>
                <a:spcPct val="20000"/>
              </a:spcBef>
              <a:spcAft>
                <a:spcPts val="200"/>
              </a:spcAft>
            </a:pPr>
            <a:r>
              <a:rPr lang="en-US" sz="2400" dirty="0">
                <a:solidFill>
                  <a:schemeClr val="accent1">
                    <a:lumMod val="50000"/>
                  </a:schemeClr>
                </a:solidFill>
                <a:latin typeface="+mj-lt"/>
                <a:cs typeface="Arial" charset="0"/>
              </a:rPr>
              <a:t>Then total them up. Looking at the numbers can be worrisome, but this is a positive – and necessary – first step to tackling any debt.</a:t>
            </a:r>
          </a:p>
          <a:p>
            <a:pPr marL="384048" indent="-384048" algn="ctr" defTabSz="914400" eaLnBrk="1" hangingPunct="1">
              <a:lnSpc>
                <a:spcPct val="94000"/>
              </a:lnSpc>
              <a:spcBef>
                <a:spcPct val="20000"/>
              </a:spcBef>
              <a:spcAft>
                <a:spcPts val="200"/>
              </a:spcAft>
              <a:buFont typeface="Franklin Gothic Book" panose="020B0503020102020204" pitchFamily="34" charset="0"/>
              <a:buNone/>
            </a:pPr>
            <a:endParaRPr lang="en-US" dirty="0">
              <a:solidFill>
                <a:schemeClr val="accent1">
                  <a:lumMod val="50000"/>
                </a:schemeClr>
              </a:solidFill>
              <a:latin typeface="+mj-lt"/>
              <a:ea typeface="+mn-ea"/>
              <a:cs typeface="+mn-cs"/>
            </a:endParaRPr>
          </a:p>
          <a:p>
            <a:pPr marL="384048" indent="-384048" defTabSz="914400" eaLnBrk="1" hangingPunct="1">
              <a:lnSpc>
                <a:spcPct val="94000"/>
              </a:lnSpc>
              <a:spcBef>
                <a:spcPct val="20000"/>
              </a:spcBef>
              <a:spcAft>
                <a:spcPts val="200"/>
              </a:spcAft>
              <a:buFont typeface="Franklin Gothic Book" panose="020B0503020102020204" pitchFamily="34" charset="0"/>
              <a:buNone/>
            </a:pPr>
            <a:endParaRPr lang="en-US" dirty="0">
              <a:solidFill>
                <a:schemeClr val="tx2"/>
              </a:solidFill>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336643275"/>
              </p:ext>
            </p:extLst>
          </p:nvPr>
        </p:nvGraphicFramePr>
        <p:xfrm>
          <a:off x="1023562" y="1658940"/>
          <a:ext cx="5071257" cy="3220080"/>
        </p:xfrm>
        <a:graphic>
          <a:graphicData uri="http://schemas.openxmlformats.org/drawingml/2006/table">
            <a:tbl>
              <a:tblPr firstRow="1" bandRow="1">
                <a:noFill/>
                <a:tableStyleId>{C083E6E3-FA7D-4D7B-A595-EF9225AFEA82}</a:tableStyleId>
              </a:tblPr>
              <a:tblGrid>
                <a:gridCol w="2025415">
                  <a:extLst>
                    <a:ext uri="{9D8B030D-6E8A-4147-A177-3AD203B41FA5}">
                      <a16:colId xmlns:a16="http://schemas.microsoft.com/office/drawing/2014/main" val="20000"/>
                    </a:ext>
                  </a:extLst>
                </a:gridCol>
                <a:gridCol w="3045842">
                  <a:extLst>
                    <a:ext uri="{9D8B030D-6E8A-4147-A177-3AD203B41FA5}">
                      <a16:colId xmlns:a16="http://schemas.microsoft.com/office/drawing/2014/main" val="20001"/>
                    </a:ext>
                  </a:extLst>
                </a:gridCol>
              </a:tblGrid>
              <a:tr h="891036">
                <a:tc>
                  <a:txBody>
                    <a:bodyPr/>
                    <a:lstStyle/>
                    <a:p>
                      <a:r>
                        <a:rPr lang="en-US" sz="2300" b="1" cap="none" spc="30">
                          <a:solidFill>
                            <a:schemeClr val="tx1"/>
                          </a:solidFill>
                        </a:rPr>
                        <a:t>Lender’s name:</a:t>
                      </a:r>
                      <a:endParaRPr lang="en-US" sz="2300" b="1" cap="none" spc="30">
                        <a:solidFill>
                          <a:schemeClr val="tx1"/>
                        </a:solidFill>
                        <a:latin typeface="Arial"/>
                        <a:cs typeface="Arial"/>
                      </a:endParaRPr>
                    </a:p>
                  </a:txBody>
                  <a:tcPr marL="0" marR="13233" marT="66166" marB="66166"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2300" b="1" cap="none" spc="30">
                          <a:solidFill>
                            <a:schemeClr val="tx1"/>
                          </a:solidFill>
                        </a:rPr>
                        <a:t>1</a:t>
                      </a:r>
                      <a:r>
                        <a:rPr lang="en-US" sz="2300" b="1" cap="none" spc="30" baseline="30000">
                          <a:solidFill>
                            <a:schemeClr val="tx1"/>
                          </a:solidFill>
                        </a:rPr>
                        <a:t>st</a:t>
                      </a:r>
                      <a:r>
                        <a:rPr lang="en-US" sz="2300" b="1" cap="none" spc="30">
                          <a:solidFill>
                            <a:schemeClr val="tx1"/>
                          </a:solidFill>
                        </a:rPr>
                        <a:t> National Bank of Hollywood</a:t>
                      </a:r>
                      <a:endParaRPr lang="en-US" sz="2300" b="1" cap="none" spc="30">
                        <a:solidFill>
                          <a:schemeClr val="tx1"/>
                        </a:solidFill>
                        <a:latin typeface="Arial"/>
                        <a:cs typeface="Arial"/>
                      </a:endParaRPr>
                    </a:p>
                  </a:txBody>
                  <a:tcPr marL="0" marR="13233" marT="66166" marB="66166"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0000"/>
                  </a:ext>
                </a:extLst>
              </a:tr>
              <a:tr h="449929">
                <a:tc>
                  <a:txBody>
                    <a:bodyPr/>
                    <a:lstStyle/>
                    <a:p>
                      <a:r>
                        <a:rPr lang="en-US" sz="1700" cap="none" spc="0">
                          <a:solidFill>
                            <a:schemeClr val="tx1"/>
                          </a:solidFill>
                        </a:rPr>
                        <a:t>Amount</a:t>
                      </a:r>
                      <a:r>
                        <a:rPr lang="en-US" sz="1700" cap="none" spc="0" baseline="0">
                          <a:solidFill>
                            <a:schemeClr val="tx1"/>
                          </a:solidFill>
                        </a:rPr>
                        <a:t> you owe:</a:t>
                      </a:r>
                      <a:endParaRPr lang="en-US" sz="1700" b="0" cap="none" spc="0">
                        <a:solidFill>
                          <a:schemeClr val="tx1"/>
                        </a:solidFill>
                        <a:latin typeface="Arial"/>
                        <a:cs typeface="Arial"/>
                      </a:endParaRPr>
                    </a:p>
                  </a:txBody>
                  <a:tcPr marL="0" marR="132332" marT="66166" marB="66166">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en-US" sz="1700" cap="none" spc="0">
                          <a:solidFill>
                            <a:schemeClr val="tx1"/>
                          </a:solidFill>
                        </a:rPr>
                        <a:t>$13,224</a:t>
                      </a:r>
                      <a:endParaRPr lang="en-US" sz="1700" b="0" cap="none" spc="0">
                        <a:solidFill>
                          <a:schemeClr val="tx1"/>
                        </a:solidFill>
                        <a:latin typeface="Arial"/>
                        <a:cs typeface="Arial"/>
                      </a:endParaRPr>
                    </a:p>
                  </a:txBody>
                  <a:tcPr marL="0" marR="132332" marT="66166" marB="66166">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0001"/>
                  </a:ext>
                </a:extLst>
              </a:tr>
              <a:tr h="449929">
                <a:tc>
                  <a:txBody>
                    <a:bodyPr/>
                    <a:lstStyle/>
                    <a:p>
                      <a:r>
                        <a:rPr lang="en-US" sz="1700" cap="none" spc="0">
                          <a:solidFill>
                            <a:schemeClr val="tx1"/>
                          </a:solidFill>
                        </a:rPr>
                        <a:t>Term of the loan:</a:t>
                      </a:r>
                      <a:endParaRPr lang="en-US" sz="1700" b="0" cap="none" spc="0">
                        <a:solidFill>
                          <a:schemeClr val="tx1"/>
                        </a:solidFill>
                        <a:latin typeface="Arial"/>
                        <a:cs typeface="Arial"/>
                      </a:endParaRPr>
                    </a:p>
                  </a:txBody>
                  <a:tcPr marL="66166" marR="132332" marT="66166" marB="66166">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700" cap="none" spc="0">
                          <a:solidFill>
                            <a:schemeClr val="tx1"/>
                          </a:solidFill>
                        </a:rPr>
                        <a:t>36 months/3</a:t>
                      </a:r>
                      <a:r>
                        <a:rPr lang="en-US" sz="1700" cap="none" spc="0" baseline="0">
                          <a:solidFill>
                            <a:schemeClr val="tx1"/>
                          </a:solidFill>
                        </a:rPr>
                        <a:t> years</a:t>
                      </a:r>
                      <a:endParaRPr lang="en-US" sz="1700" b="0" cap="none" spc="0">
                        <a:solidFill>
                          <a:schemeClr val="tx1"/>
                        </a:solidFill>
                        <a:latin typeface="Arial"/>
                        <a:cs typeface="Arial"/>
                      </a:endParaRPr>
                    </a:p>
                  </a:txBody>
                  <a:tcPr marL="66166" marR="132332" marT="66166" marB="66166">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2"/>
                  </a:ext>
                </a:extLst>
              </a:tr>
              <a:tr h="714593">
                <a:tc>
                  <a:txBody>
                    <a:bodyPr/>
                    <a:lstStyle/>
                    <a:p>
                      <a:r>
                        <a:rPr lang="en-US" sz="1700" cap="none" spc="0">
                          <a:solidFill>
                            <a:schemeClr val="tx1"/>
                          </a:solidFill>
                        </a:rPr>
                        <a:t>Interest rate &amp; fees:</a:t>
                      </a:r>
                      <a:endParaRPr lang="en-US" sz="1700" b="0" cap="none" spc="0">
                        <a:solidFill>
                          <a:schemeClr val="tx1"/>
                        </a:solidFill>
                        <a:latin typeface="Arial"/>
                        <a:cs typeface="Arial"/>
                      </a:endParaRPr>
                    </a:p>
                  </a:txBody>
                  <a:tcPr marL="0" marR="132332" marT="66166" marB="66166">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700" cap="none" spc="0">
                          <a:solidFill>
                            <a:schemeClr val="tx1"/>
                          </a:solidFill>
                        </a:rPr>
                        <a:t>5%</a:t>
                      </a:r>
                      <a:endParaRPr lang="en-US" sz="1700" b="0" cap="none" spc="0">
                        <a:solidFill>
                          <a:schemeClr val="tx1"/>
                        </a:solidFill>
                        <a:latin typeface="Arial"/>
                        <a:cs typeface="Arial"/>
                      </a:endParaRPr>
                    </a:p>
                  </a:txBody>
                  <a:tcPr marL="0" marR="132332" marT="66166" marB="66166">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3"/>
                  </a:ext>
                </a:extLst>
              </a:tr>
              <a:tr h="714593">
                <a:tc>
                  <a:txBody>
                    <a:bodyPr/>
                    <a:lstStyle/>
                    <a:p>
                      <a:r>
                        <a:rPr lang="en-US" sz="1700" cap="none" spc="0">
                          <a:solidFill>
                            <a:schemeClr val="tx1"/>
                          </a:solidFill>
                        </a:rPr>
                        <a:t>Monthly payments:</a:t>
                      </a:r>
                      <a:endParaRPr lang="en-US" sz="1700" b="0" cap="none" spc="0">
                        <a:solidFill>
                          <a:schemeClr val="tx1"/>
                        </a:solidFill>
                        <a:latin typeface="Arial"/>
                        <a:cs typeface="Arial"/>
                      </a:endParaRPr>
                    </a:p>
                  </a:txBody>
                  <a:tcPr marL="66166" marR="132332" marT="66166" marB="66166">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700" cap="none" spc="0">
                          <a:solidFill>
                            <a:schemeClr val="tx1"/>
                          </a:solidFill>
                        </a:rPr>
                        <a:t>$396.32</a:t>
                      </a:r>
                      <a:endParaRPr lang="en-US" sz="1700" b="0" cap="none" spc="0">
                        <a:solidFill>
                          <a:schemeClr val="tx1"/>
                        </a:solidFill>
                        <a:latin typeface="Arial"/>
                        <a:cs typeface="Arial"/>
                      </a:endParaRPr>
                    </a:p>
                  </a:txBody>
                  <a:tcPr marL="66166" marR="132332" marT="66166" marB="66166">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4669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5E574D91-1EA5-4F83-9A11-2D928876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F8303B4A-636F-4CD9-99E2-84789524BA87}"/>
              </a:ext>
            </a:extLst>
          </p:cNvPr>
          <p:cNvSpPr>
            <a:spLocks noGrp="1"/>
          </p:cNvSpPr>
          <p:nvPr>
            <p:ph type="title"/>
          </p:nvPr>
        </p:nvSpPr>
        <p:spPr>
          <a:xfrm>
            <a:off x="640081" y="631373"/>
            <a:ext cx="4018839" cy="2035628"/>
          </a:xfrm>
        </p:spPr>
        <p:txBody>
          <a:bodyPr vert="horz" lIns="91440" tIns="45720" rIns="91440" bIns="45720" rtlCol="0">
            <a:normAutofit/>
          </a:bodyPr>
          <a:lstStyle/>
          <a:p>
            <a:r>
              <a:rPr lang="en-US" dirty="0"/>
              <a:t>When to Use Credit?</a:t>
            </a:r>
          </a:p>
        </p:txBody>
      </p:sp>
      <p:sp>
        <p:nvSpPr>
          <p:cNvPr id="2" name="Content Placeholder 1">
            <a:extLst>
              <a:ext uri="{FF2B5EF4-FFF2-40B4-BE49-F238E27FC236}">
                <a16:creationId xmlns:a16="http://schemas.microsoft.com/office/drawing/2014/main" id="{3498D3F6-0E35-4D1F-AD69-3875F226F379}"/>
              </a:ext>
            </a:extLst>
          </p:cNvPr>
          <p:cNvSpPr>
            <a:spLocks noGrp="1"/>
          </p:cNvSpPr>
          <p:nvPr>
            <p:ph idx="1"/>
          </p:nvPr>
        </p:nvSpPr>
        <p:spPr>
          <a:xfrm>
            <a:off x="640081" y="2764971"/>
            <a:ext cx="4010296" cy="3472543"/>
          </a:xfrm>
        </p:spPr>
        <p:txBody>
          <a:bodyPr>
            <a:normAutofit/>
          </a:bodyPr>
          <a:lstStyle/>
          <a:p>
            <a:r>
              <a:rPr lang="en-US" sz="1500" dirty="0">
                <a:latin typeface="+mn-lt"/>
                <a:ea typeface="+mn-ea"/>
                <a:cs typeface="+mn-cs"/>
              </a:rPr>
              <a:t>Can you describe a situation when it is a good time to use credit and when it is NOT a good time to use credit?</a:t>
            </a:r>
          </a:p>
          <a:p>
            <a:endParaRPr lang="en-US" sz="1500" dirty="0"/>
          </a:p>
        </p:txBody>
      </p:sp>
      <p:sp>
        <p:nvSpPr>
          <p:cNvPr id="13" name="Rectangle 12">
            <a:extLst>
              <a:ext uri="{FF2B5EF4-FFF2-40B4-BE49-F238E27FC236}">
                <a16:creationId xmlns:a16="http://schemas.microsoft.com/office/drawing/2014/main" id="{7F40736D-9F46-4CE9-A931-25D43AD3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main-rt-b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7683" y="1919070"/>
            <a:ext cx="5384074" cy="3028527"/>
          </a:xfrm>
          <a:prstGeom prst="rect">
            <a:avLst/>
          </a:prstGeom>
        </p:spPr>
      </p:pic>
    </p:spTree>
    <p:extLst>
      <p:ext uri="{BB962C8B-B14F-4D97-AF65-F5344CB8AC3E}">
        <p14:creationId xmlns:p14="http://schemas.microsoft.com/office/powerpoint/2010/main" val="315751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EBB57E-F983-492F-AD3C-1C1751AC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1095D7E-8EB9-4ED1-8888-FB5B53A64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3" name="TextBox 1"/>
          <p:cNvSpPr txBox="1">
            <a:spLocks noChangeArrowheads="1"/>
          </p:cNvSpPr>
          <p:nvPr/>
        </p:nvSpPr>
        <p:spPr bwMode="auto">
          <a:xfrm>
            <a:off x="5100824" y="685800"/>
            <a:ext cx="6176776" cy="1485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89000"/>
              </a:lnSpc>
              <a:spcBef>
                <a:spcPct val="0"/>
              </a:spcBef>
              <a:spcAft>
                <a:spcPts val="600"/>
              </a:spcAft>
            </a:pPr>
            <a:r>
              <a:rPr lang="en-US" sz="4400">
                <a:solidFill>
                  <a:schemeClr val="tx2"/>
                </a:solidFill>
                <a:latin typeface="+mj-lt"/>
                <a:ea typeface="+mj-ea"/>
                <a:cs typeface="+mj-cs"/>
              </a:rPr>
              <a:t>Things To Look Out For…</a:t>
            </a:r>
          </a:p>
        </p:txBody>
      </p:sp>
      <p:pic>
        <p:nvPicPr>
          <p:cNvPr id="4" name="Picture 3" descr="A picture containing outdoor, clipart&#10;&#10;Description automatically generated">
            <a:extLst>
              <a:ext uri="{FF2B5EF4-FFF2-40B4-BE49-F238E27FC236}">
                <a16:creationId xmlns:a16="http://schemas.microsoft.com/office/drawing/2014/main" id="{C5EBE1BF-098F-4922-B330-BFF8DBFB27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597" r="1" b="1"/>
          <a:stretch/>
        </p:blipFill>
        <p:spPr>
          <a:xfrm>
            <a:off x="20" y="10"/>
            <a:ext cx="4373525" cy="3428990"/>
          </a:xfrm>
          <a:prstGeom prst="rect">
            <a:avLst/>
          </a:prstGeom>
        </p:spPr>
      </p:pic>
      <p:sp>
        <p:nvSpPr>
          <p:cNvPr id="75" name="Rectangle 74">
            <a:extLst>
              <a:ext uri="{FF2B5EF4-FFF2-40B4-BE49-F238E27FC236}">
                <a16:creationId xmlns:a16="http://schemas.microsoft.com/office/drawing/2014/main" id="{A2FB354E-F09B-49C8-AABB-9ABF92EB5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14" name="TextBox 2"/>
          <p:cNvSpPr txBox="1">
            <a:spLocks noChangeArrowheads="1"/>
          </p:cNvSpPr>
          <p:nvPr/>
        </p:nvSpPr>
        <p:spPr bwMode="auto">
          <a:xfrm>
            <a:off x="5100824" y="2286000"/>
            <a:ext cx="6176776"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1500">
                <a:solidFill>
                  <a:schemeClr val="tx2"/>
                </a:solidFill>
                <a:latin typeface="+mn-lt"/>
                <a:ea typeface="+mn-ea"/>
                <a:cs typeface="+mn-cs"/>
              </a:rPr>
              <a:t>Next month’s bills arrive before last month’s bills been paid.</a:t>
            </a: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endParaRPr lang="en-US" sz="1500">
              <a:solidFill>
                <a:schemeClr val="tx2"/>
              </a:solidFill>
              <a:latin typeface="+mn-lt"/>
              <a:ea typeface="+mn-ea"/>
              <a:cs typeface="+mn-cs"/>
            </a:endParaRP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1500">
                <a:solidFill>
                  <a:schemeClr val="tx2"/>
                </a:solidFill>
                <a:latin typeface="+mn-lt"/>
                <a:ea typeface="+mn-ea"/>
                <a:cs typeface="+mn-cs"/>
              </a:rPr>
              <a:t>Bills often include late fees if not paid on time.</a:t>
            </a: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endParaRPr lang="en-US" sz="1500">
              <a:solidFill>
                <a:schemeClr val="tx2"/>
              </a:solidFill>
              <a:latin typeface="+mn-lt"/>
              <a:ea typeface="+mn-ea"/>
              <a:cs typeface="+mn-cs"/>
            </a:endParaRP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1500">
                <a:solidFill>
                  <a:schemeClr val="tx2"/>
                </a:solidFill>
                <a:latin typeface="+mn-lt"/>
                <a:ea typeface="+mn-ea"/>
                <a:cs typeface="+mn-cs"/>
              </a:rPr>
              <a:t>When any mail arrives open it right away.</a:t>
            </a: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endParaRPr lang="en-US" sz="1500">
              <a:solidFill>
                <a:schemeClr val="tx2"/>
              </a:solidFill>
              <a:latin typeface="+mn-lt"/>
              <a:ea typeface="+mn-ea"/>
              <a:cs typeface="+mn-cs"/>
            </a:endParaRP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1500">
                <a:solidFill>
                  <a:schemeClr val="tx2"/>
                </a:solidFill>
                <a:latin typeface="+mn-lt"/>
                <a:ea typeface="+mn-ea"/>
                <a:cs typeface="+mn-cs"/>
              </a:rPr>
              <a:t>Try to keep up with balancing bank accounts.</a:t>
            </a: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endParaRPr lang="en-US" sz="1500">
              <a:solidFill>
                <a:schemeClr val="tx2"/>
              </a:solidFill>
              <a:latin typeface="+mn-lt"/>
              <a:ea typeface="+mn-ea"/>
              <a:cs typeface="+mn-cs"/>
            </a:endParaRPr>
          </a:p>
          <a:p>
            <a:pPr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1500">
                <a:solidFill>
                  <a:schemeClr val="tx2"/>
                </a:solidFill>
                <a:latin typeface="+mn-lt"/>
                <a:ea typeface="+mn-ea"/>
                <a:cs typeface="+mn-cs"/>
              </a:rPr>
              <a:t>Try to avoid Late payments and Non-sufficient funds (NSF) appearing on bank statements.</a:t>
            </a:r>
          </a:p>
        </p:txBody>
      </p:sp>
      <p:pic>
        <p:nvPicPr>
          <p:cNvPr id="6" name="Picture 5" descr="A close up of a piece of paper&#10;&#10;Description automatically generated">
            <a:extLst>
              <a:ext uri="{FF2B5EF4-FFF2-40B4-BE49-F238E27FC236}">
                <a16:creationId xmlns:a16="http://schemas.microsoft.com/office/drawing/2014/main" id="{E8B2273A-E11F-4288-BA46-2B8BC7CA16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46" r="8022" b="-1"/>
          <a:stretch/>
        </p:blipFill>
        <p:spPr>
          <a:xfrm>
            <a:off x="20" y="3438457"/>
            <a:ext cx="4373525" cy="3429000"/>
          </a:xfrm>
          <a:prstGeom prst="rect">
            <a:avLst/>
          </a:prstGeom>
        </p:spPr>
      </p:pic>
    </p:spTree>
    <p:extLst>
      <p:ext uri="{BB962C8B-B14F-4D97-AF65-F5344CB8AC3E}">
        <p14:creationId xmlns:p14="http://schemas.microsoft.com/office/powerpoint/2010/main" val="2082124211"/>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D49D51-5591-4EE2-8E02-767E8092EEC4}"/>
              </a:ext>
            </a:extLst>
          </p:cNvPr>
          <p:cNvSpPr>
            <a:spLocks noGrp="1"/>
          </p:cNvSpPr>
          <p:nvPr>
            <p:ph type="title"/>
          </p:nvPr>
        </p:nvSpPr>
        <p:spPr/>
        <p:txBody>
          <a:bodyPr>
            <a:normAutofit/>
          </a:bodyPr>
          <a:lstStyle/>
          <a:p>
            <a:r>
              <a:rPr lang="en-US" dirty="0"/>
              <a:t>Credit Advantages/Disadvantages </a:t>
            </a:r>
          </a:p>
        </p:txBody>
      </p:sp>
      <p:sp>
        <p:nvSpPr>
          <p:cNvPr id="12" name="Text Placeholder 11">
            <a:extLst>
              <a:ext uri="{FF2B5EF4-FFF2-40B4-BE49-F238E27FC236}">
                <a16:creationId xmlns:a16="http://schemas.microsoft.com/office/drawing/2014/main" id="{B321824E-4D9C-48ED-A736-209728EE797D}"/>
              </a:ext>
            </a:extLst>
          </p:cNvPr>
          <p:cNvSpPr>
            <a:spLocks noGrp="1"/>
          </p:cNvSpPr>
          <p:nvPr>
            <p:ph type="body" idx="1"/>
          </p:nvPr>
        </p:nvSpPr>
        <p:spPr/>
        <p:txBody>
          <a:bodyPr/>
          <a:lstStyle/>
          <a:p>
            <a:r>
              <a:rPr lang="en-US" dirty="0"/>
              <a:t>Advantages</a:t>
            </a:r>
          </a:p>
        </p:txBody>
      </p:sp>
      <p:sp>
        <p:nvSpPr>
          <p:cNvPr id="13" name="Content Placeholder 12">
            <a:extLst>
              <a:ext uri="{FF2B5EF4-FFF2-40B4-BE49-F238E27FC236}">
                <a16:creationId xmlns:a16="http://schemas.microsoft.com/office/drawing/2014/main" id="{667EB975-F52E-4238-A8E5-07DB5BFFAABB}"/>
              </a:ext>
            </a:extLst>
          </p:cNvPr>
          <p:cNvSpPr>
            <a:spLocks noGrp="1"/>
          </p:cNvSpPr>
          <p:nvPr>
            <p:ph sz="half" idx="2"/>
          </p:nvPr>
        </p:nvSpPr>
        <p:spPr>
          <a:xfrm>
            <a:off x="1116616" y="3164776"/>
            <a:ext cx="4185623" cy="3304117"/>
          </a:xfrm>
        </p:spPr>
        <p:txBody>
          <a:bodyPr/>
          <a:lstStyle/>
          <a:p>
            <a:pPr>
              <a:defRPr/>
            </a:pPr>
            <a:r>
              <a:rPr lang="en-US" dirty="0">
                <a:cs typeface="Arial"/>
              </a:rPr>
              <a:t>Convenient</a:t>
            </a:r>
          </a:p>
          <a:p>
            <a:pPr>
              <a:defRPr/>
            </a:pPr>
            <a:r>
              <a:rPr lang="en-US" dirty="0">
                <a:cs typeface="Arial"/>
              </a:rPr>
              <a:t>Useful for emergencies</a:t>
            </a:r>
          </a:p>
          <a:p>
            <a:pPr>
              <a:defRPr/>
            </a:pPr>
            <a:r>
              <a:rPr lang="en-US" dirty="0">
                <a:cs typeface="Arial"/>
              </a:rPr>
              <a:t>Often required to hold a reservation</a:t>
            </a:r>
          </a:p>
          <a:p>
            <a:pPr>
              <a:defRPr/>
            </a:pPr>
            <a:r>
              <a:rPr lang="en-US" dirty="0">
                <a:cs typeface="Arial"/>
              </a:rPr>
              <a:t>Ability to purchase expensive items sooner</a:t>
            </a:r>
          </a:p>
          <a:p>
            <a:pPr>
              <a:defRPr/>
            </a:pPr>
            <a:r>
              <a:rPr lang="en-US" dirty="0">
                <a:cs typeface="Arial"/>
              </a:rPr>
              <a:t>Eliminates the need to carry large amounts of cash</a:t>
            </a:r>
          </a:p>
          <a:p>
            <a:endParaRPr lang="en-US" dirty="0"/>
          </a:p>
        </p:txBody>
      </p:sp>
      <p:sp>
        <p:nvSpPr>
          <p:cNvPr id="14" name="Text Placeholder 13">
            <a:extLst>
              <a:ext uri="{FF2B5EF4-FFF2-40B4-BE49-F238E27FC236}">
                <a16:creationId xmlns:a16="http://schemas.microsoft.com/office/drawing/2014/main" id="{9D568428-1259-43F1-A4CB-9BD635655E41}"/>
              </a:ext>
            </a:extLst>
          </p:cNvPr>
          <p:cNvSpPr>
            <a:spLocks noGrp="1"/>
          </p:cNvSpPr>
          <p:nvPr>
            <p:ph type="body" sz="quarter" idx="3"/>
          </p:nvPr>
        </p:nvSpPr>
        <p:spPr/>
        <p:txBody>
          <a:bodyPr/>
          <a:lstStyle/>
          <a:p>
            <a:r>
              <a:rPr lang="en-US" dirty="0"/>
              <a:t>Disadvantages</a:t>
            </a:r>
          </a:p>
        </p:txBody>
      </p:sp>
      <p:sp>
        <p:nvSpPr>
          <p:cNvPr id="15" name="Content Placeholder 14">
            <a:extLst>
              <a:ext uri="{FF2B5EF4-FFF2-40B4-BE49-F238E27FC236}">
                <a16:creationId xmlns:a16="http://schemas.microsoft.com/office/drawing/2014/main" id="{01548222-7061-47F7-830F-861034CCCF47}"/>
              </a:ext>
            </a:extLst>
          </p:cNvPr>
          <p:cNvSpPr>
            <a:spLocks noGrp="1"/>
          </p:cNvSpPr>
          <p:nvPr>
            <p:ph sz="quarter" idx="4"/>
          </p:nvPr>
        </p:nvSpPr>
        <p:spPr/>
        <p:txBody>
          <a:bodyPr/>
          <a:lstStyle/>
          <a:p>
            <a:pPr>
              <a:defRPr/>
            </a:pPr>
            <a:r>
              <a:rPr lang="en-US" dirty="0">
                <a:cs typeface="Arial"/>
              </a:rPr>
              <a:t>Paying interest</a:t>
            </a:r>
          </a:p>
          <a:p>
            <a:pPr>
              <a:defRPr/>
            </a:pPr>
            <a:r>
              <a:rPr lang="en-US" dirty="0">
                <a:cs typeface="Arial"/>
              </a:rPr>
              <a:t>Additional fees are common</a:t>
            </a:r>
          </a:p>
          <a:p>
            <a:pPr>
              <a:defRPr/>
            </a:pPr>
            <a:r>
              <a:rPr lang="en-US" dirty="0">
                <a:cs typeface="Arial"/>
              </a:rPr>
              <a:t>Temptation to overspend</a:t>
            </a:r>
          </a:p>
          <a:p>
            <a:pPr>
              <a:defRPr/>
            </a:pPr>
            <a:r>
              <a:rPr lang="en-US" dirty="0">
                <a:cs typeface="Arial"/>
              </a:rPr>
              <a:t>Can cause large amounts of debt</a:t>
            </a:r>
          </a:p>
          <a:p>
            <a:pPr>
              <a:defRPr/>
            </a:pPr>
            <a:r>
              <a:rPr lang="en-US" dirty="0">
                <a:cs typeface="Arial"/>
              </a:rPr>
              <a:t>Identity theft</a:t>
            </a:r>
          </a:p>
          <a:p>
            <a:pPr marL="0" indent="0">
              <a:buNone/>
            </a:pPr>
            <a:endParaRPr lang="en-US" dirty="0"/>
          </a:p>
        </p:txBody>
      </p:sp>
    </p:spTree>
    <p:extLst>
      <p:ext uri="{BB962C8B-B14F-4D97-AF65-F5344CB8AC3E}">
        <p14:creationId xmlns:p14="http://schemas.microsoft.com/office/powerpoint/2010/main" val="1531626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29" name="TextBox 1"/>
          <p:cNvSpPr txBox="1">
            <a:spLocks noChangeArrowheads="1"/>
          </p:cNvSpPr>
          <p:nvPr/>
        </p:nvSpPr>
        <p:spPr bwMode="auto">
          <a:xfrm>
            <a:off x="5100824" y="685800"/>
            <a:ext cx="6176776" cy="1485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89000"/>
              </a:lnSpc>
              <a:spcBef>
                <a:spcPct val="0"/>
              </a:spcBef>
              <a:spcAft>
                <a:spcPts val="600"/>
              </a:spcAft>
            </a:pPr>
            <a:r>
              <a:rPr lang="en-US" sz="4400">
                <a:solidFill>
                  <a:schemeClr val="tx2"/>
                </a:solidFill>
                <a:latin typeface="+mj-lt"/>
                <a:ea typeface="+mj-ea"/>
                <a:cs typeface="+mj-cs"/>
              </a:rPr>
              <a:t>CREDIT CARDS</a:t>
            </a:r>
          </a:p>
        </p:txBody>
      </p:sp>
      <p:pic>
        <p:nvPicPr>
          <p:cNvPr id="4" name="Picture 3" descr="credit-card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602146" cy="6857990"/>
          </a:xfrm>
          <a:prstGeom prst="rect">
            <a:avLst/>
          </a:prstGeom>
        </p:spPr>
      </p:pic>
      <p:sp>
        <p:nvSpPr>
          <p:cNvPr id="73" name="Rectangle 72">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0" name="TextBox 2"/>
          <p:cNvSpPr txBox="1">
            <a:spLocks noChangeArrowheads="1"/>
          </p:cNvSpPr>
          <p:nvPr/>
        </p:nvSpPr>
        <p:spPr bwMode="auto">
          <a:xfrm>
            <a:off x="5100824" y="2286000"/>
            <a:ext cx="6176776"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lvl="2"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a:solidFill>
                  <a:schemeClr val="tx2"/>
                </a:solidFill>
                <a:latin typeface="+mn-lt"/>
                <a:ea typeface="+mn-ea"/>
              </a:rPr>
              <a:t>Credit cards are a great concept but they can bring financial difficulties to people who do not understand the terms and conditions.</a:t>
            </a:r>
          </a:p>
        </p:txBody>
      </p:sp>
    </p:spTree>
    <p:extLst>
      <p:ext uri="{BB962C8B-B14F-4D97-AF65-F5344CB8AC3E}">
        <p14:creationId xmlns:p14="http://schemas.microsoft.com/office/powerpoint/2010/main" val="26346610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B5DA-6C4A-444B-ABD9-D5332FE63E7C}"/>
              </a:ext>
            </a:extLst>
          </p:cNvPr>
          <p:cNvSpPr>
            <a:spLocks noGrp="1"/>
          </p:cNvSpPr>
          <p:nvPr>
            <p:ph type="title"/>
          </p:nvPr>
        </p:nvSpPr>
        <p:spPr>
          <a:xfrm>
            <a:off x="5100824" y="685800"/>
            <a:ext cx="6176776" cy="1485900"/>
          </a:xfrm>
        </p:spPr>
        <p:txBody>
          <a:bodyPr vert="horz" lIns="91440" tIns="45720" rIns="91440" bIns="45720" rtlCol="0">
            <a:normAutofit/>
          </a:bodyPr>
          <a:lstStyle/>
          <a:p>
            <a:r>
              <a:rPr lang="en-US" dirty="0"/>
              <a:t>Elders, Parents, Family, Friends…</a:t>
            </a:r>
            <a:endParaRPr lang="en-US" cap="all" dirty="0"/>
          </a:p>
        </p:txBody>
      </p:sp>
      <p:sp>
        <p:nvSpPr>
          <p:cNvPr id="54" name="Content Placeholder 34">
            <a:extLst>
              <a:ext uri="{FF2B5EF4-FFF2-40B4-BE49-F238E27FC236}">
                <a16:creationId xmlns:a16="http://schemas.microsoft.com/office/drawing/2014/main" id="{D72EA0A0-314C-4221-9338-1201DAAFCDA7}"/>
              </a:ext>
            </a:extLst>
          </p:cNvPr>
          <p:cNvSpPr>
            <a:spLocks noGrp="1"/>
          </p:cNvSpPr>
          <p:nvPr>
            <p:ph idx="1"/>
          </p:nvPr>
        </p:nvSpPr>
        <p:spPr>
          <a:xfrm>
            <a:off x="5100824" y="2286000"/>
            <a:ext cx="6176776" cy="3581400"/>
          </a:xfrm>
        </p:spPr>
        <p:txBody>
          <a:bodyPr>
            <a:normAutofit/>
          </a:bodyPr>
          <a:lstStyle/>
          <a:p>
            <a:pPr algn="ctr">
              <a:lnSpc>
                <a:spcPct val="80000"/>
              </a:lnSpc>
            </a:pPr>
            <a:endParaRPr lang="en-US" altLang="en-US" dirty="0">
              <a:latin typeface="Arial" panose="020B0604020202020204" pitchFamily="34" charset="0"/>
            </a:endParaRPr>
          </a:p>
          <a:p>
            <a:pPr marL="0" indent="0" algn="ctr">
              <a:lnSpc>
                <a:spcPct val="80000"/>
              </a:lnSpc>
              <a:buNone/>
            </a:pPr>
            <a:r>
              <a:rPr lang="en-US" altLang="en-US" dirty="0">
                <a:latin typeface="Arial" panose="020B0604020202020204" pitchFamily="34" charset="0"/>
              </a:rPr>
              <a:t>Does your family discuss money?</a:t>
            </a:r>
          </a:p>
          <a:p>
            <a:pPr marL="0" indent="0" algn="ctr">
              <a:lnSpc>
                <a:spcPct val="80000"/>
              </a:lnSpc>
              <a:buNone/>
            </a:pPr>
            <a:endParaRPr lang="en-US" altLang="en-US" dirty="0">
              <a:latin typeface="Arial" panose="020B0604020202020204" pitchFamily="34" charset="0"/>
            </a:endParaRPr>
          </a:p>
          <a:p>
            <a:pPr marL="0" indent="0" algn="ctr">
              <a:lnSpc>
                <a:spcPct val="80000"/>
              </a:lnSpc>
              <a:buNone/>
            </a:pPr>
            <a:r>
              <a:rPr lang="en-US" altLang="en-US" dirty="0">
                <a:latin typeface="Arial" panose="020B0604020202020204" pitchFamily="34" charset="0"/>
              </a:rPr>
              <a:t>How did your parents handle money?</a:t>
            </a:r>
          </a:p>
          <a:p>
            <a:pPr marL="0" indent="0" algn="ctr">
              <a:lnSpc>
                <a:spcPct val="80000"/>
              </a:lnSpc>
              <a:buNone/>
            </a:pPr>
            <a:endParaRPr lang="en-US" altLang="en-US" dirty="0">
              <a:latin typeface="Arial" panose="020B0604020202020204" pitchFamily="34" charset="0"/>
            </a:endParaRPr>
          </a:p>
          <a:p>
            <a:pPr marL="0" indent="0" algn="ctr">
              <a:lnSpc>
                <a:spcPct val="80000"/>
              </a:lnSpc>
              <a:buNone/>
            </a:pPr>
            <a:r>
              <a:rPr lang="en-US" altLang="en-US" dirty="0">
                <a:latin typeface="Arial" panose="020B0604020202020204" pitchFamily="34" charset="0"/>
              </a:rPr>
              <a:t>What money habits do you have now that you can trace back to an outside influence?</a:t>
            </a:r>
          </a:p>
          <a:p>
            <a:pPr marL="0" indent="0">
              <a:buNone/>
            </a:pPr>
            <a:endParaRPr lang="en-US" dirty="0"/>
          </a:p>
        </p:txBody>
      </p:sp>
      <p:pic>
        <p:nvPicPr>
          <p:cNvPr id="5" name="Content Placeholder 4">
            <a:extLst>
              <a:ext uri="{FF2B5EF4-FFF2-40B4-BE49-F238E27FC236}">
                <a16:creationId xmlns:a16="http://schemas.microsoft.com/office/drawing/2014/main" id="{5B0B3E21-3564-4CBA-9197-448A258ABB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373546" cy="7209173"/>
          </a:xfrm>
          <a:prstGeom prst="rect">
            <a:avLst/>
          </a:prstGeom>
        </p:spPr>
      </p:pic>
      <p:pic>
        <p:nvPicPr>
          <p:cNvPr id="41" name="Picture 2">
            <a:extLst>
              <a:ext uri="{FF2B5EF4-FFF2-40B4-BE49-F238E27FC236}">
                <a16:creationId xmlns:a16="http://schemas.microsoft.com/office/drawing/2014/main" id="{D5BCC9DA-557A-4360-A450-3D942CC8E1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2906" y="5439316"/>
            <a:ext cx="864633" cy="76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a:extLst>
              <a:ext uri="{FF2B5EF4-FFF2-40B4-BE49-F238E27FC236}">
                <a16:creationId xmlns:a16="http://schemas.microsoft.com/office/drawing/2014/main" id="{9BF8E968-7157-463F-AA61-A7C9B3FD8D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3269" y="5397358"/>
            <a:ext cx="898540" cy="79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a:extLst>
              <a:ext uri="{FF2B5EF4-FFF2-40B4-BE49-F238E27FC236}">
                <a16:creationId xmlns:a16="http://schemas.microsoft.com/office/drawing/2014/main" id="{9EEA624A-4C76-4E4F-9F3F-2D6637C512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9962" y="5439317"/>
            <a:ext cx="859162" cy="76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a:extLst>
              <a:ext uri="{FF2B5EF4-FFF2-40B4-BE49-F238E27FC236}">
                <a16:creationId xmlns:a16="http://schemas.microsoft.com/office/drawing/2014/main" id="{6CD295FE-8738-4624-A6CF-B33D52D4CF0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043764" y="5367667"/>
            <a:ext cx="965589" cy="85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a:extLst>
              <a:ext uri="{FF2B5EF4-FFF2-40B4-BE49-F238E27FC236}">
                <a16:creationId xmlns:a16="http://schemas.microsoft.com/office/drawing/2014/main" id="{658FE55D-1DA9-4F33-A20F-D6D2DA5E8AB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98881" y="5407698"/>
            <a:ext cx="908291" cy="80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a:extLst>
              <a:ext uri="{FF2B5EF4-FFF2-40B4-BE49-F238E27FC236}">
                <a16:creationId xmlns:a16="http://schemas.microsoft.com/office/drawing/2014/main" id="{5134A63C-E4F2-4F73-88A3-8B2266D374C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62864" y="5337043"/>
            <a:ext cx="1000168" cy="88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882544"/>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1095D7E-8EB9-4ED1-8888-FB5B53A64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9E47D-43F1-41CF-A2C5-78FB72F8DDC9}"/>
              </a:ext>
            </a:extLst>
          </p:cNvPr>
          <p:cNvSpPr>
            <a:spLocks noGrp="1"/>
          </p:cNvSpPr>
          <p:nvPr>
            <p:ph type="title"/>
          </p:nvPr>
        </p:nvSpPr>
        <p:spPr>
          <a:xfrm>
            <a:off x="5100824" y="685800"/>
            <a:ext cx="6176776" cy="1485900"/>
          </a:xfrm>
        </p:spPr>
        <p:txBody>
          <a:bodyPr>
            <a:normAutofit/>
          </a:bodyPr>
          <a:lstStyle/>
          <a:p>
            <a:r>
              <a:rPr lang="en-US"/>
              <a:t>Types of Credit Cards: </a:t>
            </a:r>
            <a:r>
              <a:rPr lang="en-US">
                <a:cs typeface="Arial"/>
              </a:rPr>
              <a:t>Private Label</a:t>
            </a:r>
            <a:endParaRPr lang="en-US"/>
          </a:p>
        </p:txBody>
      </p:sp>
      <p:pic>
        <p:nvPicPr>
          <p:cNvPr id="11" name="Picture 10" descr="sunoco-gas-rewards-card.jpg">
            <a:extLst>
              <a:ext uri="{FF2B5EF4-FFF2-40B4-BE49-F238E27FC236}">
                <a16:creationId xmlns:a16="http://schemas.microsoft.com/office/drawing/2014/main" id="{13A74998-7DBB-4D2C-8BF7-44CF052BB8D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WatercolorSponge/>
                    </a14:imgEffect>
                    <a14:imgEffect>
                      <a14:colorTemperature colorTemp="5900"/>
                    </a14:imgEffect>
                  </a14:imgLayer>
                </a14:imgProps>
              </a:ext>
              <a:ext uri="{28A0092B-C50C-407E-A947-70E740481C1C}">
                <a14:useLocalDpi xmlns:a14="http://schemas.microsoft.com/office/drawing/2010/main"/>
              </a:ext>
            </a:extLst>
          </a:blip>
          <a:srcRect b="-3"/>
          <a:stretch/>
        </p:blipFill>
        <p:spPr>
          <a:xfrm>
            <a:off x="20" y="10"/>
            <a:ext cx="4373525" cy="3428990"/>
          </a:xfrm>
          <a:prstGeom prst="rect">
            <a:avLst/>
          </a:prstGeom>
          <a:solidFill>
            <a:srgbClr val="FFFFFF">
              <a:shade val="85000"/>
            </a:srgbClr>
          </a:solidFill>
        </p:spPr>
      </p:pic>
      <p:sp>
        <p:nvSpPr>
          <p:cNvPr id="13" name="Rectangle 17">
            <a:extLst>
              <a:ext uri="{FF2B5EF4-FFF2-40B4-BE49-F238E27FC236}">
                <a16:creationId xmlns:a16="http://schemas.microsoft.com/office/drawing/2014/main" id="{A2FB354E-F09B-49C8-AABB-9ABF92EB5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5034EF-FE8B-4CCA-9F43-F6B55FF48724}"/>
              </a:ext>
            </a:extLst>
          </p:cNvPr>
          <p:cNvSpPr>
            <a:spLocks noGrp="1"/>
          </p:cNvSpPr>
          <p:nvPr>
            <p:ph idx="1"/>
          </p:nvPr>
        </p:nvSpPr>
        <p:spPr>
          <a:xfrm>
            <a:off x="5100824" y="2286000"/>
            <a:ext cx="6176776" cy="3581400"/>
          </a:xfrm>
        </p:spPr>
        <p:txBody>
          <a:bodyPr>
            <a:normAutofit/>
          </a:bodyPr>
          <a:lstStyle/>
          <a:p>
            <a:pPr>
              <a:defRPr/>
            </a:pPr>
            <a:r>
              <a:rPr lang="en-US">
                <a:latin typeface="Arial"/>
                <a:cs typeface="Arial"/>
              </a:rPr>
              <a:t>Issued by a single source</a:t>
            </a:r>
          </a:p>
          <a:p>
            <a:pPr>
              <a:defRPr/>
            </a:pPr>
            <a:r>
              <a:rPr lang="en-US">
                <a:latin typeface="Arial"/>
                <a:cs typeface="Arial"/>
              </a:rPr>
              <a:t>Can only be used at a single source</a:t>
            </a:r>
          </a:p>
          <a:p>
            <a:pPr>
              <a:defRPr/>
            </a:pPr>
            <a:r>
              <a:rPr lang="en-US">
                <a:latin typeface="Arial"/>
                <a:cs typeface="Arial"/>
              </a:rPr>
              <a:t>Ex. Department Stores/Gas Stations</a:t>
            </a:r>
          </a:p>
          <a:p>
            <a:endParaRPr lang="en-US" dirty="0"/>
          </a:p>
        </p:txBody>
      </p:sp>
      <p:pic>
        <p:nvPicPr>
          <p:cNvPr id="9" name="Picture 8" descr="storecards.jpg">
            <a:extLst>
              <a:ext uri="{FF2B5EF4-FFF2-40B4-BE49-F238E27FC236}">
                <a16:creationId xmlns:a16="http://schemas.microsoft.com/office/drawing/2014/main" id="{8F889F61-2E75-4369-A278-F7E42123E4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3438457"/>
            <a:ext cx="4373525" cy="3429000"/>
          </a:xfrm>
          <a:prstGeom prst="rect">
            <a:avLst/>
          </a:prstGeom>
        </p:spPr>
      </p:pic>
    </p:spTree>
    <p:extLst>
      <p:ext uri="{BB962C8B-B14F-4D97-AF65-F5344CB8AC3E}">
        <p14:creationId xmlns:p14="http://schemas.microsoft.com/office/powerpoint/2010/main" val="1453719843"/>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C233D8CE-569D-46BB-BA54-157CEDB3F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79E47D-43F1-41CF-A2C5-78FB72F8DDC9}"/>
              </a:ext>
            </a:extLst>
          </p:cNvPr>
          <p:cNvSpPr>
            <a:spLocks noGrp="1"/>
          </p:cNvSpPr>
          <p:nvPr>
            <p:ph type="title"/>
          </p:nvPr>
        </p:nvSpPr>
        <p:spPr>
          <a:xfrm>
            <a:off x="640081" y="631373"/>
            <a:ext cx="4018839" cy="2035628"/>
          </a:xfrm>
        </p:spPr>
        <p:txBody>
          <a:bodyPr>
            <a:normAutofit/>
          </a:bodyPr>
          <a:lstStyle/>
          <a:p>
            <a:r>
              <a:rPr lang="en-US" sz="3400"/>
              <a:t>Types of Credit Cards: </a:t>
            </a:r>
            <a:r>
              <a:rPr lang="en-US" sz="3400">
                <a:cs typeface="Arial"/>
              </a:rPr>
              <a:t>General Label</a:t>
            </a:r>
            <a:br>
              <a:rPr lang="en-US" sz="3400">
                <a:cs typeface="Arial"/>
              </a:rPr>
            </a:br>
            <a:endParaRPr lang="en-US" sz="3400"/>
          </a:p>
        </p:txBody>
      </p:sp>
      <p:sp>
        <p:nvSpPr>
          <p:cNvPr id="3" name="Content Placeholder 2">
            <a:extLst>
              <a:ext uri="{FF2B5EF4-FFF2-40B4-BE49-F238E27FC236}">
                <a16:creationId xmlns:a16="http://schemas.microsoft.com/office/drawing/2014/main" id="{875034EF-FE8B-4CCA-9F43-F6B55FF48724}"/>
              </a:ext>
            </a:extLst>
          </p:cNvPr>
          <p:cNvSpPr>
            <a:spLocks noGrp="1"/>
          </p:cNvSpPr>
          <p:nvPr>
            <p:ph idx="1"/>
          </p:nvPr>
        </p:nvSpPr>
        <p:spPr>
          <a:xfrm>
            <a:off x="640081" y="2764971"/>
            <a:ext cx="4010296" cy="3472543"/>
          </a:xfrm>
        </p:spPr>
        <p:txBody>
          <a:bodyPr>
            <a:normAutofit/>
          </a:bodyPr>
          <a:lstStyle/>
          <a:p>
            <a:pPr>
              <a:defRPr/>
            </a:pPr>
            <a:r>
              <a:rPr lang="en-US" sz="1500">
                <a:cs typeface="Arial"/>
              </a:rPr>
              <a:t>Issued by a single source</a:t>
            </a:r>
          </a:p>
          <a:p>
            <a:pPr lvl="1">
              <a:defRPr/>
            </a:pPr>
            <a:r>
              <a:rPr lang="en-US" sz="1500">
                <a:cs typeface="Arial"/>
              </a:rPr>
              <a:t>Can be used in many places</a:t>
            </a:r>
          </a:p>
          <a:p>
            <a:pPr>
              <a:defRPr/>
            </a:pPr>
            <a:r>
              <a:rPr lang="en-US" sz="1500">
                <a:cs typeface="Arial"/>
              </a:rPr>
              <a:t>Ex. Banking Institutions &amp; Major Credit Card Providers </a:t>
            </a:r>
          </a:p>
          <a:p>
            <a:endParaRPr lang="en-US" sz="1500"/>
          </a:p>
        </p:txBody>
      </p:sp>
      <p:sp>
        <p:nvSpPr>
          <p:cNvPr id="26" name="Rectangle 19">
            <a:extLst>
              <a:ext uri="{FF2B5EF4-FFF2-40B4-BE49-F238E27FC236}">
                <a16:creationId xmlns:a16="http://schemas.microsoft.com/office/drawing/2014/main" id="{8EAE7E01-D3AB-4469-9477-5CF5036C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Unknown.jpeg">
            <a:extLst>
              <a:ext uri="{FF2B5EF4-FFF2-40B4-BE49-F238E27FC236}">
                <a16:creationId xmlns:a16="http://schemas.microsoft.com/office/drawing/2014/main" id="{89681801-4A7E-4FBF-9B59-2B248CB27E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2510" y="639705"/>
            <a:ext cx="4274420" cy="2713196"/>
          </a:xfrm>
          <a:prstGeom prst="rect">
            <a:avLst/>
          </a:prstGeom>
        </p:spPr>
      </p:pic>
      <p:pic>
        <p:nvPicPr>
          <p:cNvPr id="13" name="Picture 12" descr="Credit_One_Bank_Platinum_4379860.png">
            <a:extLst>
              <a:ext uri="{FF2B5EF4-FFF2-40B4-BE49-F238E27FC236}">
                <a16:creationId xmlns:a16="http://schemas.microsoft.com/office/drawing/2014/main" id="{052D9665-E41C-4A59-A036-1CF138699F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8361" y="3513767"/>
            <a:ext cx="4322718" cy="2713196"/>
          </a:xfrm>
          <a:prstGeom prst="rect">
            <a:avLst/>
          </a:prstGeom>
          <a:solidFill>
            <a:srgbClr val="FFFFFF">
              <a:shade val="85000"/>
            </a:srgbClr>
          </a:solidFill>
        </p:spPr>
      </p:pic>
    </p:spTree>
    <p:extLst>
      <p:ext uri="{BB962C8B-B14F-4D97-AF65-F5344CB8AC3E}">
        <p14:creationId xmlns:p14="http://schemas.microsoft.com/office/powerpoint/2010/main" val="542621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82D-9DAA-4469-B263-D3984F529B90}"/>
              </a:ext>
            </a:extLst>
          </p:cNvPr>
          <p:cNvSpPr>
            <a:spLocks noGrp="1"/>
          </p:cNvSpPr>
          <p:nvPr>
            <p:ph type="title"/>
          </p:nvPr>
        </p:nvSpPr>
        <p:spPr>
          <a:xfrm>
            <a:off x="1371600" y="685800"/>
            <a:ext cx="9601200" cy="1485900"/>
          </a:xfrm>
        </p:spPr>
        <p:txBody>
          <a:bodyPr>
            <a:normAutofit/>
          </a:bodyPr>
          <a:lstStyle/>
          <a:p>
            <a:r>
              <a:rPr lang="en-US"/>
              <a:t>There are three types of credit accounts:</a:t>
            </a:r>
          </a:p>
        </p:txBody>
      </p:sp>
      <p:graphicFrame>
        <p:nvGraphicFramePr>
          <p:cNvPr id="5" name="Content Placeholder 2">
            <a:extLst>
              <a:ext uri="{FF2B5EF4-FFF2-40B4-BE49-F238E27FC236}">
                <a16:creationId xmlns:a16="http://schemas.microsoft.com/office/drawing/2014/main" id="{2CC148AE-B729-449D-8E37-5D05865A6596}"/>
              </a:ext>
            </a:extLst>
          </p:cNvPr>
          <p:cNvGraphicFramePr>
            <a:graphicFrameLocks noGrp="1"/>
          </p:cNvGraphicFramePr>
          <p:nvPr>
            <p:ph idx="1"/>
            <p:extLst>
              <p:ext uri="{D42A27DB-BD31-4B8C-83A1-F6EECF244321}">
                <p14:modId xmlns:p14="http://schemas.microsoft.com/office/powerpoint/2010/main" val="148208276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620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164C7-FC5A-4980-9223-233D7E3FC339}"/>
              </a:ext>
            </a:extLst>
          </p:cNvPr>
          <p:cNvSpPr>
            <a:spLocks noGrp="1"/>
          </p:cNvSpPr>
          <p:nvPr>
            <p:ph type="title"/>
          </p:nvPr>
        </p:nvSpPr>
        <p:spPr>
          <a:xfrm>
            <a:off x="1105469" y="5423537"/>
            <a:ext cx="9867331" cy="868081"/>
          </a:xfrm>
        </p:spPr>
        <p:txBody>
          <a:bodyPr anchor="ctr">
            <a:normAutofit/>
          </a:bodyPr>
          <a:lstStyle/>
          <a:p>
            <a:r>
              <a:rPr lang="en-US"/>
              <a:t>Types of Credit</a:t>
            </a:r>
          </a:p>
        </p:txBody>
      </p:sp>
      <p:sp>
        <p:nvSpPr>
          <p:cNvPr id="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E87CC87B-A22F-45D3-9C11-D2BA42378284}"/>
              </a:ext>
            </a:extLst>
          </p:cNvPr>
          <p:cNvSpPr>
            <a:spLocks noGrp="1"/>
          </p:cNvSpPr>
          <p:nvPr>
            <p:ph idx="1"/>
          </p:nvPr>
        </p:nvSpPr>
        <p:spPr>
          <a:xfrm>
            <a:off x="1219201" y="1123486"/>
            <a:ext cx="9639868" cy="3516753"/>
          </a:xfrm>
        </p:spPr>
        <p:txBody>
          <a:bodyPr anchor="ctr">
            <a:normAutofit/>
          </a:bodyPr>
          <a:lstStyle/>
          <a:p>
            <a:r>
              <a:rPr lang="en-US"/>
              <a:t>There are three types of credit accounts: revolving, installment and open.</a:t>
            </a:r>
          </a:p>
          <a:p>
            <a:pPr lvl="1"/>
            <a:r>
              <a:rPr lang="en-US"/>
              <a:t>One of the most common types of credit accounts, revolving credit is a line of credit that you can borrow from freely but that has a cap, known as a credit limit, on how much can be used at any given time.</a:t>
            </a:r>
          </a:p>
          <a:p>
            <a:pPr lvl="1"/>
            <a:r>
              <a:rPr lang="en-US"/>
              <a:t>Installment credit refers to loan for a set amount of money with a fixed, regularly occurring repayment schedule</a:t>
            </a:r>
          </a:p>
          <a:p>
            <a:pPr lvl="1"/>
            <a:r>
              <a:rPr lang="en-US"/>
              <a:t>Open credit refers to accounts that you can borrow from up to a maximum amount (like a credit card) but which must also be paid back in full each month.</a:t>
            </a:r>
          </a:p>
        </p:txBody>
      </p:sp>
      <p:sp>
        <p:nvSpPr>
          <p:cNvPr id="9"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031021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3" name="Rectangle 12">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15166425"/>
              </p:ext>
            </p:extLst>
          </p:nvPr>
        </p:nvGraphicFramePr>
        <p:xfrm>
          <a:off x="1322194" y="1412026"/>
          <a:ext cx="9550582" cy="3998639"/>
        </p:xfrm>
        <a:graphic>
          <a:graphicData uri="http://schemas.openxmlformats.org/drawingml/2006/table">
            <a:tbl>
              <a:tblPr firstRow="1" bandRow="1">
                <a:noFill/>
                <a:tableStyleId>{9D7B26C5-4107-4FEC-AEDC-1716B250A1EF}</a:tableStyleId>
              </a:tblPr>
              <a:tblGrid>
                <a:gridCol w="2108913">
                  <a:extLst>
                    <a:ext uri="{9D8B030D-6E8A-4147-A177-3AD203B41FA5}">
                      <a16:colId xmlns:a16="http://schemas.microsoft.com/office/drawing/2014/main" val="20000"/>
                    </a:ext>
                  </a:extLst>
                </a:gridCol>
                <a:gridCol w="7441669">
                  <a:extLst>
                    <a:ext uri="{9D8B030D-6E8A-4147-A177-3AD203B41FA5}">
                      <a16:colId xmlns:a16="http://schemas.microsoft.com/office/drawing/2014/main" val="20001"/>
                    </a:ext>
                  </a:extLst>
                </a:gridCol>
              </a:tblGrid>
              <a:tr h="569892">
                <a:tc>
                  <a:txBody>
                    <a:bodyPr/>
                    <a:lstStyle/>
                    <a:p>
                      <a:r>
                        <a:rPr lang="en-US" sz="1600" b="0" cap="all" spc="150">
                          <a:solidFill>
                            <a:schemeClr val="lt1"/>
                          </a:solidFill>
                        </a:rPr>
                        <a:t>Annual Fee</a:t>
                      </a:r>
                      <a:endParaRPr lang="en-US" sz="1600" b="0" cap="all" spc="150">
                        <a:solidFill>
                          <a:schemeClr val="lt1"/>
                        </a:solidFill>
                        <a:latin typeface="Arial"/>
                        <a:cs typeface="Arial"/>
                      </a:endParaRPr>
                    </a:p>
                  </a:txBody>
                  <a:tcPr marL="140907" marR="140907" marT="140907" marB="140907">
                    <a:lnL w="12700" cmpd="sng">
                      <a:noFill/>
                    </a:lnL>
                    <a:lnR w="12700" cmpd="sng">
                      <a:noFill/>
                    </a:lnR>
                    <a:lnT w="12700" cmpd="sng">
                      <a:noFill/>
                    </a:lnT>
                    <a:lnB w="38100" cmpd="sng">
                      <a:noFill/>
                    </a:lnB>
                    <a:solidFill>
                      <a:srgbClr val="505356"/>
                    </a:solidFill>
                  </a:tcPr>
                </a:tc>
                <a:tc>
                  <a:txBody>
                    <a:bodyPr/>
                    <a:lstStyle/>
                    <a:p>
                      <a:r>
                        <a:rPr lang="en-US" sz="1600" b="0" cap="all" spc="150">
                          <a:solidFill>
                            <a:schemeClr val="lt1"/>
                          </a:solidFill>
                        </a:rPr>
                        <a:t>Any fee charged on a yearly basis.</a:t>
                      </a:r>
                      <a:endParaRPr lang="en-US" sz="1600" b="0" cap="all" spc="150">
                        <a:solidFill>
                          <a:schemeClr val="lt1"/>
                        </a:solidFill>
                        <a:latin typeface="Arial"/>
                        <a:cs typeface="Arial"/>
                      </a:endParaRPr>
                    </a:p>
                  </a:txBody>
                  <a:tcPr marL="140907" marR="140907" marT="140907" marB="140907">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0000"/>
                  </a:ext>
                </a:extLst>
              </a:tr>
              <a:tr h="726456">
                <a:tc>
                  <a:txBody>
                    <a:bodyPr/>
                    <a:lstStyle/>
                    <a:p>
                      <a:r>
                        <a:rPr lang="en-US" sz="1300" cap="none" spc="0">
                          <a:solidFill>
                            <a:schemeClr val="tx1"/>
                          </a:solidFill>
                        </a:rPr>
                        <a:t>Annual Percentage Rate (APR)</a:t>
                      </a:r>
                      <a:endParaRPr lang="en-US" sz="1300" b="1" cap="none" spc="0">
                        <a:solidFill>
                          <a:schemeClr val="tx1"/>
                        </a:solidFill>
                        <a:latin typeface="Arial"/>
                        <a:cs typeface="Arial"/>
                      </a:endParaRPr>
                    </a:p>
                  </a:txBody>
                  <a:tcPr marL="140907" marR="140907" marT="140907" marB="140907">
                    <a:lnL w="12700" cmpd="sng">
                      <a:noFill/>
                      <a:prstDash val="solid"/>
                    </a:lnL>
                    <a:lnR w="12700" cmpd="sng">
                      <a:noFill/>
                      <a:prstDash val="solid"/>
                    </a:lnR>
                    <a:lnT w="38100" cmpd="sng">
                      <a:noFill/>
                    </a:lnT>
                    <a:lnB w="12700" cmpd="sng">
                      <a:noFill/>
                      <a:prstDash val="soli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cap="none" spc="0">
                          <a:solidFill>
                            <a:schemeClr val="tx1"/>
                          </a:solidFill>
                        </a:rPr>
                        <a:t>The amount of interest on the total loan that will be paid yearly.</a:t>
                      </a:r>
                      <a:endParaRPr lang="en-US" sz="1300" cap="none" spc="0">
                        <a:solidFill>
                          <a:schemeClr val="tx1"/>
                        </a:solidFill>
                        <a:latin typeface="Arial"/>
                        <a:cs typeface="Arial"/>
                      </a:endParaRPr>
                    </a:p>
                  </a:txBody>
                  <a:tcPr marL="140907" marR="140907" marT="140907" marB="14090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r h="726456">
                <a:tc>
                  <a:txBody>
                    <a:bodyPr/>
                    <a:lstStyle/>
                    <a:p>
                      <a:r>
                        <a:rPr lang="en-US" sz="1300" cap="none" spc="0">
                          <a:solidFill>
                            <a:schemeClr val="tx1"/>
                          </a:solidFill>
                        </a:rPr>
                        <a:t>Grace Period</a:t>
                      </a:r>
                      <a:endParaRPr lang="en-US" sz="1300" b="1"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a:solidFill>
                            <a:schemeClr val="tx1"/>
                          </a:solidFill>
                        </a:rPr>
                        <a:t>The period of time a credit card company gives to pay</a:t>
                      </a:r>
                      <a:r>
                        <a:rPr lang="en-US" sz="1300" cap="none" spc="0" baseline="0">
                          <a:solidFill>
                            <a:schemeClr val="tx1"/>
                          </a:solidFill>
                        </a:rPr>
                        <a:t> the new charges without having to pay interest on a new balance. </a:t>
                      </a:r>
                      <a:endParaRPr lang="en-US" sz="1300"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2"/>
                  </a:ext>
                </a:extLst>
              </a:tr>
              <a:tr h="522923">
                <a:tc>
                  <a:txBody>
                    <a:bodyPr/>
                    <a:lstStyle/>
                    <a:p>
                      <a:r>
                        <a:rPr lang="en-US" sz="1300" cap="none" spc="0">
                          <a:solidFill>
                            <a:schemeClr val="tx1"/>
                          </a:solidFill>
                        </a:rPr>
                        <a:t>Finance Charge</a:t>
                      </a:r>
                      <a:endParaRPr lang="en-US" sz="1300" b="1"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The interest owed</a:t>
                      </a:r>
                      <a:r>
                        <a:rPr lang="en-US" sz="1300" cap="none" spc="0" baseline="0">
                          <a:solidFill>
                            <a:schemeClr val="tx1"/>
                          </a:solidFill>
                        </a:rPr>
                        <a:t> when entire balance on the credit card is not paid by the due date.</a:t>
                      </a:r>
                      <a:endParaRPr lang="en-US" sz="1300"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r h="726456">
                <a:tc>
                  <a:txBody>
                    <a:bodyPr/>
                    <a:lstStyle/>
                    <a:p>
                      <a:r>
                        <a:rPr lang="en-US" sz="1300" cap="none" spc="0">
                          <a:solidFill>
                            <a:schemeClr val="tx1"/>
                          </a:solidFill>
                        </a:rPr>
                        <a:t>Credit Limit</a:t>
                      </a:r>
                      <a:endParaRPr lang="en-US" sz="1300" b="1"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a:solidFill>
                            <a:schemeClr val="tx1"/>
                          </a:solidFill>
                        </a:rPr>
                        <a:t>The maximum amount of credit that a financial institution/lender</a:t>
                      </a:r>
                      <a:r>
                        <a:rPr lang="en-US" sz="1300" cap="none" spc="0" baseline="0">
                          <a:solidFill>
                            <a:schemeClr val="tx1"/>
                          </a:solidFill>
                        </a:rPr>
                        <a:t> will extend to the borrower to use on the credit card.</a:t>
                      </a:r>
                      <a:endParaRPr lang="en-US" sz="1300"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4"/>
                  </a:ext>
                </a:extLst>
              </a:tr>
              <a:tr h="726456">
                <a:tc>
                  <a:txBody>
                    <a:bodyPr/>
                    <a:lstStyle/>
                    <a:p>
                      <a:r>
                        <a:rPr lang="en-US" sz="1300" cap="none" spc="0">
                          <a:solidFill>
                            <a:schemeClr val="tx1"/>
                          </a:solidFill>
                        </a:rPr>
                        <a:t>Card Incentives</a:t>
                      </a:r>
                      <a:endParaRPr lang="en-US" sz="1300" b="1"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A program offered by credit card companies that offer rewards to the borrower every time the credit card is used. Examples:</a:t>
                      </a:r>
                      <a:r>
                        <a:rPr lang="en-US" sz="1300" cap="none" spc="0" baseline="0">
                          <a:solidFill>
                            <a:schemeClr val="tx1"/>
                          </a:solidFill>
                        </a:rPr>
                        <a:t> Airline miles, cash back, points, etc.</a:t>
                      </a:r>
                      <a:endParaRPr lang="en-US" sz="1300" cap="none" spc="0">
                        <a:solidFill>
                          <a:schemeClr val="tx1"/>
                        </a:solidFill>
                        <a:latin typeface="Arial"/>
                        <a:cs typeface="Arial"/>
                      </a:endParaRPr>
                    </a:p>
                  </a:txBody>
                  <a:tcPr marL="140907" marR="140907" marT="140907" marB="14090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066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4668F108-4D95-4FF4-9A2C-B2911888464C}"/>
              </a:ext>
            </a:extLst>
          </p:cNvPr>
          <p:cNvSpPr>
            <a:spLocks noGrp="1"/>
          </p:cNvSpPr>
          <p:nvPr>
            <p:ph idx="1"/>
          </p:nvPr>
        </p:nvSpPr>
        <p:spPr>
          <a:xfrm>
            <a:off x="1219201" y="1123486"/>
            <a:ext cx="9639868" cy="3516753"/>
          </a:xfrm>
        </p:spPr>
        <p:txBody>
          <a:bodyPr anchor="ctr">
            <a:normAutofit/>
          </a:bodyPr>
          <a:lstStyle/>
          <a:p>
            <a:r>
              <a:rPr lang="en-US"/>
              <a:t>Banks provide banking services the general public.</a:t>
            </a:r>
          </a:p>
          <a:p>
            <a:r>
              <a:rPr lang="en-US"/>
              <a:t>Credit Unions provide services to their members. </a:t>
            </a:r>
          </a:p>
          <a:p>
            <a:r>
              <a:rPr lang="en-US"/>
              <a:t>Checking account records provide proof that you’ve paid bills and help you keep track of spending</a:t>
            </a:r>
          </a:p>
          <a:p>
            <a:r>
              <a:rPr lang="en-US"/>
              <a:t>Watch Out for Fees: No Recent Overdraft Fees (Within the last 12 Months)</a:t>
            </a:r>
          </a:p>
          <a:p>
            <a:r>
              <a:rPr lang="en-US"/>
              <a:t>Interest is the cost of borrowing money</a:t>
            </a:r>
          </a:p>
          <a:p>
            <a:endParaRPr lang="en-US"/>
          </a:p>
        </p:txBody>
      </p:sp>
      <p:sp>
        <p:nvSpPr>
          <p:cNvPr id="9"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927621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325ED4-0545-4023-85D8-0C43546455FE}"/>
              </a:ext>
            </a:extLst>
          </p:cNvPr>
          <p:cNvSpPr>
            <a:spLocks noGrp="1"/>
          </p:cNvSpPr>
          <p:nvPr>
            <p:ph type="body" idx="1"/>
          </p:nvPr>
        </p:nvSpPr>
        <p:spPr>
          <a:xfrm>
            <a:off x="7628005" y="2434916"/>
            <a:ext cx="3522690" cy="2595274"/>
          </a:xfrm>
        </p:spPr>
        <p:txBody>
          <a:bodyPr vert="horz" lIns="91440" tIns="45720" rIns="91440" bIns="45720" rtlCol="0">
            <a:normAutofit/>
          </a:bodyPr>
          <a:lstStyle/>
          <a:p>
            <a:pPr>
              <a:spcBef>
                <a:spcPts val="0"/>
              </a:spcBef>
              <a:spcAft>
                <a:spcPts val="600"/>
              </a:spcAft>
            </a:pPr>
            <a:r>
              <a:rPr lang="en-US" sz="3200" spc="80" dirty="0"/>
              <a:t>Credit Scores &amp; </a:t>
            </a:r>
          </a:p>
          <a:p>
            <a:pPr>
              <a:spcBef>
                <a:spcPts val="0"/>
              </a:spcBef>
              <a:spcAft>
                <a:spcPts val="600"/>
              </a:spcAft>
            </a:pPr>
            <a:r>
              <a:rPr lang="en-US" sz="3200" spc="80" dirty="0"/>
              <a:t>Credit Reports</a:t>
            </a:r>
          </a:p>
        </p:txBody>
      </p:sp>
      <p:pic>
        <p:nvPicPr>
          <p:cNvPr id="5" name="Picture 4">
            <a:extLst>
              <a:ext uri="{FF2B5EF4-FFF2-40B4-BE49-F238E27FC236}">
                <a16:creationId xmlns:a16="http://schemas.microsoft.com/office/drawing/2014/main" id="{2A17DA19-EB33-4A08-860E-4C0958E31E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548957" y="829874"/>
            <a:ext cx="5451627" cy="5564663"/>
          </a:xfrm>
          <a:prstGeom prst="rect">
            <a:avLst/>
          </a:prstGeom>
        </p:spPr>
      </p:pic>
    </p:spTree>
    <p:extLst>
      <p:ext uri="{BB962C8B-B14F-4D97-AF65-F5344CB8AC3E}">
        <p14:creationId xmlns:p14="http://schemas.microsoft.com/office/powerpoint/2010/main" val="509676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41" name="Title 1"/>
          <p:cNvSpPr>
            <a:spLocks noGrp="1"/>
          </p:cNvSpPr>
          <p:nvPr>
            <p:ph type="title"/>
          </p:nvPr>
        </p:nvSpPr>
        <p:spPr>
          <a:xfrm>
            <a:off x="7860667" y="685800"/>
            <a:ext cx="3656419" cy="1485900"/>
          </a:xfrm>
        </p:spPr>
        <p:txBody>
          <a:bodyPr vert="horz" lIns="91440" tIns="45720" rIns="91440" bIns="45720" rtlCol="0" anchor="t">
            <a:normAutofit/>
          </a:bodyPr>
          <a:lstStyle/>
          <a:p>
            <a:r>
              <a:rPr lang="en-US" dirty="0"/>
              <a:t>Credit Scores</a:t>
            </a:r>
          </a:p>
        </p:txBody>
      </p:sp>
      <p:sp>
        <p:nvSpPr>
          <p:cNvPr id="77" name="Rectangle 76">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creenshot of a cell phone&#10;&#10;Description automatically generated">
            <a:extLst>
              <a:ext uri="{FF2B5EF4-FFF2-40B4-BE49-F238E27FC236}">
                <a16:creationId xmlns:a16="http://schemas.microsoft.com/office/drawing/2014/main" id="{C01E1BD4-7AF5-4A29-864F-E00D22218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1023561" y="1380289"/>
            <a:ext cx="6517065" cy="3777380"/>
          </a:xfrm>
          <a:prstGeom prst="rect">
            <a:avLst/>
          </a:prstGeom>
        </p:spPr>
      </p:pic>
      <p:sp>
        <p:nvSpPr>
          <p:cNvPr id="112643" name="TextBox 1"/>
          <p:cNvSpPr txBox="1">
            <a:spLocks noChangeArrowheads="1"/>
          </p:cNvSpPr>
          <p:nvPr/>
        </p:nvSpPr>
        <p:spPr bwMode="auto">
          <a:xfrm>
            <a:off x="7860667" y="2286000"/>
            <a:ext cx="3656419"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200">
                <a:solidFill>
                  <a:schemeClr val="tx2"/>
                </a:solidFill>
                <a:latin typeface="+mn-lt"/>
                <a:ea typeface="+mn-ea"/>
                <a:cs typeface="+mn-cs"/>
              </a:rPr>
              <a:t>A prediction of how likely you are to pay your bills</a:t>
            </a:r>
          </a:p>
          <a:p>
            <a:pPr marL="384048"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200">
                <a:solidFill>
                  <a:schemeClr val="tx2"/>
                </a:solidFill>
                <a:latin typeface="+mn-lt"/>
                <a:ea typeface="+mn-ea"/>
                <a:cs typeface="+mn-cs"/>
              </a:rPr>
              <a:t>A number between 300 and 850 derived from many different factors </a:t>
            </a:r>
          </a:p>
          <a:p>
            <a:pPr marL="384048"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200">
                <a:solidFill>
                  <a:schemeClr val="tx2"/>
                </a:solidFill>
                <a:latin typeface="+mn-lt"/>
                <a:ea typeface="+mn-ea"/>
                <a:cs typeface="+mn-cs"/>
              </a:rPr>
              <a:t>A number that drives the approval of credit extensions and the interest rate you pay on those extensions</a:t>
            </a:r>
          </a:p>
        </p:txBody>
      </p:sp>
    </p:spTree>
    <p:extLst>
      <p:ext uri="{BB962C8B-B14F-4D97-AF65-F5344CB8AC3E}">
        <p14:creationId xmlns:p14="http://schemas.microsoft.com/office/powerpoint/2010/main" val="2960643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 name="Rectangle 63">
            <a:extLst>
              <a:ext uri="{FF2B5EF4-FFF2-40B4-BE49-F238E27FC236}">
                <a16:creationId xmlns:a16="http://schemas.microsoft.com/office/drawing/2014/main" id="{51095D7E-8EB9-4ED1-8888-FB5B53A64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AC456-5F53-4073-B958-6B0C4AAFCE77}"/>
              </a:ext>
            </a:extLst>
          </p:cNvPr>
          <p:cNvSpPr>
            <a:spLocks noGrp="1"/>
          </p:cNvSpPr>
          <p:nvPr>
            <p:ph type="title"/>
          </p:nvPr>
        </p:nvSpPr>
        <p:spPr>
          <a:xfrm>
            <a:off x="5100824" y="685800"/>
            <a:ext cx="6176776" cy="1485900"/>
          </a:xfrm>
        </p:spPr>
        <p:txBody>
          <a:bodyPr vert="horz" lIns="91440" tIns="45720" rIns="91440" bIns="45720" rtlCol="0">
            <a:normAutofit/>
          </a:bodyPr>
          <a:lstStyle/>
          <a:p>
            <a:r>
              <a:rPr lang="en-US" cap="all" spc="-100">
                <a:effectLst>
                  <a:outerShdw blurRad="38100" dist="12700" dir="2700000" algn="tl" rotWithShape="0">
                    <a:prstClr val="black">
                      <a:alpha val="40000"/>
                    </a:prstClr>
                  </a:outerShdw>
                </a:effectLst>
              </a:rPr>
              <a:t>Who is FICO®?</a:t>
            </a:r>
            <a:br>
              <a:rPr lang="en-US" cap="all" spc="-100">
                <a:effectLst>
                  <a:outerShdw blurRad="38100" dist="12700" dir="2700000" algn="tl" rotWithShape="0">
                    <a:prstClr val="black">
                      <a:alpha val="40000"/>
                    </a:prstClr>
                  </a:outerShdw>
                </a:effectLst>
              </a:rPr>
            </a:br>
            <a:endParaRPr lang="en-US" cap="all" spc="-100">
              <a:effectLst>
                <a:outerShdw blurRad="38100" dist="12700" dir="2700000" algn="tl" rotWithShape="0">
                  <a:prstClr val="black">
                    <a:alpha val="40000"/>
                  </a:prstClr>
                </a:outerShdw>
              </a:effectLst>
            </a:endParaRPr>
          </a:p>
        </p:txBody>
      </p:sp>
      <p:pic>
        <p:nvPicPr>
          <p:cNvPr id="5" name="Picture 4" descr="A person wearing a suit and tie&#10;&#10;Description automatically generated">
            <a:extLst>
              <a:ext uri="{FF2B5EF4-FFF2-40B4-BE49-F238E27FC236}">
                <a16:creationId xmlns:a16="http://schemas.microsoft.com/office/drawing/2014/main" id="{BB1D0652-05F7-412E-9703-894E40E238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373525" cy="3428990"/>
          </a:xfrm>
          <a:prstGeom prst="rect">
            <a:avLst/>
          </a:prstGeom>
        </p:spPr>
      </p:pic>
      <p:sp>
        <p:nvSpPr>
          <p:cNvPr id="70" name="Rectangle 65">
            <a:extLst>
              <a:ext uri="{FF2B5EF4-FFF2-40B4-BE49-F238E27FC236}">
                <a16:creationId xmlns:a16="http://schemas.microsoft.com/office/drawing/2014/main" id="{A2FB354E-F09B-49C8-AABB-9ABF92EB5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Content Placeholder 44">
            <a:extLst>
              <a:ext uri="{FF2B5EF4-FFF2-40B4-BE49-F238E27FC236}">
                <a16:creationId xmlns:a16="http://schemas.microsoft.com/office/drawing/2014/main" id="{7CB116A2-7AB1-4312-BDA9-B4E6E0218CF0}"/>
              </a:ext>
            </a:extLst>
          </p:cNvPr>
          <p:cNvSpPr>
            <a:spLocks noGrp="1"/>
          </p:cNvSpPr>
          <p:nvPr>
            <p:ph idx="1"/>
          </p:nvPr>
        </p:nvSpPr>
        <p:spPr>
          <a:xfrm>
            <a:off x="5100824" y="2286000"/>
            <a:ext cx="6176776" cy="3581400"/>
          </a:xfrm>
        </p:spPr>
        <p:txBody>
          <a:bodyPr>
            <a:normAutofit/>
          </a:bodyPr>
          <a:lstStyle/>
          <a:p>
            <a:r>
              <a:rPr lang="en-US" dirty="0"/>
              <a:t>FICO, originally Fair, Isaac and Company, is a data analytics company based in San Jose, California focused on credit scoring services. It was founded by Bill Fair and Earl Isaac in 1956.</a:t>
            </a:r>
          </a:p>
          <a:p>
            <a:pPr lvl="1"/>
            <a:r>
              <a:rPr lang="en-US" dirty="0"/>
              <a:t>Mortgage rates</a:t>
            </a:r>
          </a:p>
          <a:p>
            <a:pPr lvl="1"/>
            <a:r>
              <a:rPr lang="en-US" dirty="0"/>
              <a:t>Auto loans rates</a:t>
            </a:r>
          </a:p>
          <a:p>
            <a:pPr lvl="1"/>
            <a:r>
              <a:rPr lang="en-US" dirty="0"/>
              <a:t>Credit card rates</a:t>
            </a:r>
          </a:p>
          <a:p>
            <a:pPr lvl="1"/>
            <a:r>
              <a:rPr lang="en-US" dirty="0"/>
              <a:t>Insurance rates</a:t>
            </a:r>
          </a:p>
          <a:p>
            <a:pPr lvl="1"/>
            <a:r>
              <a:rPr lang="en-US" dirty="0"/>
              <a:t>So much more...</a:t>
            </a:r>
          </a:p>
        </p:txBody>
      </p:sp>
      <p:pic>
        <p:nvPicPr>
          <p:cNvPr id="43" name="Content Placeholder 27" descr="Treemap chart&#10;&#10;Description automatically generated with medium confidence">
            <a:extLst>
              <a:ext uri="{FF2B5EF4-FFF2-40B4-BE49-F238E27FC236}">
                <a16:creationId xmlns:a16="http://schemas.microsoft.com/office/drawing/2014/main" id="{A7EB4BD2-86F3-4051-A450-350EAECF7F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050" r="11" b="19445"/>
          <a:stretch/>
        </p:blipFill>
        <p:spPr>
          <a:xfrm>
            <a:off x="20" y="3438457"/>
            <a:ext cx="4373525" cy="3429000"/>
          </a:xfrm>
          <a:prstGeom prst="rect">
            <a:avLst/>
          </a:prstGeom>
        </p:spPr>
      </p:pic>
    </p:spTree>
    <p:extLst>
      <p:ext uri="{BB962C8B-B14F-4D97-AF65-F5344CB8AC3E}">
        <p14:creationId xmlns:p14="http://schemas.microsoft.com/office/powerpoint/2010/main" val="107011802"/>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3539-647A-4358-8B3A-ADBAADBD39F2}"/>
              </a:ext>
            </a:extLst>
          </p:cNvPr>
          <p:cNvSpPr>
            <a:spLocks noGrp="1"/>
          </p:cNvSpPr>
          <p:nvPr>
            <p:ph type="title"/>
          </p:nvPr>
        </p:nvSpPr>
        <p:spPr>
          <a:xfrm>
            <a:off x="640080" y="639704"/>
            <a:ext cx="3299579" cy="5577840"/>
          </a:xfrm>
        </p:spPr>
        <p:txBody>
          <a:bodyPr anchor="ctr">
            <a:normAutofit/>
          </a:bodyPr>
          <a:lstStyle/>
          <a:p>
            <a:pPr algn="ctr"/>
            <a:r>
              <a:rPr lang="en-US"/>
              <a:t>5 C’s of Credit</a:t>
            </a:r>
          </a:p>
        </p:txBody>
      </p:sp>
      <p:graphicFrame>
        <p:nvGraphicFramePr>
          <p:cNvPr id="5" name="Content Placeholder 4">
            <a:extLst>
              <a:ext uri="{FF2B5EF4-FFF2-40B4-BE49-F238E27FC236}">
                <a16:creationId xmlns:a16="http://schemas.microsoft.com/office/drawing/2014/main" id="{90709898-9DF9-4013-BC61-03C449D7EA06}"/>
              </a:ext>
            </a:extLst>
          </p:cNvPr>
          <p:cNvGraphicFramePr>
            <a:graphicFrameLocks noGrp="1"/>
          </p:cNvGraphicFramePr>
          <p:nvPr>
            <p:ph idx="1"/>
            <p:extLst>
              <p:ext uri="{D42A27DB-BD31-4B8C-83A1-F6EECF244321}">
                <p14:modId xmlns:p14="http://schemas.microsoft.com/office/powerpoint/2010/main" val="287155693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69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5" name="Rectangle 11">
            <a:extLst>
              <a:ext uri="{FF2B5EF4-FFF2-40B4-BE49-F238E27FC236}">
                <a16:creationId xmlns:a16="http://schemas.microsoft.com/office/drawing/2014/main" id="{52838451-D19A-4AD5-B1B8-7B5280E66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ailroad tracks intersecting">
            <a:extLst>
              <a:ext uri="{FF2B5EF4-FFF2-40B4-BE49-F238E27FC236}">
                <a16:creationId xmlns:a16="http://schemas.microsoft.com/office/drawing/2014/main" id="{10D02C5D-19DE-4FCC-AF93-81BD7B1DA0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966232" cy="6857990"/>
          </a:xfrm>
          <a:prstGeom prst="rect">
            <a:avLst/>
          </a:prstGeom>
        </p:spPr>
      </p:pic>
      <p:sp>
        <p:nvSpPr>
          <p:cNvPr id="14" name="Freeform 6">
            <a:extLst>
              <a:ext uri="{FF2B5EF4-FFF2-40B4-BE49-F238E27FC236}">
                <a16:creationId xmlns:a16="http://schemas.microsoft.com/office/drawing/2014/main" id="{F379051D-556D-43E1-A9CA-1597AA7BB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6138004" y="1480930"/>
            <a:ext cx="5607908" cy="3254321"/>
          </a:xfrm>
        </p:spPr>
        <p:txBody>
          <a:bodyPr vert="horz" lIns="91440" tIns="45720" rIns="91440" bIns="45720" rtlCol="0" anchor="b">
            <a:normAutofit/>
          </a:bodyPr>
          <a:lstStyle/>
          <a:p>
            <a:r>
              <a:rPr lang="en-US" cap="all"/>
              <a:t>Making The Right Choices Can Save You Money But We Have to Beware Of …</a:t>
            </a:r>
          </a:p>
        </p:txBody>
      </p:sp>
    </p:spTree>
    <p:extLst>
      <p:ext uri="{BB962C8B-B14F-4D97-AF65-F5344CB8AC3E}">
        <p14:creationId xmlns:p14="http://schemas.microsoft.com/office/powerpoint/2010/main" val="961700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4E099-0A2B-4196-B7F1-C3E3DD8F1DD1}"/>
              </a:ext>
            </a:extLst>
          </p:cNvPr>
          <p:cNvSpPr>
            <a:spLocks noGrp="1"/>
          </p:cNvSpPr>
          <p:nvPr>
            <p:ph type="title"/>
          </p:nvPr>
        </p:nvSpPr>
        <p:spPr>
          <a:xfrm>
            <a:off x="8881352" y="892120"/>
            <a:ext cx="2665380" cy="1377029"/>
          </a:xfrm>
        </p:spPr>
        <p:txBody>
          <a:bodyPr anchor="b">
            <a:normAutofit/>
          </a:bodyPr>
          <a:lstStyle/>
          <a:p>
            <a:r>
              <a:rPr lang="en-US" sz="2800" dirty="0"/>
              <a:t>The Breakdown</a:t>
            </a:r>
          </a:p>
        </p:txBody>
      </p:sp>
      <p:pic>
        <p:nvPicPr>
          <p:cNvPr id="13" name="Picture 4" descr="ce_FICO-Score-chart.png">
            <a:extLst>
              <a:ext uri="{FF2B5EF4-FFF2-40B4-BE49-F238E27FC236}">
                <a16:creationId xmlns:a16="http://schemas.microsoft.com/office/drawing/2014/main" id="{54E02B80-7B96-4D56-9766-3D571579D5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32" r="-3" b="-3"/>
          <a:stretch/>
        </p:blipFill>
        <p:spPr bwMode="auto">
          <a:xfrm>
            <a:off x="726149" y="727628"/>
            <a:ext cx="7312678" cy="5415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a:extLst>
              <a:ext uri="{FF2B5EF4-FFF2-40B4-BE49-F238E27FC236}">
                <a16:creationId xmlns:a16="http://schemas.microsoft.com/office/drawing/2014/main" id="{D1E408CF-718A-484A-815C-E4E7D1EB2DAE}"/>
              </a:ext>
            </a:extLst>
          </p:cNvPr>
          <p:cNvSpPr>
            <a:spLocks noGrp="1"/>
          </p:cNvSpPr>
          <p:nvPr>
            <p:ph idx="1"/>
          </p:nvPr>
        </p:nvSpPr>
        <p:spPr>
          <a:xfrm>
            <a:off x="8881351" y="2403903"/>
            <a:ext cx="2704291" cy="3567129"/>
          </a:xfrm>
        </p:spPr>
        <p:txBody>
          <a:bodyPr>
            <a:normAutofit/>
          </a:bodyPr>
          <a:lstStyle/>
          <a:p>
            <a:pPr>
              <a:buFont typeface="Calibri" charset="0"/>
              <a:buAutoNum type="arabicPeriod"/>
            </a:pPr>
            <a:r>
              <a:rPr lang="en-US" sz="1400" dirty="0">
                <a:latin typeface="Arial" charset="0"/>
                <a:cs typeface="Arial" charset="0"/>
              </a:rPr>
              <a:t>How you pay your bills (35%)</a:t>
            </a:r>
          </a:p>
          <a:p>
            <a:pPr>
              <a:buFont typeface="Calibri" charset="0"/>
              <a:buAutoNum type="arabicPeriod"/>
            </a:pPr>
            <a:r>
              <a:rPr lang="en-US" sz="1400" dirty="0">
                <a:latin typeface="Arial" charset="0"/>
                <a:cs typeface="Arial" charset="0"/>
              </a:rPr>
              <a:t>Amount of money you owe and the amount of available credit (30%)</a:t>
            </a:r>
          </a:p>
          <a:p>
            <a:pPr>
              <a:buFont typeface="Calibri" charset="0"/>
              <a:buAutoNum type="arabicPeriod"/>
            </a:pPr>
            <a:r>
              <a:rPr lang="en-US" sz="1400" dirty="0">
                <a:latin typeface="Arial" charset="0"/>
                <a:cs typeface="Arial" charset="0"/>
              </a:rPr>
              <a:t>Length of credit history (15%)</a:t>
            </a:r>
          </a:p>
          <a:p>
            <a:pPr>
              <a:buFont typeface="Calibri" charset="0"/>
              <a:buAutoNum type="arabicPeriod"/>
            </a:pPr>
            <a:r>
              <a:rPr lang="en-US" sz="1400" dirty="0">
                <a:latin typeface="Arial" charset="0"/>
                <a:cs typeface="Arial" charset="0"/>
              </a:rPr>
              <a:t>Mix of credit (10%)</a:t>
            </a:r>
          </a:p>
          <a:p>
            <a:pPr>
              <a:buFont typeface="Calibri" charset="0"/>
              <a:buAutoNum type="arabicPeriod"/>
            </a:pPr>
            <a:r>
              <a:rPr lang="en-US" sz="1400" dirty="0">
                <a:latin typeface="Arial" charset="0"/>
                <a:cs typeface="Arial" charset="0"/>
              </a:rPr>
              <a:t>New credit applications (10%)</a:t>
            </a:r>
          </a:p>
          <a:p>
            <a:endParaRPr lang="en-US" sz="1400" dirty="0"/>
          </a:p>
        </p:txBody>
      </p:sp>
    </p:spTree>
    <p:extLst>
      <p:ext uri="{BB962C8B-B14F-4D97-AF65-F5344CB8AC3E}">
        <p14:creationId xmlns:p14="http://schemas.microsoft.com/office/powerpoint/2010/main" val="1906536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5" name="Rectangle 12">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B93557-90E2-4252-A525-04048B6C4767}"/>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700" cap="all"/>
              <a:t>Range of Credit Scores</a:t>
            </a:r>
          </a:p>
        </p:txBody>
      </p:sp>
      <p:sp>
        <p:nvSpPr>
          <p:cNvPr id="26"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7"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graphicFrame>
        <p:nvGraphicFramePr>
          <p:cNvPr id="2" name="Table 1"/>
          <p:cNvGraphicFramePr>
            <a:graphicFrameLocks noGrp="1"/>
          </p:cNvGraphicFramePr>
          <p:nvPr>
            <p:extLst>
              <p:ext uri="{D42A27DB-BD31-4B8C-83A1-F6EECF244321}">
                <p14:modId xmlns:p14="http://schemas.microsoft.com/office/powerpoint/2010/main" val="462820450"/>
              </p:ext>
            </p:extLst>
          </p:nvPr>
        </p:nvGraphicFramePr>
        <p:xfrm>
          <a:off x="1379023" y="1637221"/>
          <a:ext cx="5659223" cy="3782757"/>
        </p:xfrm>
        <a:graphic>
          <a:graphicData uri="http://schemas.openxmlformats.org/drawingml/2006/table">
            <a:tbl>
              <a:tblPr firstRow="1" bandRow="1">
                <a:noFill/>
                <a:tableStyleId>{8A107856-5554-42FB-B03E-39F5DBC370BA}</a:tableStyleId>
              </a:tblPr>
              <a:tblGrid>
                <a:gridCol w="2304028">
                  <a:extLst>
                    <a:ext uri="{9D8B030D-6E8A-4147-A177-3AD203B41FA5}">
                      <a16:colId xmlns:a16="http://schemas.microsoft.com/office/drawing/2014/main" val="20000"/>
                    </a:ext>
                  </a:extLst>
                </a:gridCol>
                <a:gridCol w="3355195">
                  <a:extLst>
                    <a:ext uri="{9D8B030D-6E8A-4147-A177-3AD203B41FA5}">
                      <a16:colId xmlns:a16="http://schemas.microsoft.com/office/drawing/2014/main" val="20001"/>
                    </a:ext>
                  </a:extLst>
                </a:gridCol>
              </a:tblGrid>
              <a:tr h="71627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cap="all" spc="60">
                          <a:solidFill>
                            <a:schemeClr val="tx1"/>
                          </a:solidFill>
                          <a:latin typeface="+mn-lt"/>
                          <a:cs typeface="Arial" charset="0"/>
                        </a:rPr>
                        <a:t>The following are some basic guidelines for interpreting a credit score:</a:t>
                      </a:r>
                      <a:endParaRPr lang="en-US" sz="1500" b="1" cap="all" spc="60">
                        <a:solidFill>
                          <a:schemeClr val="tx1"/>
                        </a:solidFill>
                        <a:latin typeface="Arial"/>
                        <a:cs typeface="Arial"/>
                      </a:endParaRPr>
                    </a:p>
                  </a:txBody>
                  <a:tcPr marL="111927" marR="111927" marT="111917" marB="111917" anchor="b">
                    <a:lnL w="12700" cmpd="sng">
                      <a:noFill/>
                    </a:lnL>
                    <a:lnR w="12700" cmpd="sng">
                      <a:noFill/>
                    </a:lnR>
                    <a:lnT w="12700" cmpd="sng">
                      <a:noFill/>
                    </a:lnT>
                    <a:lnB w="38100" cmpd="sng">
                      <a:noFill/>
                    </a:lnB>
                    <a:noFill/>
                  </a:tcPr>
                </a:tc>
                <a:tc hMerge="1">
                  <a:txBody>
                    <a:bodyPr/>
                    <a:lstStyle/>
                    <a:p>
                      <a:pPr algn="ctr"/>
                      <a:endParaRPr lang="en-US" sz="2000" b="0">
                        <a:latin typeface="Arial"/>
                        <a:cs typeface="Arial"/>
                      </a:endParaRPr>
                    </a:p>
                  </a:txBody>
                  <a:tcPr marL="91448" marR="91448" marT="45713" marB="45713"/>
                </a:tc>
                <a:extLst>
                  <a:ext uri="{0D108BD9-81ED-4DB2-BD59-A6C34878D82A}">
                    <a16:rowId xmlns:a16="http://schemas.microsoft.com/office/drawing/2014/main" val="3959196955"/>
                  </a:ext>
                </a:extLst>
              </a:tr>
              <a:tr h="511081">
                <a:tc>
                  <a:txBody>
                    <a:bodyPr/>
                    <a:lstStyle/>
                    <a:p>
                      <a:pPr algn="ctr"/>
                      <a:r>
                        <a:rPr lang="en-US" sz="2000" b="0" cap="none" spc="0">
                          <a:solidFill>
                            <a:schemeClr val="tx1"/>
                          </a:solidFill>
                        </a:rPr>
                        <a:t>Range:</a:t>
                      </a:r>
                      <a:endParaRPr lang="en-US" sz="2000" b="0" cap="none" spc="0">
                        <a:solidFill>
                          <a:schemeClr val="tx1"/>
                        </a:solidFill>
                        <a:latin typeface="Arial"/>
                        <a:cs typeface="Arial"/>
                      </a:endParaRPr>
                    </a:p>
                  </a:txBody>
                  <a:tcPr marL="111927" marR="111927" marT="55950" marB="111917">
                    <a:lnL w="12700" cap="flat" cmpd="sng" algn="ctr">
                      <a:noFill/>
                      <a:prstDash val="solid"/>
                    </a:lnL>
                    <a:lnR w="12700" cmpd="sng">
                      <a:noFill/>
                      <a:prstDash val="solid"/>
                    </a:lnR>
                    <a:lnT w="38100" cmpd="sng">
                      <a:noFill/>
                    </a:lnT>
                    <a:lnB w="12700" cmpd="sng">
                      <a:noFill/>
                      <a:prstDash val="solid"/>
                    </a:lnB>
                    <a:noFill/>
                  </a:tcPr>
                </a:tc>
                <a:tc>
                  <a:txBody>
                    <a:bodyPr/>
                    <a:lstStyle/>
                    <a:p>
                      <a:pPr algn="ctr"/>
                      <a:r>
                        <a:rPr lang="en-US" sz="2000" b="0" cap="none" spc="0">
                          <a:solidFill>
                            <a:schemeClr val="tx1"/>
                          </a:solidFill>
                        </a:rPr>
                        <a:t>Interpretation:</a:t>
                      </a:r>
                      <a:endParaRPr lang="en-US" sz="2000" b="0" cap="none" spc="0">
                        <a:solidFill>
                          <a:schemeClr val="tx1"/>
                        </a:solidFill>
                        <a:latin typeface="Arial"/>
                        <a:cs typeface="Arial"/>
                      </a:endParaRPr>
                    </a:p>
                  </a:txBody>
                  <a:tcPr marL="111927" marR="111927" marT="55950" marB="11191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0"/>
                  </a:ext>
                </a:extLst>
              </a:tr>
              <a:tr h="511081">
                <a:tc>
                  <a:txBody>
                    <a:bodyPr/>
                    <a:lstStyle/>
                    <a:p>
                      <a:r>
                        <a:rPr lang="en-US" sz="2000" cap="none" spc="0">
                          <a:solidFill>
                            <a:schemeClr val="tx1"/>
                          </a:solidFill>
                        </a:rPr>
                        <a:t>620 and below</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2000" cap="none" spc="0">
                          <a:solidFill>
                            <a:schemeClr val="tx1"/>
                          </a:solidFill>
                        </a:rPr>
                        <a:t>Poor Credit</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1"/>
                  </a:ext>
                </a:extLst>
              </a:tr>
              <a:tr h="511081">
                <a:tc>
                  <a:txBody>
                    <a:bodyPr/>
                    <a:lstStyle/>
                    <a:p>
                      <a:r>
                        <a:rPr lang="en-US" sz="2000" cap="none" spc="0">
                          <a:solidFill>
                            <a:schemeClr val="tx1"/>
                          </a:solidFill>
                        </a:rPr>
                        <a:t>621-690</a:t>
                      </a:r>
                      <a:endParaRPr lang="en-US" sz="2000" cap="none" spc="0">
                        <a:solidFill>
                          <a:schemeClr val="tx1"/>
                        </a:solidFill>
                        <a:latin typeface="Arial"/>
                        <a:cs typeface="Arial"/>
                      </a:endParaRPr>
                    </a:p>
                  </a:txBody>
                  <a:tcPr marL="111927" marR="111927" marT="55950" marB="111917">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2000" cap="none" spc="0">
                          <a:solidFill>
                            <a:schemeClr val="tx1"/>
                          </a:solidFill>
                        </a:rPr>
                        <a:t>Fair Credit</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2"/>
                  </a:ext>
                </a:extLst>
              </a:tr>
              <a:tr h="511081">
                <a:tc>
                  <a:txBody>
                    <a:bodyPr/>
                    <a:lstStyle/>
                    <a:p>
                      <a:r>
                        <a:rPr lang="en-US" sz="2000" cap="none" spc="0">
                          <a:solidFill>
                            <a:schemeClr val="tx1"/>
                          </a:solidFill>
                        </a:rPr>
                        <a:t>691-720</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2000" cap="none" spc="0">
                          <a:solidFill>
                            <a:schemeClr val="tx1"/>
                          </a:solidFill>
                        </a:rPr>
                        <a:t>Good Credit</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3"/>
                  </a:ext>
                </a:extLst>
              </a:tr>
              <a:tr h="511081">
                <a:tc>
                  <a:txBody>
                    <a:bodyPr/>
                    <a:lstStyle/>
                    <a:p>
                      <a:r>
                        <a:rPr lang="en-US" sz="2000" cap="none" spc="0">
                          <a:solidFill>
                            <a:schemeClr val="tx1"/>
                          </a:solidFill>
                        </a:rPr>
                        <a:t>721-750</a:t>
                      </a:r>
                      <a:endParaRPr lang="en-US" sz="2000" cap="none" spc="0">
                        <a:solidFill>
                          <a:schemeClr val="tx1"/>
                        </a:solidFill>
                        <a:latin typeface="Arial"/>
                        <a:cs typeface="Arial"/>
                      </a:endParaRPr>
                    </a:p>
                  </a:txBody>
                  <a:tcPr marL="111927" marR="111927" marT="55950" marB="111917">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US" sz="2000" cap="none" spc="0">
                          <a:solidFill>
                            <a:schemeClr val="tx1"/>
                          </a:solidFill>
                        </a:rPr>
                        <a:t>Good to Excellent Credit</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4"/>
                  </a:ext>
                </a:extLst>
              </a:tr>
              <a:tr h="511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751</a:t>
                      </a:r>
                      <a:r>
                        <a:rPr lang="en-US" sz="2000" cap="none" spc="0" baseline="0">
                          <a:solidFill>
                            <a:schemeClr val="tx1"/>
                          </a:solidFill>
                        </a:rPr>
                        <a:t> </a:t>
                      </a:r>
                      <a:r>
                        <a:rPr lang="en-US" sz="2000" cap="none" spc="0">
                          <a:solidFill>
                            <a:schemeClr val="tx1"/>
                          </a:solidFill>
                        </a:rPr>
                        <a:t>and above</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2000" cap="none" spc="0">
                          <a:solidFill>
                            <a:schemeClr val="tx1"/>
                          </a:solidFill>
                        </a:rPr>
                        <a:t>Excellent Credit</a:t>
                      </a:r>
                      <a:endParaRPr lang="en-US" sz="2000" cap="none" spc="0">
                        <a:solidFill>
                          <a:schemeClr val="tx1"/>
                        </a:solidFill>
                        <a:latin typeface="Arial"/>
                        <a:cs typeface="Arial"/>
                      </a:endParaRPr>
                    </a:p>
                  </a:txBody>
                  <a:tcPr marL="111927" marR="111927" marT="55950" marB="11191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1530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9" name="Rectangle 73">
            <a:extLst>
              <a:ext uri="{FF2B5EF4-FFF2-40B4-BE49-F238E27FC236}">
                <a16:creationId xmlns:a16="http://schemas.microsoft.com/office/drawing/2014/main" id="{D2CCF9FF-9D04-48C9-9F13-0A0350DBE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720" name="Rectangle 75">
            <a:extLst>
              <a:ext uri="{FF2B5EF4-FFF2-40B4-BE49-F238E27FC236}">
                <a16:creationId xmlns:a16="http://schemas.microsoft.com/office/drawing/2014/main" id="{825E602A-53EB-4CB1-9633-3EC058740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3" name="TextBox 1"/>
          <p:cNvSpPr txBox="1">
            <a:spLocks noChangeArrowheads="1"/>
          </p:cNvSpPr>
          <p:nvPr/>
        </p:nvSpPr>
        <p:spPr bwMode="auto">
          <a:xfrm>
            <a:off x="5100824" y="685800"/>
            <a:ext cx="6176776" cy="1485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89000"/>
              </a:lnSpc>
              <a:spcBef>
                <a:spcPct val="0"/>
              </a:spcBef>
              <a:spcAft>
                <a:spcPts val="600"/>
              </a:spcAft>
            </a:pPr>
            <a:r>
              <a:rPr lang="en-US" sz="4100">
                <a:solidFill>
                  <a:schemeClr val="tx2"/>
                </a:solidFill>
                <a:latin typeface="+mj-lt"/>
                <a:ea typeface="+mj-ea"/>
                <a:cs typeface="+mj-cs"/>
              </a:rPr>
              <a:t>Who Are The Major Credit Reporting Agencies?</a:t>
            </a:r>
          </a:p>
        </p:txBody>
      </p:sp>
      <p:pic>
        <p:nvPicPr>
          <p:cNvPr id="115717" name="Picture 3" descr="TransUnion_612_28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725182" y="1246695"/>
            <a:ext cx="3149683" cy="543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2" descr="Experian_612_28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rot="21600000">
            <a:off x="772709" y="2990820"/>
            <a:ext cx="3102156" cy="876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Equifax_612_28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710" y="4971263"/>
            <a:ext cx="3102156" cy="736762"/>
          </a:xfrm>
          <a:prstGeom prst="rect">
            <a:avLst/>
          </a:prstGeom>
          <a:solidFill>
            <a:srgbClr val="FFFFFF">
              <a:shade val="85000"/>
            </a:srgbClr>
          </a:solidFill>
        </p:spPr>
      </p:pic>
      <p:sp>
        <p:nvSpPr>
          <p:cNvPr id="115721" name="Rectangle 77">
            <a:extLst>
              <a:ext uri="{FF2B5EF4-FFF2-40B4-BE49-F238E27FC236}">
                <a16:creationId xmlns:a16="http://schemas.microsoft.com/office/drawing/2014/main" id="{E832F3F2-2294-4A8D-ABDC-234B853C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714" name="TextBox 2"/>
          <p:cNvSpPr txBox="1">
            <a:spLocks noChangeArrowheads="1"/>
          </p:cNvSpPr>
          <p:nvPr/>
        </p:nvSpPr>
        <p:spPr bwMode="auto">
          <a:xfrm>
            <a:off x="5100824" y="2286000"/>
            <a:ext cx="6176776"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457200" indent="-4572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000" u="sng" dirty="0">
                <a:solidFill>
                  <a:schemeClr val="tx2"/>
                </a:solidFill>
                <a:latin typeface="+mn-lt"/>
                <a:ea typeface="+mn-ea"/>
                <a:cs typeface="+mn-cs"/>
              </a:rPr>
              <a:t>Experian</a:t>
            </a:r>
            <a:r>
              <a:rPr lang="en-US" sz="2000" dirty="0">
                <a:solidFill>
                  <a:schemeClr val="tx2"/>
                </a:solidFill>
                <a:latin typeface="+mn-lt"/>
                <a:ea typeface="+mn-ea"/>
                <a:cs typeface="+mn-cs"/>
              </a:rPr>
              <a:t> = Most well known in the United States as a one of the three largest consumer credit reporting agencies</a:t>
            </a:r>
          </a:p>
          <a:p>
            <a:pPr marL="73152" indent="0" defTabSz="914400" eaLnBrk="1" hangingPunct="1">
              <a:lnSpc>
                <a:spcPct val="94000"/>
              </a:lnSpc>
              <a:spcAft>
                <a:spcPts val="200"/>
              </a:spcAft>
              <a:buClr>
                <a:schemeClr val="tx2">
                  <a:lumMod val="60000"/>
                  <a:lumOff val="40000"/>
                </a:schemeClr>
              </a:buClr>
            </a:pPr>
            <a:endParaRPr lang="en-US" sz="2000" dirty="0">
              <a:solidFill>
                <a:schemeClr val="tx2"/>
              </a:solidFill>
              <a:latin typeface="+mn-lt"/>
              <a:ea typeface="+mn-ea"/>
              <a:cs typeface="+mn-cs"/>
            </a:endParaRPr>
          </a:p>
          <a:p>
            <a:pPr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000" u="sng" dirty="0">
                <a:solidFill>
                  <a:schemeClr val="tx2"/>
                </a:solidFill>
                <a:latin typeface="+mn-lt"/>
                <a:ea typeface="+mn-ea"/>
                <a:cs typeface="+mn-cs"/>
              </a:rPr>
              <a:t>Transunion</a:t>
            </a:r>
            <a:r>
              <a:rPr lang="en-US" sz="2000" dirty="0">
                <a:solidFill>
                  <a:schemeClr val="tx2"/>
                </a:solidFill>
                <a:latin typeface="+mn-lt"/>
                <a:ea typeface="+mn-ea"/>
                <a:cs typeface="+mn-cs"/>
              </a:rPr>
              <a:t> = Provides credit information and information management services to approximately 45,000 businesses and approximately 500 million consumer worldwide in 33 countries.</a:t>
            </a:r>
          </a:p>
          <a:p>
            <a:pPr marL="73152" indent="0" defTabSz="914400" eaLnBrk="1" hangingPunct="1">
              <a:lnSpc>
                <a:spcPct val="94000"/>
              </a:lnSpc>
              <a:spcAft>
                <a:spcPts val="200"/>
              </a:spcAft>
              <a:buClr>
                <a:schemeClr val="tx2">
                  <a:lumMod val="60000"/>
                  <a:lumOff val="40000"/>
                </a:schemeClr>
              </a:buClr>
            </a:pPr>
            <a:endParaRPr lang="en-US" sz="2000" dirty="0">
              <a:solidFill>
                <a:schemeClr val="tx2"/>
              </a:solidFill>
              <a:latin typeface="+mn-lt"/>
              <a:ea typeface="+mn-ea"/>
              <a:cs typeface="+mn-cs"/>
            </a:endParaRPr>
          </a:p>
          <a:p>
            <a:pPr indent="-384048" defTabSz="914400" eaLnBrk="1" hangingPunct="1">
              <a:lnSpc>
                <a:spcPct val="94000"/>
              </a:lnSpc>
              <a:spcAft>
                <a:spcPts val="200"/>
              </a:spcAft>
              <a:buClr>
                <a:schemeClr val="tx2">
                  <a:lumMod val="60000"/>
                  <a:lumOff val="40000"/>
                </a:schemeClr>
              </a:buClr>
              <a:buFont typeface="Franklin Gothic Book" panose="020B0503020102020204" pitchFamily="34" charset="0"/>
              <a:buChar char="•"/>
            </a:pPr>
            <a:r>
              <a:rPr lang="en-US" sz="2000" u="sng" dirty="0">
                <a:solidFill>
                  <a:schemeClr val="tx2"/>
                </a:solidFill>
                <a:latin typeface="+mn-lt"/>
                <a:ea typeface="+mn-ea"/>
                <a:cs typeface="+mn-cs"/>
              </a:rPr>
              <a:t>Equifax</a:t>
            </a:r>
            <a:r>
              <a:rPr lang="en-US" sz="2000" dirty="0">
                <a:solidFill>
                  <a:schemeClr val="tx2"/>
                </a:solidFill>
                <a:latin typeface="+mn-lt"/>
                <a:ea typeface="+mn-ea"/>
                <a:cs typeface="+mn-cs"/>
              </a:rPr>
              <a:t> = Information that Equifax collects, and is required by law to provide to consumers annually, is included as part of the free credit report</a:t>
            </a:r>
          </a:p>
        </p:txBody>
      </p:sp>
    </p:spTree>
    <p:extLst>
      <p:ext uri="{BB962C8B-B14F-4D97-AF65-F5344CB8AC3E}">
        <p14:creationId xmlns:p14="http://schemas.microsoft.com/office/powerpoint/2010/main" val="1796379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4B6FA4-B298-48E0-9404-5F2B12A92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EF8BDB77-BA78-43C6-A37C-B0B990F4A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6451E635-E618-4281-94B4-B156BA4E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F9712388-79D5-425B-9F0B-A546E85F8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16737" name="Title 1"/>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7200" cap="all" spc="-100" dirty="0">
                <a:effectLst>
                  <a:outerShdw blurRad="38100" dist="12700" dir="2700000" algn="tl" rotWithShape="0">
                    <a:prstClr val="black">
                      <a:alpha val="40000"/>
                    </a:prstClr>
                  </a:outerShdw>
                </a:effectLst>
              </a:rPr>
              <a:t>Sample Credit Report</a:t>
            </a:r>
          </a:p>
        </p:txBody>
      </p:sp>
      <p:sp>
        <p:nvSpPr>
          <p:cNvPr id="78" name="Freeform 6">
            <a:extLst>
              <a:ext uri="{FF2B5EF4-FFF2-40B4-BE49-F238E27FC236}">
                <a16:creationId xmlns:a16="http://schemas.microsoft.com/office/drawing/2014/main" id="{6B9A3ECC-5F56-4AED-95F9-42A54012E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16738" name="Picture 2" descr="Screen Shot 2016-10-11 at 3.37.21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694050" y="1340840"/>
            <a:ext cx="2119122"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6">
            <a:extLst>
              <a:ext uri="{FF2B5EF4-FFF2-40B4-BE49-F238E27FC236}">
                <a16:creationId xmlns:a16="http://schemas.microsoft.com/office/drawing/2014/main" id="{4E81D97F-35F1-4C53-926D-0573F2BF2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16739" name="Picture 3" descr="Sample Credit Report.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604096" y="2973151"/>
            <a:ext cx="2119121"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114F4CB-FD64-471E-9D47-EE4E800BEFA1}"/>
              </a:ext>
            </a:extLst>
          </p:cNvPr>
          <p:cNvSpPr txBox="1"/>
          <p:nvPr/>
        </p:nvSpPr>
        <p:spPr>
          <a:xfrm>
            <a:off x="9640898" y="4220861"/>
            <a:ext cx="862935" cy="369332"/>
          </a:xfrm>
          <a:prstGeom prst="rect">
            <a:avLst/>
          </a:prstGeom>
          <a:noFill/>
        </p:spPr>
        <p:txBody>
          <a:bodyPr wrap="square">
            <a:spAutoFit/>
          </a:bodyPr>
          <a:lstStyle/>
          <a:p>
            <a:r>
              <a:rPr lang="en-US" dirty="0"/>
              <a:t>PDF</a:t>
            </a:r>
          </a:p>
        </p:txBody>
      </p:sp>
    </p:spTree>
    <p:extLst>
      <p:ext uri="{BB962C8B-B14F-4D97-AF65-F5344CB8AC3E}">
        <p14:creationId xmlns:p14="http://schemas.microsoft.com/office/powerpoint/2010/main" val="4185418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77E6E-BB6D-443F-94C8-EA55055117EA}"/>
              </a:ext>
            </a:extLst>
          </p:cNvPr>
          <p:cNvPicPr>
            <a:picLocks noChangeAspect="1"/>
          </p:cNvPicPr>
          <p:nvPr/>
        </p:nvPicPr>
        <p:blipFill>
          <a:blip r:embed="rId3"/>
          <a:stretch>
            <a:fillRect/>
          </a:stretch>
        </p:blipFill>
        <p:spPr>
          <a:xfrm>
            <a:off x="369451" y="372498"/>
            <a:ext cx="5695405" cy="5811639"/>
          </a:xfrm>
          <a:prstGeom prst="rect">
            <a:avLst/>
          </a:prstGeom>
        </p:spPr>
      </p:pic>
      <p:sp>
        <p:nvSpPr>
          <p:cNvPr id="2" name="Title 1">
            <a:extLst>
              <a:ext uri="{FF2B5EF4-FFF2-40B4-BE49-F238E27FC236}">
                <a16:creationId xmlns:a16="http://schemas.microsoft.com/office/drawing/2014/main" id="{8A8694BE-2466-40F7-9885-A0A414234E10}"/>
              </a:ext>
            </a:extLst>
          </p:cNvPr>
          <p:cNvSpPr>
            <a:spLocks noGrp="1"/>
          </p:cNvSpPr>
          <p:nvPr>
            <p:ph type="title"/>
          </p:nvPr>
        </p:nvSpPr>
        <p:spPr>
          <a:xfrm>
            <a:off x="7064082" y="642594"/>
            <a:ext cx="4472921" cy="1371600"/>
          </a:xfrm>
        </p:spPr>
        <p:txBody>
          <a:bodyPr>
            <a:normAutofit/>
          </a:bodyPr>
          <a:lstStyle/>
          <a:p>
            <a:r>
              <a:rPr lang="en-US" sz="3000"/>
              <a:t>Look out for anything Negative…</a:t>
            </a:r>
          </a:p>
        </p:txBody>
      </p:sp>
      <p:sp>
        <p:nvSpPr>
          <p:cNvPr id="10" name="Content Placeholder 9">
            <a:extLst>
              <a:ext uri="{FF2B5EF4-FFF2-40B4-BE49-F238E27FC236}">
                <a16:creationId xmlns:a16="http://schemas.microsoft.com/office/drawing/2014/main" id="{5FAC96DA-434B-4ACF-8B66-2C138415B797}"/>
              </a:ext>
            </a:extLst>
          </p:cNvPr>
          <p:cNvSpPr>
            <a:spLocks noGrp="1"/>
          </p:cNvSpPr>
          <p:nvPr>
            <p:ph idx="1"/>
          </p:nvPr>
        </p:nvSpPr>
        <p:spPr>
          <a:xfrm>
            <a:off x="7064082" y="2103120"/>
            <a:ext cx="4472922" cy="3931920"/>
          </a:xfrm>
        </p:spPr>
        <p:txBody>
          <a:bodyPr>
            <a:normAutofit lnSpcReduction="10000"/>
          </a:bodyPr>
          <a:lstStyle/>
          <a:p>
            <a:r>
              <a:rPr lang="en-US" dirty="0"/>
              <a:t>Mistakes</a:t>
            </a:r>
          </a:p>
          <a:p>
            <a:pPr lvl="1"/>
            <a:r>
              <a:rPr lang="en-US" dirty="0"/>
              <a:t>Personal Information</a:t>
            </a:r>
          </a:p>
          <a:p>
            <a:pPr lvl="1"/>
            <a:r>
              <a:rPr lang="en-US" dirty="0"/>
              <a:t>Summary of Accounts</a:t>
            </a:r>
          </a:p>
          <a:p>
            <a:pPr lvl="1"/>
            <a:r>
              <a:rPr lang="en-US" dirty="0"/>
              <a:t>Account History</a:t>
            </a:r>
          </a:p>
          <a:p>
            <a:pPr lvl="1"/>
            <a:r>
              <a:rPr lang="en-US" dirty="0"/>
              <a:t>Public Information</a:t>
            </a:r>
          </a:p>
          <a:p>
            <a:pPr lvl="1"/>
            <a:r>
              <a:rPr lang="en-US" dirty="0"/>
              <a:t>Inquiries</a:t>
            </a:r>
          </a:p>
          <a:p>
            <a:pPr lvl="1"/>
            <a:r>
              <a:rPr lang="en-US" dirty="0"/>
              <a:t>Creditor Contacts</a:t>
            </a:r>
          </a:p>
          <a:p>
            <a:r>
              <a:rPr lang="en-US" dirty="0"/>
              <a:t>Late payments Collections</a:t>
            </a:r>
          </a:p>
          <a:p>
            <a:r>
              <a:rPr lang="en-US" dirty="0"/>
              <a:t>Tax liens</a:t>
            </a:r>
          </a:p>
          <a:p>
            <a:r>
              <a:rPr lang="en-US" dirty="0"/>
              <a:t>Judgments </a:t>
            </a:r>
          </a:p>
          <a:p>
            <a:endParaRPr lang="en-US" dirty="0"/>
          </a:p>
        </p:txBody>
      </p:sp>
    </p:spTree>
    <p:extLst>
      <p:ext uri="{BB962C8B-B14F-4D97-AF65-F5344CB8AC3E}">
        <p14:creationId xmlns:p14="http://schemas.microsoft.com/office/powerpoint/2010/main" val="551171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642594"/>
            <a:ext cx="10058400" cy="1371600"/>
          </a:xfrm>
        </p:spPr>
        <p:txBody>
          <a:bodyPr>
            <a:normAutofit/>
          </a:bodyPr>
          <a:lstStyle/>
          <a:p>
            <a:pPr>
              <a:defRPr/>
            </a:pPr>
            <a:r>
              <a:rPr lang="en-US" sz="4400"/>
              <a:t>What Actions Will Hurt My Credit Score?</a:t>
            </a:r>
          </a:p>
        </p:txBody>
      </p:sp>
      <p:pic>
        <p:nvPicPr>
          <p:cNvPr id="135" name="Graphic 134">
            <a:extLst>
              <a:ext uri="{FF2B5EF4-FFF2-40B4-BE49-F238E27FC236}">
                <a16:creationId xmlns:a16="http://schemas.microsoft.com/office/drawing/2014/main" id="{B6022176-0F9D-40D4-925E-BDE6A9C8F2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4352" y="2467985"/>
            <a:ext cx="3019646" cy="3019646"/>
          </a:xfrm>
          <a:prstGeom prst="rect">
            <a:avLst/>
          </a:prstGeom>
        </p:spPr>
      </p:pic>
      <p:sp>
        <p:nvSpPr>
          <p:cNvPr id="53251" name="Rectangle 3"/>
          <p:cNvSpPr>
            <a:spLocks noGrp="1" noChangeArrowheads="1"/>
          </p:cNvSpPr>
          <p:nvPr>
            <p:ph idx="1"/>
          </p:nvPr>
        </p:nvSpPr>
        <p:spPr>
          <a:xfrm>
            <a:off x="4637165" y="2103120"/>
            <a:ext cx="6488035" cy="3931920"/>
          </a:xfrm>
        </p:spPr>
        <p:txBody>
          <a:bodyPr>
            <a:normAutofit fontScale="92500"/>
          </a:bodyPr>
          <a:lstStyle/>
          <a:p>
            <a:pPr>
              <a:lnSpc>
                <a:spcPct val="90000"/>
              </a:lnSpc>
              <a:buClr>
                <a:schemeClr val="tx1"/>
              </a:buClr>
            </a:pPr>
            <a:r>
              <a:rPr lang="en-US" dirty="0"/>
              <a:t>Missing payments, regardless of $ amounts.  It takes 24 months to restore credit with 1 late payment.  A consumer should anticipate about  a 60 – 70 point drop in their credit score with 1 late payment. (over 30-days)</a:t>
            </a:r>
          </a:p>
          <a:p>
            <a:pPr>
              <a:lnSpc>
                <a:spcPct val="90000"/>
              </a:lnSpc>
              <a:buClr>
                <a:schemeClr val="tx1"/>
              </a:buClr>
            </a:pPr>
            <a:r>
              <a:rPr lang="en-US" dirty="0"/>
              <a:t>Credit cards at capacity/limits.</a:t>
            </a:r>
          </a:p>
          <a:p>
            <a:pPr>
              <a:lnSpc>
                <a:spcPct val="90000"/>
              </a:lnSpc>
              <a:buClr>
                <a:schemeClr val="tx1"/>
              </a:buClr>
            </a:pPr>
            <a:r>
              <a:rPr lang="en-US" dirty="0"/>
              <a:t>Closing credit cards out.</a:t>
            </a:r>
          </a:p>
          <a:p>
            <a:pPr>
              <a:lnSpc>
                <a:spcPct val="90000"/>
              </a:lnSpc>
              <a:buClr>
                <a:schemeClr val="tx1"/>
              </a:buClr>
            </a:pPr>
            <a:r>
              <a:rPr lang="en-US" dirty="0"/>
              <a:t>Shopping for credit excessively.</a:t>
            </a:r>
          </a:p>
          <a:p>
            <a:pPr>
              <a:lnSpc>
                <a:spcPct val="90000"/>
              </a:lnSpc>
              <a:buClr>
                <a:schemeClr val="tx1"/>
              </a:buClr>
            </a:pPr>
            <a:r>
              <a:rPr lang="en-US" dirty="0"/>
              <a:t>Opening numerous trade lines in a short period of time.</a:t>
            </a:r>
          </a:p>
          <a:p>
            <a:pPr>
              <a:lnSpc>
                <a:spcPct val="90000"/>
              </a:lnSpc>
              <a:buClr>
                <a:schemeClr val="tx1"/>
              </a:buClr>
            </a:pPr>
            <a:r>
              <a:rPr lang="en-US" dirty="0"/>
              <a:t>Having more revolving credit compared to installment type loans.</a:t>
            </a:r>
          </a:p>
          <a:p>
            <a:pPr>
              <a:lnSpc>
                <a:spcPct val="90000"/>
              </a:lnSpc>
              <a:buClr>
                <a:schemeClr val="tx1"/>
              </a:buClr>
            </a:pPr>
            <a:r>
              <a:rPr lang="en-US" dirty="0"/>
              <a:t>Borrowing from finance companies.</a:t>
            </a:r>
          </a:p>
        </p:txBody>
      </p:sp>
    </p:spTree>
    <p:extLst>
      <p:ext uri="{BB962C8B-B14F-4D97-AF65-F5344CB8AC3E}">
        <p14:creationId xmlns:p14="http://schemas.microsoft.com/office/powerpoint/2010/main" val="18918150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AE45-BCC0-4AD8-BB62-25A3747C320B}"/>
              </a:ext>
            </a:extLst>
          </p:cNvPr>
          <p:cNvSpPr>
            <a:spLocks noGrp="1"/>
          </p:cNvSpPr>
          <p:nvPr>
            <p:ph type="title"/>
          </p:nvPr>
        </p:nvSpPr>
        <p:spPr>
          <a:xfrm>
            <a:off x="1066800" y="642594"/>
            <a:ext cx="10058400" cy="1371600"/>
          </a:xfrm>
        </p:spPr>
        <p:txBody>
          <a:bodyPr>
            <a:normAutofit/>
          </a:bodyPr>
          <a:lstStyle/>
          <a:p>
            <a:r>
              <a:rPr lang="en-US"/>
              <a:t>Pulling Your Credit </a:t>
            </a:r>
          </a:p>
        </p:txBody>
      </p:sp>
      <p:sp>
        <p:nvSpPr>
          <p:cNvPr id="3" name="Content Placeholder 2">
            <a:extLst>
              <a:ext uri="{FF2B5EF4-FFF2-40B4-BE49-F238E27FC236}">
                <a16:creationId xmlns:a16="http://schemas.microsoft.com/office/drawing/2014/main" id="{2786962F-DC92-4893-97D3-9E434AE1A836}"/>
              </a:ext>
            </a:extLst>
          </p:cNvPr>
          <p:cNvSpPr>
            <a:spLocks noGrp="1"/>
          </p:cNvSpPr>
          <p:nvPr>
            <p:ph idx="1"/>
          </p:nvPr>
        </p:nvSpPr>
        <p:spPr>
          <a:xfrm>
            <a:off x="1066800" y="2103120"/>
            <a:ext cx="6485467" cy="3931920"/>
          </a:xfrm>
        </p:spPr>
        <p:txBody>
          <a:bodyPr>
            <a:normAutofit lnSpcReduction="10000"/>
          </a:bodyPr>
          <a:lstStyle/>
          <a:p>
            <a:endParaRPr lang="en-US"/>
          </a:p>
          <a:p>
            <a:r>
              <a:rPr lang="en-US"/>
              <a:t>Pull your free credit report at </a:t>
            </a:r>
            <a:r>
              <a:rPr lang="en-US">
                <a:hlinkClick r:id="rId2"/>
              </a:rPr>
              <a:t>https://www.annualcreditreport.com/index.action</a:t>
            </a:r>
            <a:endParaRPr lang="en-US"/>
          </a:p>
          <a:p>
            <a:endParaRPr lang="en-US"/>
          </a:p>
          <a:p>
            <a:r>
              <a:rPr lang="en-US"/>
              <a:t>You will have the option to pull: Transunion, Experian, and/or Equifax </a:t>
            </a:r>
          </a:p>
          <a:p>
            <a:endParaRPr lang="en-US"/>
          </a:p>
          <a:p>
            <a:r>
              <a:rPr lang="en-US"/>
              <a:t>If you are trying to purchase a home or trying to clean up your credit… Pull all 3. If not, just pull one at a time throughout the year to keep an eye out for anything negative.</a:t>
            </a:r>
          </a:p>
        </p:txBody>
      </p:sp>
      <p:pic>
        <p:nvPicPr>
          <p:cNvPr id="7" name="Graphic 6" descr="Credit card">
            <a:extLst>
              <a:ext uri="{FF2B5EF4-FFF2-40B4-BE49-F238E27FC236}">
                <a16:creationId xmlns:a16="http://schemas.microsoft.com/office/drawing/2014/main" id="{01D4D1E1-43D3-4F9F-A790-95EEB21348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0571" y="2467986"/>
            <a:ext cx="3019646" cy="3019646"/>
          </a:xfrm>
          <a:prstGeom prst="rect">
            <a:avLst/>
          </a:prstGeom>
        </p:spPr>
      </p:pic>
    </p:spTree>
    <p:extLst>
      <p:ext uri="{BB962C8B-B14F-4D97-AF65-F5344CB8AC3E}">
        <p14:creationId xmlns:p14="http://schemas.microsoft.com/office/powerpoint/2010/main" val="1809534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0824" y="685800"/>
            <a:ext cx="6176776" cy="1485900"/>
          </a:xfrm>
        </p:spPr>
        <p:txBody>
          <a:bodyPr>
            <a:normAutofit/>
          </a:bodyPr>
          <a:lstStyle/>
          <a:p>
            <a:r>
              <a:rPr lang="en-US" dirty="0"/>
              <a:t>Make a list </a:t>
            </a:r>
          </a:p>
        </p:txBody>
      </p:sp>
      <p:pic>
        <p:nvPicPr>
          <p:cNvPr id="5122" name="Picture 2" descr="C:\Users\Schmidt\AppData\Local\Microsoft\Windows\Temporary Internet Files\Content.IE5\KRVO0OFS\check-list-progetto-in-sostenibile-responsabile-padova[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36" r="8363"/>
          <a:stretch/>
        </p:blipFill>
        <p:spPr bwMode="auto">
          <a:xfrm>
            <a:off x="-1" y="10"/>
            <a:ext cx="4602146"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70">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2286000"/>
            <a:ext cx="6176776" cy="3581400"/>
          </a:xfrm>
        </p:spPr>
        <p:txBody>
          <a:bodyPr>
            <a:normAutofit/>
          </a:bodyPr>
          <a:lstStyle/>
          <a:p>
            <a:pPr marL="0" indent="0">
              <a:spcBef>
                <a:spcPts val="0"/>
              </a:spcBef>
              <a:spcAft>
                <a:spcPts val="800"/>
              </a:spcAft>
            </a:pPr>
            <a:endParaRPr lang="en-US" dirty="0">
              <a:ea typeface="Calibri"/>
              <a:cs typeface="Times New Roman"/>
            </a:endParaRPr>
          </a:p>
          <a:p>
            <a:pPr marL="0" indent="0">
              <a:spcBef>
                <a:spcPts val="0"/>
              </a:spcBef>
              <a:spcAft>
                <a:spcPts val="800"/>
              </a:spcAft>
            </a:pPr>
            <a:r>
              <a:rPr lang="en-US" dirty="0">
                <a:ea typeface="Calibri"/>
                <a:cs typeface="Times New Roman"/>
              </a:rPr>
              <a:t> Late payments over 30 days </a:t>
            </a:r>
          </a:p>
          <a:p>
            <a:pPr marL="0" indent="0">
              <a:spcBef>
                <a:spcPts val="0"/>
              </a:spcBef>
              <a:spcAft>
                <a:spcPts val="800"/>
              </a:spcAft>
            </a:pPr>
            <a:r>
              <a:rPr lang="en-US" dirty="0">
                <a:ea typeface="Calibri"/>
                <a:cs typeface="Times New Roman"/>
              </a:rPr>
              <a:t> Negative unpaid credit </a:t>
            </a:r>
          </a:p>
          <a:p>
            <a:pPr marL="0" indent="0">
              <a:spcBef>
                <a:spcPts val="0"/>
              </a:spcBef>
              <a:spcAft>
                <a:spcPts val="800"/>
              </a:spcAft>
            </a:pPr>
            <a:r>
              <a:rPr lang="en-US" dirty="0">
                <a:ea typeface="Calibri"/>
                <a:cs typeface="Times New Roman"/>
              </a:rPr>
              <a:t> Tackle Issues from Smallest to Largest  </a:t>
            </a:r>
          </a:p>
          <a:p>
            <a:pPr marL="274320" lvl="1" indent="0">
              <a:spcBef>
                <a:spcPts val="0"/>
              </a:spcBef>
              <a:spcAft>
                <a:spcPts val="800"/>
              </a:spcAft>
            </a:pPr>
            <a:r>
              <a:rPr lang="en-US" dirty="0">
                <a:ea typeface="Calibri"/>
                <a:cs typeface="Times New Roman"/>
              </a:rPr>
              <a:t> Interest</a:t>
            </a:r>
          </a:p>
          <a:p>
            <a:pPr marL="274320" lvl="1" indent="0">
              <a:spcBef>
                <a:spcPts val="0"/>
              </a:spcBef>
              <a:spcAft>
                <a:spcPts val="800"/>
              </a:spcAft>
            </a:pPr>
            <a:r>
              <a:rPr lang="en-US" dirty="0">
                <a:ea typeface="Calibri"/>
                <a:cs typeface="Times New Roman"/>
              </a:rPr>
              <a:t> Amount</a:t>
            </a:r>
          </a:p>
          <a:p>
            <a:endParaRPr lang="en-US" dirty="0"/>
          </a:p>
        </p:txBody>
      </p:sp>
    </p:spTree>
    <p:extLst>
      <p:ext uri="{BB962C8B-B14F-4D97-AF65-F5344CB8AC3E}">
        <p14:creationId xmlns:p14="http://schemas.microsoft.com/office/powerpoint/2010/main" val="2626267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p:pull/>
        <p:sndAc>
          <p:stSnd>
            <p:snd r:embed="rId2" name="camera.wav"/>
          </p:stSnd>
        </p:sndAc>
      </p:transition>
    </mc:Choice>
    <mc:Fallback xmlns="">
      <p:transition spd="slow">
        <p:pull/>
        <p:sndAc>
          <p:stSnd>
            <p:snd r:embed="rId4" name="camera.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5E574D91-1EA5-4F83-9A11-2D928876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631373"/>
            <a:ext cx="4018839" cy="2035628"/>
          </a:xfrm>
        </p:spPr>
        <p:txBody>
          <a:bodyPr>
            <a:normAutofit/>
          </a:bodyPr>
          <a:lstStyle/>
          <a:p>
            <a:r>
              <a:rPr lang="en-US"/>
              <a:t>Keep Your Receipts </a:t>
            </a:r>
          </a:p>
        </p:txBody>
      </p:sp>
      <p:sp>
        <p:nvSpPr>
          <p:cNvPr id="3" name="Content Placeholder 2"/>
          <p:cNvSpPr>
            <a:spLocks noGrp="1"/>
          </p:cNvSpPr>
          <p:nvPr>
            <p:ph idx="1"/>
          </p:nvPr>
        </p:nvSpPr>
        <p:spPr>
          <a:xfrm>
            <a:off x="640081" y="2764971"/>
            <a:ext cx="4010296" cy="3472543"/>
          </a:xfrm>
        </p:spPr>
        <p:txBody>
          <a:bodyPr>
            <a:normAutofit/>
          </a:bodyPr>
          <a:lstStyle/>
          <a:p>
            <a:pPr marL="0" indent="0">
              <a:spcBef>
                <a:spcPts val="0"/>
              </a:spcBef>
              <a:spcAft>
                <a:spcPts val="800"/>
              </a:spcAft>
            </a:pPr>
            <a:r>
              <a:rPr lang="en-US" sz="1500">
                <a:latin typeface="+mj-lt"/>
                <a:ea typeface="Calibri"/>
                <a:cs typeface="Aparajita" panose="02020603050405020304" pitchFamily="18" charset="0"/>
              </a:rPr>
              <a:t> Keep receipts of payment! </a:t>
            </a:r>
          </a:p>
          <a:p>
            <a:pPr marL="0" indent="0">
              <a:spcBef>
                <a:spcPts val="0"/>
              </a:spcBef>
              <a:spcAft>
                <a:spcPts val="800"/>
              </a:spcAft>
            </a:pPr>
            <a:r>
              <a:rPr lang="en-US" sz="1500">
                <a:latin typeface="+mj-lt"/>
                <a:ea typeface="Calibri"/>
                <a:cs typeface="Aparajita" panose="02020603050405020304" pitchFamily="18" charset="0"/>
              </a:rPr>
              <a:t> Creditors could forget to take it off your credit report. </a:t>
            </a:r>
          </a:p>
          <a:p>
            <a:pPr marL="0" indent="0">
              <a:spcBef>
                <a:spcPts val="0"/>
              </a:spcBef>
              <a:spcAft>
                <a:spcPts val="800"/>
              </a:spcAft>
            </a:pPr>
            <a:r>
              <a:rPr lang="en-US" sz="1500">
                <a:latin typeface="+mj-lt"/>
                <a:ea typeface="Calibri"/>
                <a:cs typeface="Aparajita" panose="02020603050405020304" pitchFamily="18" charset="0"/>
              </a:rPr>
              <a:t> If they do, you will have to provide proof of payment.  </a:t>
            </a:r>
          </a:p>
          <a:p>
            <a:endParaRPr lang="en-US" sz="1500"/>
          </a:p>
        </p:txBody>
      </p:sp>
      <p:sp>
        <p:nvSpPr>
          <p:cNvPr id="7173" name="Rectangle 72">
            <a:extLst>
              <a:ext uri="{FF2B5EF4-FFF2-40B4-BE49-F238E27FC236}">
                <a16:creationId xmlns:a16="http://schemas.microsoft.com/office/drawing/2014/main" id="{7F40736D-9F46-4CE9-A931-25D43AD3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descr="C:\Users\Schmidt\AppData\Local\Microsoft\Windows\Temporary Internet Files\Content.IE5\94I7NOWP\TacoReceipt[1].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927" b="-1"/>
          <a:stretch/>
        </p:blipFill>
        <p:spPr bwMode="auto">
          <a:xfrm>
            <a:off x="6167683" y="716081"/>
            <a:ext cx="5384074" cy="543450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77766"/>
      </p:ext>
    </p:extLst>
  </p:cSld>
  <p:clrMapOvr>
    <a:masterClrMapping/>
  </p:clrMapOvr>
  <p:transition spd="slow">
    <p:cover/>
    <p:sndAc>
      <p:stSnd>
        <p:snd r:embed="rId3" name="cashreg.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384" y="642594"/>
            <a:ext cx="4810815" cy="1371600"/>
          </a:xfrm>
        </p:spPr>
        <p:txBody>
          <a:bodyPr>
            <a:normAutofit/>
          </a:bodyPr>
          <a:lstStyle/>
          <a:p>
            <a:r>
              <a:rPr lang="en-US"/>
              <a:t>Dispute It.	</a:t>
            </a:r>
          </a:p>
        </p:txBody>
      </p:sp>
      <p:pic>
        <p:nvPicPr>
          <p:cNvPr id="8194" name="Picture 2" descr="C:\Users\Schmidt\AppData\Local\Microsoft\Windows\Temporary Internet Files\Content.IE5\PYLO8B75\20121230-no-error[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2" r="86"/>
          <a:stretch/>
        </p:blipFill>
        <p:spPr bwMode="auto">
          <a:xfrm>
            <a:off x="1304515" y="1328394"/>
            <a:ext cx="4188221" cy="42274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14384" y="2103120"/>
            <a:ext cx="4810816" cy="3931920"/>
          </a:xfrm>
        </p:spPr>
        <p:txBody>
          <a:bodyPr>
            <a:normAutofit/>
          </a:bodyPr>
          <a:lstStyle/>
          <a:p>
            <a:pPr marL="0" indent="0">
              <a:spcBef>
                <a:spcPts val="0"/>
              </a:spcBef>
              <a:spcAft>
                <a:spcPts val="800"/>
              </a:spcAft>
              <a:buNone/>
            </a:pPr>
            <a:r>
              <a:rPr lang="en-US">
                <a:latin typeface="Calibri"/>
                <a:ea typeface="Calibri"/>
                <a:cs typeface="Times New Roman"/>
              </a:rPr>
              <a:t>If you believe you have found an error, you can dispute it by contacting each credit bureau where the debt appears.  </a:t>
            </a:r>
          </a:p>
          <a:p>
            <a:endParaRPr lang="en-US"/>
          </a:p>
        </p:txBody>
      </p:sp>
    </p:spTree>
    <p:extLst>
      <p:ext uri="{BB962C8B-B14F-4D97-AF65-F5344CB8AC3E}">
        <p14:creationId xmlns:p14="http://schemas.microsoft.com/office/powerpoint/2010/main" val="2874320342"/>
      </p:ext>
    </p:extLst>
  </p:cSld>
  <p:clrMapOvr>
    <a:masterClrMapping/>
  </p:clrMapOvr>
  <p:transition spd="slow">
    <p:push dir="u"/>
    <p:sndAc>
      <p:stSnd>
        <p:snd r:embed="rId2" name="bomb.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F68776-9334-4791-9E01-6851BBB5BCD5}"/>
              </a:ext>
            </a:extLst>
          </p:cNvPr>
          <p:cNvSpPr>
            <a:spLocks noGrp="1"/>
          </p:cNvSpPr>
          <p:nvPr>
            <p:ph type="title"/>
          </p:nvPr>
        </p:nvSpPr>
        <p:spPr>
          <a:xfrm>
            <a:off x="7860667" y="685800"/>
            <a:ext cx="3656419" cy="1485900"/>
          </a:xfrm>
          <a:prstGeom prst="rect">
            <a:avLst/>
          </a:prstGeom>
        </p:spPr>
        <p:txBody>
          <a:bodyPr vert="horz" lIns="91440" tIns="45720" rIns="91440" bIns="45720" rtlCol="0" anchor="t">
            <a:normAutofit/>
          </a:bodyPr>
          <a:lstStyle/>
          <a:p>
            <a:r>
              <a:rPr lang="en-US" dirty="0"/>
              <a:t>In App Purchases</a:t>
            </a:r>
          </a:p>
        </p:txBody>
      </p:sp>
      <p:sp>
        <p:nvSpPr>
          <p:cNvPr id="14" name="Rectangle 13">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46BD15DD-6ED1-4D56-B87F-BFB7096D44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3561" y="1230069"/>
            <a:ext cx="6517065" cy="4077820"/>
          </a:xfrm>
          <a:prstGeom prst="rect">
            <a:avLst/>
          </a:prstGeom>
          <a:noFill/>
        </p:spPr>
      </p:pic>
      <p:sp>
        <p:nvSpPr>
          <p:cNvPr id="3" name="Content Placeholder 2">
            <a:extLst>
              <a:ext uri="{FF2B5EF4-FFF2-40B4-BE49-F238E27FC236}">
                <a16:creationId xmlns:a16="http://schemas.microsoft.com/office/drawing/2014/main" id="{2F94858C-C096-4237-BD9C-3D4E876E54DB}"/>
              </a:ext>
            </a:extLst>
          </p:cNvPr>
          <p:cNvSpPr>
            <a:spLocks noGrp="1"/>
          </p:cNvSpPr>
          <p:nvPr>
            <p:ph sz="half" idx="1"/>
          </p:nvPr>
        </p:nvSpPr>
        <p:spPr>
          <a:xfrm>
            <a:off x="7860667" y="2286000"/>
            <a:ext cx="3656419" cy="3581400"/>
          </a:xfrm>
          <a:prstGeom prst="rect">
            <a:avLst/>
          </a:prstGeom>
        </p:spPr>
        <p:txBody>
          <a:bodyPr vert="horz" lIns="91440" tIns="45720" rIns="91440" bIns="45720" rtlCol="0">
            <a:normAutofit/>
          </a:bodyPr>
          <a:lstStyle/>
          <a:p>
            <a:pPr>
              <a:buFont typeface="Franklin Gothic Book" panose="020B0503020102020204" pitchFamily="34" charset="0"/>
              <a:buNone/>
            </a:pPr>
            <a:r>
              <a:rPr lang="en-US" i="1" dirty="0"/>
              <a:t>Fortnite</a:t>
            </a:r>
            <a:r>
              <a:rPr lang="en-US" dirty="0"/>
              <a:t> has made $1 billion from in-game revenue since the game launched, according to a report from SuperData Research. </a:t>
            </a:r>
            <a:endParaRPr lang="en-US"/>
          </a:p>
        </p:txBody>
      </p:sp>
    </p:spTree>
    <p:extLst>
      <p:ext uri="{BB962C8B-B14F-4D97-AF65-F5344CB8AC3E}">
        <p14:creationId xmlns:p14="http://schemas.microsoft.com/office/powerpoint/2010/main" val="39819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667" y="685800"/>
            <a:ext cx="3656419" cy="1485900"/>
          </a:xfrm>
        </p:spPr>
        <p:txBody>
          <a:bodyPr>
            <a:normAutofit/>
          </a:bodyPr>
          <a:lstStyle/>
          <a:p>
            <a:r>
              <a:rPr lang="en-US"/>
              <a:t>Credit Accounts</a:t>
            </a:r>
          </a:p>
        </p:txBody>
      </p:sp>
      <p:sp>
        <p:nvSpPr>
          <p:cNvPr id="9224" name="Rectangle 71">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19" name="Picture 3" descr="C:\Users\Schmidt\AppData\Local\Microsoft\Windows\Temporary Internet Files\Content.IE5\PYLO8B75\CARD[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2517" y="645106"/>
            <a:ext cx="5199153" cy="52477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860667" y="2286000"/>
            <a:ext cx="3656419" cy="3581400"/>
          </a:xfrm>
        </p:spPr>
        <p:txBody>
          <a:bodyPr>
            <a:normAutofit/>
          </a:bodyPr>
          <a:lstStyle/>
          <a:p>
            <a:pPr marL="0" indent="0">
              <a:spcBef>
                <a:spcPts val="0"/>
              </a:spcBef>
              <a:spcAft>
                <a:spcPts val="800"/>
              </a:spcAft>
              <a:buNone/>
            </a:pPr>
            <a:r>
              <a:rPr lang="en-US">
                <a:latin typeface="+mj-lt"/>
                <a:ea typeface="Calibri"/>
                <a:cs typeface="Times New Roman"/>
              </a:rPr>
              <a:t>If you have credit cards: </a:t>
            </a:r>
          </a:p>
          <a:p>
            <a:pPr marL="0" indent="0">
              <a:spcBef>
                <a:spcPts val="0"/>
              </a:spcBef>
              <a:spcAft>
                <a:spcPts val="800"/>
              </a:spcAft>
            </a:pPr>
            <a:r>
              <a:rPr lang="en-US">
                <a:latin typeface="+mj-lt"/>
                <a:ea typeface="Calibri"/>
                <a:cs typeface="Times New Roman"/>
              </a:rPr>
              <a:t> Keep credit cards and lines of credit balances under 30% of your credit card limit.  </a:t>
            </a:r>
          </a:p>
          <a:p>
            <a:pPr marL="0" indent="0">
              <a:spcBef>
                <a:spcPts val="0"/>
              </a:spcBef>
              <a:spcAft>
                <a:spcPts val="800"/>
              </a:spcAft>
            </a:pPr>
            <a:r>
              <a:rPr lang="en-US">
                <a:latin typeface="+mj-lt"/>
                <a:ea typeface="Calibri"/>
                <a:cs typeface="Times New Roman"/>
              </a:rPr>
              <a:t> All close to or over the limit credit lines bring down your credit score.  </a:t>
            </a:r>
          </a:p>
          <a:p>
            <a:endParaRPr lang="en-US" dirty="0"/>
          </a:p>
        </p:txBody>
      </p:sp>
    </p:spTree>
    <p:extLst>
      <p:ext uri="{BB962C8B-B14F-4D97-AF65-F5344CB8AC3E}">
        <p14:creationId xmlns:p14="http://schemas.microsoft.com/office/powerpoint/2010/main" val="512359953"/>
      </p:ext>
    </p:extLst>
  </p:cSld>
  <p:clrMapOvr>
    <a:masterClrMapping/>
  </p:clrMapOvr>
  <p:transition spd="slow">
    <p:randomBar dir="vert"/>
    <p:sndAc>
      <p:stSnd>
        <p:snd r:embed="rId2" name="bomb.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384" y="642594"/>
            <a:ext cx="4810815" cy="1371600"/>
          </a:xfrm>
        </p:spPr>
        <p:txBody>
          <a:bodyPr>
            <a:normAutofit/>
          </a:bodyPr>
          <a:lstStyle/>
          <a:p>
            <a:r>
              <a:rPr lang="en-US" sz="4400" dirty="0"/>
              <a:t>Applying for credit 		</a:t>
            </a:r>
          </a:p>
        </p:txBody>
      </p:sp>
      <p:pic>
        <p:nvPicPr>
          <p:cNvPr id="7" name="Graphic 6" descr="Slippery">
            <a:extLst>
              <a:ext uri="{FF2B5EF4-FFF2-40B4-BE49-F238E27FC236}">
                <a16:creationId xmlns:a16="http://schemas.microsoft.com/office/drawing/2014/main" id="{1D7E9854-54C7-4256-AF33-363B313AD41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4515" y="1347991"/>
            <a:ext cx="4188221" cy="4188221"/>
          </a:xfrm>
          <a:prstGeom prst="rect">
            <a:avLst/>
          </a:prstGeom>
        </p:spPr>
      </p:pic>
      <p:sp>
        <p:nvSpPr>
          <p:cNvPr id="3" name="Content Placeholder 2"/>
          <p:cNvSpPr>
            <a:spLocks noGrp="1"/>
          </p:cNvSpPr>
          <p:nvPr>
            <p:ph idx="1"/>
          </p:nvPr>
        </p:nvSpPr>
        <p:spPr>
          <a:xfrm>
            <a:off x="6314384" y="2103120"/>
            <a:ext cx="4810816" cy="3931920"/>
          </a:xfrm>
        </p:spPr>
        <p:txBody>
          <a:bodyPr>
            <a:normAutofit/>
          </a:bodyPr>
          <a:lstStyle/>
          <a:p>
            <a:pPr marL="0" indent="0">
              <a:spcBef>
                <a:spcPts val="0"/>
              </a:spcBef>
              <a:spcAft>
                <a:spcPts val="800"/>
              </a:spcAft>
            </a:pPr>
            <a:endParaRPr lang="en-US" dirty="0">
              <a:latin typeface="+mj-lt"/>
              <a:ea typeface="Calibri"/>
              <a:cs typeface="Times New Roman"/>
            </a:endParaRPr>
          </a:p>
          <a:p>
            <a:pPr marL="0" indent="0">
              <a:spcBef>
                <a:spcPts val="0"/>
              </a:spcBef>
              <a:spcAft>
                <a:spcPts val="800"/>
              </a:spcAft>
            </a:pPr>
            <a:r>
              <a:rPr lang="en-US" dirty="0">
                <a:latin typeface="+mj-lt"/>
                <a:ea typeface="Calibri"/>
                <a:cs typeface="Times New Roman"/>
              </a:rPr>
              <a:t> Don’t have too many companies pull your credit. </a:t>
            </a:r>
          </a:p>
          <a:p>
            <a:pPr marL="0" indent="0">
              <a:spcBef>
                <a:spcPts val="0"/>
              </a:spcBef>
              <a:spcAft>
                <a:spcPts val="800"/>
              </a:spcAft>
            </a:pPr>
            <a:r>
              <a:rPr lang="en-US" dirty="0">
                <a:latin typeface="+mj-lt"/>
                <a:ea typeface="Calibri"/>
                <a:cs typeface="Times New Roman"/>
              </a:rPr>
              <a:t> That can bring your score down.</a:t>
            </a:r>
          </a:p>
        </p:txBody>
      </p:sp>
    </p:spTree>
    <p:extLst>
      <p:ext uri="{BB962C8B-B14F-4D97-AF65-F5344CB8AC3E}">
        <p14:creationId xmlns:p14="http://schemas.microsoft.com/office/powerpoint/2010/main" val="593673721"/>
      </p:ext>
    </p:extLst>
  </p:cSld>
  <p:clrMapOvr>
    <a:masterClrMapping/>
  </p:clrMapOvr>
  <mc:AlternateContent xmlns:mc="http://schemas.openxmlformats.org/markup-compatibility/2006" xmlns:p14="http://schemas.microsoft.com/office/powerpoint/2010/main">
    <mc:Choice Requires="p14">
      <p:transition spd="slow" p14:dur="2500">
        <p:circle/>
        <p:sndAc>
          <p:stSnd>
            <p:snd r:embed="rId2" name="click.wav"/>
          </p:stSnd>
        </p:sndAc>
      </p:transition>
    </mc:Choice>
    <mc:Fallback xmlns="">
      <p:transition spd="slow">
        <p:circle/>
        <p:sndAc>
          <p:stSnd>
            <p:snd r:embed="rId5" name="click.wav"/>
          </p:stSnd>
        </p:sndAc>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5B2B201-CCF9-47A7-ACE4-D0A95F9E5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3958A-6325-4303-8B3A-13807ED371A6}"/>
              </a:ext>
            </a:extLst>
          </p:cNvPr>
          <p:cNvSpPr>
            <a:spLocks noGrp="1"/>
          </p:cNvSpPr>
          <p:nvPr>
            <p:ph type="title"/>
          </p:nvPr>
        </p:nvSpPr>
        <p:spPr>
          <a:xfrm>
            <a:off x="1371600" y="685800"/>
            <a:ext cx="9601200" cy="1485900"/>
          </a:xfrm>
        </p:spPr>
        <p:txBody>
          <a:bodyPr>
            <a:normAutofit/>
          </a:bodyPr>
          <a:lstStyle/>
          <a:p>
            <a:r>
              <a:rPr lang="en-US"/>
              <a:t>Credit Report Record History</a:t>
            </a:r>
          </a:p>
        </p:txBody>
      </p:sp>
      <p:sp>
        <p:nvSpPr>
          <p:cNvPr id="49" name="Rectangle 48">
            <a:extLst>
              <a:ext uri="{FF2B5EF4-FFF2-40B4-BE49-F238E27FC236}">
                <a16:creationId xmlns:a16="http://schemas.microsoft.com/office/drawing/2014/main" id="{E2146EF8-1316-49C2-953E-0C3735F0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4" name="Content Placeholder 2">
            <a:extLst>
              <a:ext uri="{FF2B5EF4-FFF2-40B4-BE49-F238E27FC236}">
                <a16:creationId xmlns:a16="http://schemas.microsoft.com/office/drawing/2014/main" id="{866CEEF3-CB79-45CA-9512-0DCA3A2F8CD0}"/>
              </a:ext>
            </a:extLst>
          </p:cNvPr>
          <p:cNvGraphicFramePr>
            <a:graphicFrameLocks noGrp="1"/>
          </p:cNvGraphicFramePr>
          <p:nvPr>
            <p:ph idx="1"/>
            <p:extLst>
              <p:ext uri="{D42A27DB-BD31-4B8C-83A1-F6EECF244321}">
                <p14:modId xmlns:p14="http://schemas.microsoft.com/office/powerpoint/2010/main" val="138754428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209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6" name="Rectangle 70">
            <a:extLst>
              <a:ext uri="{FF2B5EF4-FFF2-40B4-BE49-F238E27FC236}">
                <a16:creationId xmlns:a16="http://schemas.microsoft.com/office/drawing/2014/main" id="{DA3229D4-82EA-4C71-9B4F-FEAD6D2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descr="credit-score-scale-stack-of-quarters-ms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88652" cy="6857990"/>
          </a:xfrm>
          <a:prstGeom prst="rect">
            <a:avLst/>
          </a:prstGeom>
        </p:spPr>
      </p:pic>
      <p:sp>
        <p:nvSpPr>
          <p:cNvPr id="119817" name="Rectangle 72">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09" name="Title 1"/>
          <p:cNvSpPr>
            <a:spLocks noGrp="1"/>
          </p:cNvSpPr>
          <p:nvPr>
            <p:ph type="title"/>
          </p:nvPr>
        </p:nvSpPr>
        <p:spPr>
          <a:xfrm>
            <a:off x="1371600" y="685800"/>
            <a:ext cx="9601200" cy="1485900"/>
          </a:xfrm>
        </p:spPr>
        <p:txBody>
          <a:bodyPr vert="horz" lIns="91440" tIns="45720" rIns="91440" bIns="45720" rtlCol="0" anchor="t">
            <a:normAutofit/>
          </a:bodyPr>
          <a:lstStyle/>
          <a:p>
            <a:r>
              <a:rPr lang="en-US">
                <a:solidFill>
                  <a:schemeClr val="bg2"/>
                </a:solidFill>
              </a:rPr>
              <a:t>Improving Your Credit Score</a:t>
            </a:r>
          </a:p>
        </p:txBody>
      </p:sp>
      <p:sp>
        <p:nvSpPr>
          <p:cNvPr id="75" name="Rectangle 74">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810" name="TextBox 2"/>
          <p:cNvSpPr txBox="1">
            <a:spLocks noChangeArrowheads="1"/>
          </p:cNvSpPr>
          <p:nvPr/>
        </p:nvSpPr>
        <p:spPr bwMode="auto">
          <a:xfrm>
            <a:off x="1371600" y="2286000"/>
            <a:ext cx="9601200"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Pay bills on time</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Get current and stay current</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Don’t open a lot of new accounts too fast</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Correct mistakes</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Shop for loan rates within a focused period of time</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Keep balances low on revolving credit</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Pay off debt</a:t>
            </a:r>
          </a:p>
          <a:p>
            <a:pPr marL="384048" lvl="1" indent="-384048" defTabSz="914400" eaLnBrk="1" hangingPunct="1">
              <a:lnSpc>
                <a:spcPct val="94000"/>
              </a:lnSpc>
              <a:spcBef>
                <a:spcPts val="1000"/>
              </a:spcBef>
              <a:spcAft>
                <a:spcPts val="200"/>
              </a:spcAft>
              <a:buClr>
                <a:schemeClr val="tx2">
                  <a:lumMod val="60000"/>
                  <a:lumOff val="40000"/>
                </a:schemeClr>
              </a:buClr>
              <a:buSzPct val="80000"/>
              <a:buFont typeface="Franklin Gothic Book" panose="020B0503020102020204" pitchFamily="34" charset="0"/>
              <a:buChar char="•"/>
            </a:pPr>
            <a:r>
              <a:rPr lang="en-US" sz="2000">
                <a:solidFill>
                  <a:schemeClr val="bg2"/>
                </a:solidFill>
                <a:latin typeface="+mn-lt"/>
                <a:ea typeface="+mn-ea"/>
              </a:rPr>
              <a:t>Check your credit report</a:t>
            </a:r>
          </a:p>
        </p:txBody>
      </p:sp>
    </p:spTree>
    <p:extLst>
      <p:ext uri="{BB962C8B-B14F-4D97-AF65-F5344CB8AC3E}">
        <p14:creationId xmlns:p14="http://schemas.microsoft.com/office/powerpoint/2010/main" val="5117399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E7B92-6EF9-4412-BDF4-8421BEE2ABB0}"/>
              </a:ext>
            </a:extLst>
          </p:cNvPr>
          <p:cNvSpPr>
            <a:spLocks noGrp="1"/>
          </p:cNvSpPr>
          <p:nvPr>
            <p:ph type="title"/>
          </p:nvPr>
        </p:nvSpPr>
        <p:spPr>
          <a:xfrm>
            <a:off x="1105469" y="5423537"/>
            <a:ext cx="9867331" cy="868081"/>
          </a:xfrm>
        </p:spPr>
        <p:txBody>
          <a:bodyPr anchor="ctr">
            <a:normAutofit/>
          </a:bodyPr>
          <a:lstStyle/>
          <a:p>
            <a:r>
              <a:rPr lang="en-US" dirty="0"/>
              <a:t>Homework:</a:t>
            </a:r>
            <a:endParaRPr lang="en-US" i="1" dirty="0"/>
          </a:p>
        </p:txBody>
      </p:sp>
      <p:sp>
        <p:nvSpPr>
          <p:cNvPr id="19" name="Freeform: Shape 18">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B9E475FF-4802-4B02-BFFC-60A370E860E7}"/>
              </a:ext>
            </a:extLst>
          </p:cNvPr>
          <p:cNvSpPr>
            <a:spLocks noGrp="1"/>
          </p:cNvSpPr>
          <p:nvPr>
            <p:ph idx="1"/>
          </p:nvPr>
        </p:nvSpPr>
        <p:spPr>
          <a:xfrm>
            <a:off x="1219201" y="1123486"/>
            <a:ext cx="9639868" cy="3516753"/>
          </a:xfrm>
        </p:spPr>
        <p:txBody>
          <a:bodyPr anchor="ctr">
            <a:normAutofit/>
          </a:bodyPr>
          <a:lstStyle/>
          <a:p>
            <a:r>
              <a:rPr lang="en-US" dirty="0"/>
              <a:t>Find and review your bank/credit card statements?</a:t>
            </a:r>
          </a:p>
          <a:p>
            <a:pPr lvl="1"/>
            <a:r>
              <a:rPr lang="en-US" dirty="0"/>
              <a:t>Look for fixed, flexible, and Luxury Spending</a:t>
            </a:r>
          </a:p>
          <a:p>
            <a:pPr lvl="1"/>
            <a:r>
              <a:rPr lang="en-US" dirty="0"/>
              <a:t>Look for fees</a:t>
            </a:r>
          </a:p>
          <a:p>
            <a:pPr lvl="1"/>
            <a:r>
              <a:rPr lang="en-US" dirty="0"/>
              <a:t>Calculate your monthly Income, Debts</a:t>
            </a:r>
          </a:p>
          <a:p>
            <a:pPr marL="530352" lvl="1" indent="0">
              <a:buNone/>
            </a:pPr>
            <a:endParaRPr lang="en-US" dirty="0"/>
          </a:p>
        </p:txBody>
      </p:sp>
      <p:sp>
        <p:nvSpPr>
          <p:cNvPr id="23" name="Rectangle 22">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6439400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5240" name="Group 138">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0"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5241"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95242" name="Rectangle 142">
            <a:extLst>
              <a:ext uri="{FF2B5EF4-FFF2-40B4-BE49-F238E27FC236}">
                <a16:creationId xmlns:a16="http://schemas.microsoft.com/office/drawing/2014/main" id="{6974C90F-8C7A-4970-8CF9-54CE74E72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234" name="Content Placeholder 3">
            <a:extLst>
              <a:ext uri="{FF2B5EF4-FFF2-40B4-BE49-F238E27FC236}">
                <a16:creationId xmlns:a16="http://schemas.microsoft.com/office/drawing/2014/main" id="{3A4A05CF-80E8-4098-98F7-C504300AFEC6}"/>
              </a:ext>
            </a:extLst>
          </p:cNvPr>
          <p:cNvPicPr>
            <a:picLocks noGrp="1" noChangeAspect="1" noChangeArrowheads="1"/>
          </p:cNvPicPr>
          <p:nvPr>
            <p:ph idx="4294967295"/>
          </p:nvPr>
        </p:nvPicPr>
        <p:blipFill rotWithShape="1">
          <a:blip r:embed="rId2" cstate="screen">
            <a:extLst>
              <a:ext uri="{28A0092B-C50C-407E-A947-70E740481C1C}">
                <a14:useLocalDpi xmlns:a14="http://schemas.microsoft.com/office/drawing/2010/main"/>
              </a:ext>
            </a:extLst>
          </a:blip>
          <a:srcRect l="8335"/>
          <a:stretch/>
        </p:blipFill>
        <p:spPr>
          <a:xfrm>
            <a:off x="780657" y="640080"/>
            <a:ext cx="4039213" cy="5577840"/>
          </a:xfrm>
          <a:prstGeom prst="rect">
            <a:avLst/>
          </a:prstGeom>
        </p:spPr>
      </p:pic>
      <p:sp>
        <p:nvSpPr>
          <p:cNvPr id="95244" name="Freeform 6">
            <a:extLst>
              <a:ext uri="{FF2B5EF4-FFF2-40B4-BE49-F238E27FC236}">
                <a16:creationId xmlns:a16="http://schemas.microsoft.com/office/drawing/2014/main" id="{CA3D16AB-08D8-47CB-A30C-9ABAA506F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5F83268-4003-4F0A-8D9B-E71F71986C47}"/>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fontAlgn="auto">
              <a:spcAft>
                <a:spcPts val="0"/>
              </a:spcAft>
              <a:defRPr/>
            </a:pPr>
            <a:r>
              <a:rPr lang="en-US" sz="7000">
                <a:solidFill>
                  <a:schemeClr val="tx2"/>
                </a:solidFill>
              </a:rPr>
              <a:t>Thank You. </a:t>
            </a: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3958</Words>
  <Application>Microsoft Macintosh PowerPoint</Application>
  <PresentationFormat>Widescreen</PresentationFormat>
  <Paragraphs>584</Paragraphs>
  <Slides>95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Brush Script MT</vt:lpstr>
      <vt:lpstr>Arial</vt:lpstr>
      <vt:lpstr>Calibri</vt:lpstr>
      <vt:lpstr>Chalkboard</vt:lpstr>
      <vt:lpstr>Franklin Gothic Book</vt:lpstr>
      <vt:lpstr>Humnst777 BT</vt:lpstr>
      <vt:lpstr>Tahoma</vt:lpstr>
      <vt:lpstr>Wingdings</vt:lpstr>
      <vt:lpstr>Crop</vt:lpstr>
      <vt:lpstr>Financial Education and Adulting skills for Teens &amp; Young Adults </vt:lpstr>
      <vt:lpstr>Instructor</vt:lpstr>
      <vt:lpstr>The Goals</vt:lpstr>
      <vt:lpstr>The Purpose</vt:lpstr>
      <vt:lpstr>PowerPoint Presentation</vt:lpstr>
      <vt:lpstr>Your Money Personality</vt:lpstr>
      <vt:lpstr>Elders, Parents, Family, Friends…</vt:lpstr>
      <vt:lpstr>Making The Right Choices Can Save You Money But We Have to Beware Of …</vt:lpstr>
      <vt:lpstr>In App Purchases</vt:lpstr>
      <vt:lpstr>Marketing &amp; Influencers </vt:lpstr>
      <vt:lpstr>How Do You Spend Your Money?</vt:lpstr>
      <vt:lpstr>Making Good Money Decisions Can Be Hard…</vt:lpstr>
      <vt:lpstr>Changing Habits</vt:lpstr>
      <vt:lpstr>Money Smart Tools</vt:lpstr>
      <vt:lpstr>Earning Money</vt:lpstr>
      <vt:lpstr>Legal Tender</vt:lpstr>
      <vt:lpstr>Income</vt:lpstr>
      <vt:lpstr>The Money We Earn Is Called…Income</vt:lpstr>
      <vt:lpstr>The Money We Spent Is Called…Expense</vt:lpstr>
      <vt:lpstr>Next Steps…</vt:lpstr>
      <vt:lpstr>What Should I Do With My Income?</vt:lpstr>
      <vt:lpstr>Needs </vt:lpstr>
      <vt:lpstr>Wants</vt:lpstr>
      <vt:lpstr>Calculating Income</vt:lpstr>
      <vt:lpstr>Types of Expenses</vt:lpstr>
      <vt:lpstr>Calculating Debts</vt:lpstr>
      <vt:lpstr>Types of Expenses (cont.)</vt:lpstr>
      <vt:lpstr>Setting Goals</vt:lpstr>
      <vt:lpstr>Money Math</vt:lpstr>
      <vt:lpstr>PowerPoint Presentation</vt:lpstr>
      <vt:lpstr>Income vs. Expenses Overview </vt:lpstr>
      <vt:lpstr>Budgets</vt:lpstr>
      <vt:lpstr>Setting Your Financial Goals</vt:lpstr>
      <vt:lpstr>Goals Should Be S. M. A. R. T.</vt:lpstr>
      <vt:lpstr>Planning For Your Money</vt:lpstr>
      <vt:lpstr>PowerPoint Presentation</vt:lpstr>
      <vt:lpstr>What Can Happen If You Walk Around With Cash?</vt:lpstr>
      <vt:lpstr>Banking</vt:lpstr>
      <vt:lpstr>Where Does Your Money Live?</vt:lpstr>
      <vt:lpstr>Checking Accounts</vt:lpstr>
      <vt:lpstr>Checking accounts</vt:lpstr>
      <vt:lpstr>Questions to Ask?</vt:lpstr>
      <vt:lpstr>Saving Accounts</vt:lpstr>
      <vt:lpstr>Who Works In The Bank? </vt:lpstr>
      <vt:lpstr>Who Works In The Bank? ATM</vt:lpstr>
      <vt:lpstr>Automated Teller Machine (ATM)</vt:lpstr>
      <vt:lpstr>Who Works In The Bank?</vt:lpstr>
      <vt:lpstr>Customer Service Representative/Tellers</vt:lpstr>
      <vt:lpstr>Who Works In The Bank?</vt:lpstr>
      <vt:lpstr>Loan Officers</vt:lpstr>
      <vt:lpstr>Who Works In The Bank?</vt:lpstr>
      <vt:lpstr>Branch Manager</vt:lpstr>
      <vt:lpstr>Who Works In The Bank?</vt:lpstr>
      <vt:lpstr>Banks Are Businesses</vt:lpstr>
      <vt:lpstr>Debit Cards &amp; Checks</vt:lpstr>
      <vt:lpstr>Writing a Check 101</vt:lpstr>
      <vt:lpstr>Depositing Money</vt:lpstr>
      <vt:lpstr>Fees</vt:lpstr>
      <vt:lpstr>Fees</vt:lpstr>
      <vt:lpstr>Fees</vt:lpstr>
      <vt:lpstr>Keep Records</vt:lpstr>
      <vt:lpstr>Keeping Records</vt:lpstr>
      <vt:lpstr>PowerPoint Presentation</vt:lpstr>
      <vt:lpstr>PowerPoint Presentation</vt:lpstr>
      <vt:lpstr>Write It Out</vt:lpstr>
      <vt:lpstr>When to Use Credit?</vt:lpstr>
      <vt:lpstr>PowerPoint Presentation</vt:lpstr>
      <vt:lpstr>Credit Advantages/Disadvantages </vt:lpstr>
      <vt:lpstr>PowerPoint Presentation</vt:lpstr>
      <vt:lpstr>Types of Credit Cards: Private Label</vt:lpstr>
      <vt:lpstr>Types of Credit Cards: General Label </vt:lpstr>
      <vt:lpstr>There are three types of credit accounts:</vt:lpstr>
      <vt:lpstr>Types of Credit</vt:lpstr>
      <vt:lpstr>PowerPoint Presentation</vt:lpstr>
      <vt:lpstr>PowerPoint Presentation</vt:lpstr>
      <vt:lpstr>PowerPoint Presentation</vt:lpstr>
      <vt:lpstr>Credit Scores</vt:lpstr>
      <vt:lpstr>Who is FICO®? </vt:lpstr>
      <vt:lpstr>5 C’s of Credit</vt:lpstr>
      <vt:lpstr>The Breakdown</vt:lpstr>
      <vt:lpstr>Range of Credit Scores</vt:lpstr>
      <vt:lpstr>PowerPoint Presentation</vt:lpstr>
      <vt:lpstr>Sample Credit Report</vt:lpstr>
      <vt:lpstr>Look out for anything Negative…</vt:lpstr>
      <vt:lpstr>What Actions Will Hurt My Credit Score?</vt:lpstr>
      <vt:lpstr>Pulling Your Credit </vt:lpstr>
      <vt:lpstr>Make a list </vt:lpstr>
      <vt:lpstr>Keep Your Receipts </vt:lpstr>
      <vt:lpstr>Dispute It. </vt:lpstr>
      <vt:lpstr>Credit Accounts</vt:lpstr>
      <vt:lpstr>Applying for credit   </vt:lpstr>
      <vt:lpstr>Credit Report Record History</vt:lpstr>
      <vt:lpstr>Improving Your Credit Score</vt:lpstr>
      <vt:lpstr>Homework: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Homeownership &amp; Strengthening Tribal Families: Pre-teens/Teens</dc:title>
  <dc:creator>Marie Bonville</dc:creator>
  <cp:lastModifiedBy>Heidi Cuny</cp:lastModifiedBy>
  <cp:revision>3</cp:revision>
  <dcterms:created xsi:type="dcterms:W3CDTF">2019-10-02T13:41:41Z</dcterms:created>
  <dcterms:modified xsi:type="dcterms:W3CDTF">2021-06-18T20:07:44Z</dcterms:modified>
</cp:coreProperties>
</file>