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08"/>
  </p:notesMasterIdLst>
  <p:sldIdLst>
    <p:sldId id="256" r:id="rId2"/>
    <p:sldId id="258" r:id="rId3"/>
    <p:sldId id="260" r:id="rId4"/>
    <p:sldId id="326" r:id="rId5"/>
    <p:sldId id="375" r:id="rId6"/>
    <p:sldId id="674" r:id="rId7"/>
    <p:sldId id="722" r:id="rId8"/>
    <p:sldId id="262" r:id="rId9"/>
    <p:sldId id="467" r:id="rId10"/>
    <p:sldId id="658" r:id="rId11"/>
    <p:sldId id="473" r:id="rId12"/>
    <p:sldId id="475" r:id="rId13"/>
    <p:sldId id="476" r:id="rId14"/>
    <p:sldId id="480" r:id="rId15"/>
    <p:sldId id="484" r:id="rId16"/>
    <p:sldId id="723" r:id="rId17"/>
    <p:sldId id="486" r:id="rId18"/>
    <p:sldId id="488" r:id="rId19"/>
    <p:sldId id="321" r:id="rId20"/>
    <p:sldId id="699" r:id="rId21"/>
    <p:sldId id="322" r:id="rId22"/>
    <p:sldId id="700" r:id="rId23"/>
    <p:sldId id="701" r:id="rId24"/>
    <p:sldId id="327" r:id="rId25"/>
    <p:sldId id="328" r:id="rId26"/>
    <p:sldId id="702" r:id="rId27"/>
    <p:sldId id="259" r:id="rId28"/>
    <p:sldId id="703" r:id="rId29"/>
    <p:sldId id="300" r:id="rId30"/>
    <p:sldId id="299" r:id="rId31"/>
    <p:sldId id="302" r:id="rId32"/>
    <p:sldId id="301" r:id="rId33"/>
    <p:sldId id="305" r:id="rId34"/>
    <p:sldId id="303" r:id="rId35"/>
    <p:sldId id="304" r:id="rId36"/>
    <p:sldId id="306" r:id="rId37"/>
    <p:sldId id="704" r:id="rId38"/>
    <p:sldId id="308" r:id="rId39"/>
    <p:sldId id="309" r:id="rId40"/>
    <p:sldId id="277" r:id="rId41"/>
    <p:sldId id="281" r:id="rId42"/>
    <p:sldId id="310" r:id="rId43"/>
    <p:sldId id="311" r:id="rId44"/>
    <p:sldId id="312" r:id="rId45"/>
    <p:sldId id="284" r:id="rId46"/>
    <p:sldId id="287" r:id="rId47"/>
    <p:sldId id="314" r:id="rId48"/>
    <p:sldId id="315" r:id="rId49"/>
    <p:sldId id="313" r:id="rId50"/>
    <p:sldId id="316" r:id="rId51"/>
    <p:sldId id="705" r:id="rId52"/>
    <p:sldId id="293" r:id="rId53"/>
    <p:sldId id="706" r:id="rId54"/>
    <p:sldId id="319" r:id="rId55"/>
    <p:sldId id="320" r:id="rId56"/>
    <p:sldId id="720" r:id="rId57"/>
    <p:sldId id="708" r:id="rId58"/>
    <p:sldId id="709" r:id="rId59"/>
    <p:sldId id="361" r:id="rId60"/>
    <p:sldId id="362" r:id="rId61"/>
    <p:sldId id="710" r:id="rId62"/>
    <p:sldId id="385" r:id="rId63"/>
    <p:sldId id="711" r:id="rId64"/>
    <p:sldId id="712" r:id="rId65"/>
    <p:sldId id="366" r:id="rId66"/>
    <p:sldId id="713" r:id="rId67"/>
    <p:sldId id="367" r:id="rId68"/>
    <p:sldId id="370" r:id="rId69"/>
    <p:sldId id="714" r:id="rId70"/>
    <p:sldId id="715" r:id="rId71"/>
    <p:sldId id="376" r:id="rId72"/>
    <p:sldId id="389" r:id="rId73"/>
    <p:sldId id="390" r:id="rId74"/>
    <p:sldId id="377" r:id="rId75"/>
    <p:sldId id="379" r:id="rId76"/>
    <p:sldId id="378" r:id="rId77"/>
    <p:sldId id="387" r:id="rId78"/>
    <p:sldId id="717" r:id="rId79"/>
    <p:sldId id="718" r:id="rId80"/>
    <p:sldId id="383" r:id="rId81"/>
    <p:sldId id="384" r:id="rId82"/>
    <p:sldId id="691" r:id="rId83"/>
    <p:sldId id="548" r:id="rId84"/>
    <p:sldId id="483" r:id="rId85"/>
    <p:sldId id="689" r:id="rId86"/>
    <p:sldId id="690" r:id="rId87"/>
    <p:sldId id="637" r:id="rId88"/>
    <p:sldId id="659" r:id="rId89"/>
    <p:sldId id="694" r:id="rId90"/>
    <p:sldId id="624" r:id="rId91"/>
    <p:sldId id="696" r:id="rId92"/>
    <p:sldId id="638" r:id="rId93"/>
    <p:sldId id="639" r:id="rId94"/>
    <p:sldId id="625" r:id="rId95"/>
    <p:sldId id="371" r:id="rId96"/>
    <p:sldId id="724" r:id="rId97"/>
    <p:sldId id="725" r:id="rId98"/>
    <p:sldId id="726" r:id="rId99"/>
    <p:sldId id="282" r:id="rId100"/>
    <p:sldId id="358" r:id="rId101"/>
    <p:sldId id="359" r:id="rId102"/>
    <p:sldId id="360" r:id="rId103"/>
    <p:sldId id="363" r:id="rId104"/>
    <p:sldId id="364" r:id="rId105"/>
    <p:sldId id="365" r:id="rId106"/>
    <p:sldId id="491"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3.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ata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diagrams/_rels/data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6.jpeg"/></Relationships>
</file>

<file path=ppt/diagrams/_rels/data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 Id="rId4" Type="http://schemas.openxmlformats.org/officeDocument/2006/relationships/image" Target="../media/image51.jpeg"/></Relationships>
</file>

<file path=ppt/diagrams/_rels/data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diagrams/_rels/data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 Id="rId4" Type="http://schemas.openxmlformats.org/officeDocument/2006/relationships/image" Target="../media/image5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153E5-9454-47E4-BD54-78A81E041A4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F8FD09D-24E0-428B-865F-2F8E64EDED1E}">
      <dgm:prSet/>
      <dgm:spPr/>
      <dgm:t>
        <a:bodyPr/>
        <a:lstStyle/>
        <a:p>
          <a:r>
            <a:rPr lang="en-US"/>
            <a:t>It's estimated that the average adult makes about 35,000 remotely conscious </a:t>
          </a:r>
          <a:r>
            <a:rPr lang="en-US" b="1"/>
            <a:t>decisions</a:t>
          </a:r>
          <a:r>
            <a:rPr lang="en-US"/>
            <a:t> each day.</a:t>
          </a:r>
        </a:p>
      </dgm:t>
    </dgm:pt>
    <dgm:pt modelId="{24E17084-AB83-4D42-B957-170D2F065FFF}" type="parTrans" cxnId="{9D2D4CDC-D118-49BA-9625-CA019B61714B}">
      <dgm:prSet/>
      <dgm:spPr/>
      <dgm:t>
        <a:bodyPr/>
        <a:lstStyle/>
        <a:p>
          <a:endParaRPr lang="en-US"/>
        </a:p>
      </dgm:t>
    </dgm:pt>
    <dgm:pt modelId="{94473B39-AB07-465A-8CEE-4A25BD0548BA}" type="sibTrans" cxnId="{9D2D4CDC-D118-49BA-9625-CA019B61714B}">
      <dgm:prSet/>
      <dgm:spPr/>
      <dgm:t>
        <a:bodyPr/>
        <a:lstStyle/>
        <a:p>
          <a:endParaRPr lang="en-US"/>
        </a:p>
      </dgm:t>
    </dgm:pt>
    <dgm:pt modelId="{4AA31A16-6DDE-436F-85CB-8F07A0CE0CBF}">
      <dgm:prSet/>
      <dgm:spPr/>
      <dgm:t>
        <a:bodyPr/>
        <a:lstStyle/>
        <a:p>
          <a:r>
            <a:rPr lang="en-US"/>
            <a:t>Somethings like brushing your teeth or having breakfast are easier to do because you have made them a </a:t>
          </a:r>
          <a:r>
            <a:rPr lang="en-US" b="1"/>
            <a:t>habit</a:t>
          </a:r>
          <a:r>
            <a:rPr lang="en-US"/>
            <a:t> or </a:t>
          </a:r>
          <a:r>
            <a:rPr lang="en-US" b="1"/>
            <a:t>routine</a:t>
          </a:r>
          <a:r>
            <a:rPr lang="en-US"/>
            <a:t>.</a:t>
          </a:r>
        </a:p>
      </dgm:t>
    </dgm:pt>
    <dgm:pt modelId="{ED1CA763-507B-4E4E-AFFF-725909668541}" type="parTrans" cxnId="{2B485DFB-0E23-418B-A4D5-6B6E848ED2CD}">
      <dgm:prSet/>
      <dgm:spPr/>
      <dgm:t>
        <a:bodyPr/>
        <a:lstStyle/>
        <a:p>
          <a:endParaRPr lang="en-US"/>
        </a:p>
      </dgm:t>
    </dgm:pt>
    <dgm:pt modelId="{A4D7E994-FBCB-4464-B417-B00C6D4C3F51}" type="sibTrans" cxnId="{2B485DFB-0E23-418B-A4D5-6B6E848ED2CD}">
      <dgm:prSet/>
      <dgm:spPr/>
      <dgm:t>
        <a:bodyPr/>
        <a:lstStyle/>
        <a:p>
          <a:endParaRPr lang="en-US"/>
        </a:p>
      </dgm:t>
    </dgm:pt>
    <dgm:pt modelId="{E4D8A9E6-E94E-4CCE-A973-C47B6CF42CCB}">
      <dgm:prSet/>
      <dgm:spPr/>
      <dgm:t>
        <a:bodyPr/>
        <a:lstStyle/>
        <a:p>
          <a:r>
            <a:rPr lang="en-US"/>
            <a:t>Here are some tools that will help you make better Money Habits.</a:t>
          </a:r>
        </a:p>
      </dgm:t>
    </dgm:pt>
    <dgm:pt modelId="{ABA16FA8-70C4-431B-A3A1-318BF751E2F6}" type="parTrans" cxnId="{1016533B-278C-4DF5-952A-0773E92C71C6}">
      <dgm:prSet/>
      <dgm:spPr/>
      <dgm:t>
        <a:bodyPr/>
        <a:lstStyle/>
        <a:p>
          <a:endParaRPr lang="en-US"/>
        </a:p>
      </dgm:t>
    </dgm:pt>
    <dgm:pt modelId="{303DF055-4F3A-473E-938F-2ABA88D520C2}" type="sibTrans" cxnId="{1016533B-278C-4DF5-952A-0773E92C71C6}">
      <dgm:prSet/>
      <dgm:spPr/>
      <dgm:t>
        <a:bodyPr/>
        <a:lstStyle/>
        <a:p>
          <a:endParaRPr lang="en-US"/>
        </a:p>
      </dgm:t>
    </dgm:pt>
    <dgm:pt modelId="{D1927160-4772-417D-A6C1-291FAF10AF6A}" type="pres">
      <dgm:prSet presAssocID="{A5C153E5-9454-47E4-BD54-78A81E041A43}" presName="root" presStyleCnt="0">
        <dgm:presLayoutVars>
          <dgm:dir/>
          <dgm:resizeHandles val="exact"/>
        </dgm:presLayoutVars>
      </dgm:prSet>
      <dgm:spPr/>
    </dgm:pt>
    <dgm:pt modelId="{F419E5E4-17FE-4210-9481-AAF9E959E126}" type="pres">
      <dgm:prSet presAssocID="{BF8FD09D-24E0-428B-865F-2F8E64EDED1E}" presName="compNode" presStyleCnt="0"/>
      <dgm:spPr/>
    </dgm:pt>
    <dgm:pt modelId="{3CF383F0-8AF3-4254-B1E8-EC64782F3292}" type="pres">
      <dgm:prSet presAssocID="{BF8FD09D-24E0-428B-865F-2F8E64EDED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ficialIntelligence"/>
        </a:ext>
      </dgm:extLst>
    </dgm:pt>
    <dgm:pt modelId="{61E85530-BED8-43F8-8F25-BDA10CA284D7}" type="pres">
      <dgm:prSet presAssocID="{BF8FD09D-24E0-428B-865F-2F8E64EDED1E}" presName="spaceRect" presStyleCnt="0"/>
      <dgm:spPr/>
    </dgm:pt>
    <dgm:pt modelId="{D975F2D3-63D6-4C4E-8DE4-5503364B8F21}" type="pres">
      <dgm:prSet presAssocID="{BF8FD09D-24E0-428B-865F-2F8E64EDED1E}" presName="textRect" presStyleLbl="revTx" presStyleIdx="0" presStyleCnt="3">
        <dgm:presLayoutVars>
          <dgm:chMax val="1"/>
          <dgm:chPref val="1"/>
        </dgm:presLayoutVars>
      </dgm:prSet>
      <dgm:spPr/>
    </dgm:pt>
    <dgm:pt modelId="{B0DBC47A-665C-440E-97E0-48684DE4E13D}" type="pres">
      <dgm:prSet presAssocID="{94473B39-AB07-465A-8CEE-4A25BD0548BA}" presName="sibTrans" presStyleCnt="0"/>
      <dgm:spPr/>
    </dgm:pt>
    <dgm:pt modelId="{07C43FD4-AA95-4E86-B958-D138EB5315D1}" type="pres">
      <dgm:prSet presAssocID="{4AA31A16-6DDE-436F-85CB-8F07A0CE0CBF}" presName="compNode" presStyleCnt="0"/>
      <dgm:spPr/>
    </dgm:pt>
    <dgm:pt modelId="{7B828D56-6EC8-4969-864A-1E714A495BEB}" type="pres">
      <dgm:prSet presAssocID="{4AA31A16-6DDE-436F-85CB-8F07A0CE0C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brush"/>
        </a:ext>
      </dgm:extLst>
    </dgm:pt>
    <dgm:pt modelId="{5C1BC52B-726B-44D3-A3A0-602EE908913B}" type="pres">
      <dgm:prSet presAssocID="{4AA31A16-6DDE-436F-85CB-8F07A0CE0CBF}" presName="spaceRect" presStyleCnt="0"/>
      <dgm:spPr/>
    </dgm:pt>
    <dgm:pt modelId="{ADAA289E-E6DC-4C5C-9F80-23EFD448D967}" type="pres">
      <dgm:prSet presAssocID="{4AA31A16-6DDE-436F-85CB-8F07A0CE0CBF}" presName="textRect" presStyleLbl="revTx" presStyleIdx="1" presStyleCnt="3">
        <dgm:presLayoutVars>
          <dgm:chMax val="1"/>
          <dgm:chPref val="1"/>
        </dgm:presLayoutVars>
      </dgm:prSet>
      <dgm:spPr/>
    </dgm:pt>
    <dgm:pt modelId="{0C68980E-C522-4232-ADCD-FDD350459DB3}" type="pres">
      <dgm:prSet presAssocID="{A4D7E994-FBCB-4464-B417-B00C6D4C3F51}" presName="sibTrans" presStyleCnt="0"/>
      <dgm:spPr/>
    </dgm:pt>
    <dgm:pt modelId="{65312166-6D6F-48B9-8C43-C5B4B48AF9E0}" type="pres">
      <dgm:prSet presAssocID="{E4D8A9E6-E94E-4CCE-A973-C47B6CF42CCB}" presName="compNode" presStyleCnt="0"/>
      <dgm:spPr/>
    </dgm:pt>
    <dgm:pt modelId="{41D3B28B-8CD7-4DC5-BE9C-7F9069DEA614}" type="pres">
      <dgm:prSet presAssocID="{E4D8A9E6-E94E-4CCE-A973-C47B6CF42C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9AD0A9F-1FB9-445C-BD29-D3CC9D01A303}" type="pres">
      <dgm:prSet presAssocID="{E4D8A9E6-E94E-4CCE-A973-C47B6CF42CCB}" presName="spaceRect" presStyleCnt="0"/>
      <dgm:spPr/>
    </dgm:pt>
    <dgm:pt modelId="{32427165-CD21-4F7C-BA03-C934271D6E00}" type="pres">
      <dgm:prSet presAssocID="{E4D8A9E6-E94E-4CCE-A973-C47B6CF42CCB}" presName="textRect" presStyleLbl="revTx" presStyleIdx="2" presStyleCnt="3">
        <dgm:presLayoutVars>
          <dgm:chMax val="1"/>
          <dgm:chPref val="1"/>
        </dgm:presLayoutVars>
      </dgm:prSet>
      <dgm:spPr/>
    </dgm:pt>
  </dgm:ptLst>
  <dgm:cxnLst>
    <dgm:cxn modelId="{1016533B-278C-4DF5-952A-0773E92C71C6}" srcId="{A5C153E5-9454-47E4-BD54-78A81E041A43}" destId="{E4D8A9E6-E94E-4CCE-A973-C47B6CF42CCB}" srcOrd="2" destOrd="0" parTransId="{ABA16FA8-70C4-431B-A3A1-318BF751E2F6}" sibTransId="{303DF055-4F3A-473E-938F-2ABA88D520C2}"/>
    <dgm:cxn modelId="{412F4F63-5595-41CD-BB27-8F9DAF54D231}" type="presOf" srcId="{BF8FD09D-24E0-428B-865F-2F8E64EDED1E}" destId="{D975F2D3-63D6-4C4E-8DE4-5503364B8F21}" srcOrd="0" destOrd="0" presId="urn:microsoft.com/office/officeart/2018/2/layout/IconLabelList"/>
    <dgm:cxn modelId="{2ED5A382-50B1-43CA-BFDC-3B90346960A8}" type="presOf" srcId="{E4D8A9E6-E94E-4CCE-A973-C47B6CF42CCB}" destId="{32427165-CD21-4F7C-BA03-C934271D6E00}" srcOrd="0" destOrd="0" presId="urn:microsoft.com/office/officeart/2018/2/layout/IconLabelList"/>
    <dgm:cxn modelId="{70CDAEA0-96E5-45EF-86D4-2C960C6708CE}" type="presOf" srcId="{4AA31A16-6DDE-436F-85CB-8F07A0CE0CBF}" destId="{ADAA289E-E6DC-4C5C-9F80-23EFD448D967}" srcOrd="0" destOrd="0" presId="urn:microsoft.com/office/officeart/2018/2/layout/IconLabelList"/>
    <dgm:cxn modelId="{9D2D4CDC-D118-49BA-9625-CA019B61714B}" srcId="{A5C153E5-9454-47E4-BD54-78A81E041A43}" destId="{BF8FD09D-24E0-428B-865F-2F8E64EDED1E}" srcOrd="0" destOrd="0" parTransId="{24E17084-AB83-4D42-B957-170D2F065FFF}" sibTransId="{94473B39-AB07-465A-8CEE-4A25BD0548BA}"/>
    <dgm:cxn modelId="{9AD864E5-8078-4101-9F93-3EE2E5F71CAE}" type="presOf" srcId="{A5C153E5-9454-47E4-BD54-78A81E041A43}" destId="{D1927160-4772-417D-A6C1-291FAF10AF6A}" srcOrd="0" destOrd="0" presId="urn:microsoft.com/office/officeart/2018/2/layout/IconLabelList"/>
    <dgm:cxn modelId="{2B485DFB-0E23-418B-A4D5-6B6E848ED2CD}" srcId="{A5C153E5-9454-47E4-BD54-78A81E041A43}" destId="{4AA31A16-6DDE-436F-85CB-8F07A0CE0CBF}" srcOrd="1" destOrd="0" parTransId="{ED1CA763-507B-4E4E-AFFF-725909668541}" sibTransId="{A4D7E994-FBCB-4464-B417-B00C6D4C3F51}"/>
    <dgm:cxn modelId="{98C59BCF-FDF5-43D5-9FF8-83FC7A6189F1}" type="presParOf" srcId="{D1927160-4772-417D-A6C1-291FAF10AF6A}" destId="{F419E5E4-17FE-4210-9481-AAF9E959E126}" srcOrd="0" destOrd="0" presId="urn:microsoft.com/office/officeart/2018/2/layout/IconLabelList"/>
    <dgm:cxn modelId="{642FBBFD-845F-4632-8FAE-08C59DCC67FF}" type="presParOf" srcId="{F419E5E4-17FE-4210-9481-AAF9E959E126}" destId="{3CF383F0-8AF3-4254-B1E8-EC64782F3292}" srcOrd="0" destOrd="0" presId="urn:microsoft.com/office/officeart/2018/2/layout/IconLabelList"/>
    <dgm:cxn modelId="{7D92848C-5F1D-4A53-8E66-B1A01D770AE9}" type="presParOf" srcId="{F419E5E4-17FE-4210-9481-AAF9E959E126}" destId="{61E85530-BED8-43F8-8F25-BDA10CA284D7}" srcOrd="1" destOrd="0" presId="urn:microsoft.com/office/officeart/2018/2/layout/IconLabelList"/>
    <dgm:cxn modelId="{B66CCA2E-E8DB-4E65-99A9-070487F42A14}" type="presParOf" srcId="{F419E5E4-17FE-4210-9481-AAF9E959E126}" destId="{D975F2D3-63D6-4C4E-8DE4-5503364B8F21}" srcOrd="2" destOrd="0" presId="urn:microsoft.com/office/officeart/2018/2/layout/IconLabelList"/>
    <dgm:cxn modelId="{E8320C53-EA4F-4057-8EAD-266090D97FA6}" type="presParOf" srcId="{D1927160-4772-417D-A6C1-291FAF10AF6A}" destId="{B0DBC47A-665C-440E-97E0-48684DE4E13D}" srcOrd="1" destOrd="0" presId="urn:microsoft.com/office/officeart/2018/2/layout/IconLabelList"/>
    <dgm:cxn modelId="{279A92AF-1329-4E49-A21C-7717EB6987DB}" type="presParOf" srcId="{D1927160-4772-417D-A6C1-291FAF10AF6A}" destId="{07C43FD4-AA95-4E86-B958-D138EB5315D1}" srcOrd="2" destOrd="0" presId="urn:microsoft.com/office/officeart/2018/2/layout/IconLabelList"/>
    <dgm:cxn modelId="{B15664E9-E1AA-4730-9D5D-5DE95F18636A}" type="presParOf" srcId="{07C43FD4-AA95-4E86-B958-D138EB5315D1}" destId="{7B828D56-6EC8-4969-864A-1E714A495BEB}" srcOrd="0" destOrd="0" presId="urn:microsoft.com/office/officeart/2018/2/layout/IconLabelList"/>
    <dgm:cxn modelId="{C4E4035E-4568-4D44-855C-BB810018C257}" type="presParOf" srcId="{07C43FD4-AA95-4E86-B958-D138EB5315D1}" destId="{5C1BC52B-726B-44D3-A3A0-602EE908913B}" srcOrd="1" destOrd="0" presId="urn:microsoft.com/office/officeart/2018/2/layout/IconLabelList"/>
    <dgm:cxn modelId="{895D65D3-1CF6-4FD4-901B-B7B059949644}" type="presParOf" srcId="{07C43FD4-AA95-4E86-B958-D138EB5315D1}" destId="{ADAA289E-E6DC-4C5C-9F80-23EFD448D967}" srcOrd="2" destOrd="0" presId="urn:microsoft.com/office/officeart/2018/2/layout/IconLabelList"/>
    <dgm:cxn modelId="{D4FB6538-1CAC-4142-BA8D-8D2854535C82}" type="presParOf" srcId="{D1927160-4772-417D-A6C1-291FAF10AF6A}" destId="{0C68980E-C522-4232-ADCD-FDD350459DB3}" srcOrd="3" destOrd="0" presId="urn:microsoft.com/office/officeart/2018/2/layout/IconLabelList"/>
    <dgm:cxn modelId="{6CEB2301-BB52-4816-8275-B04C9C998E8C}" type="presParOf" srcId="{D1927160-4772-417D-A6C1-291FAF10AF6A}" destId="{65312166-6D6F-48B9-8C43-C5B4B48AF9E0}" srcOrd="4" destOrd="0" presId="urn:microsoft.com/office/officeart/2018/2/layout/IconLabelList"/>
    <dgm:cxn modelId="{C0BEB6AB-C13C-4530-B056-379A76395988}" type="presParOf" srcId="{65312166-6D6F-48B9-8C43-C5B4B48AF9E0}" destId="{41D3B28B-8CD7-4DC5-BE9C-7F9069DEA614}" srcOrd="0" destOrd="0" presId="urn:microsoft.com/office/officeart/2018/2/layout/IconLabelList"/>
    <dgm:cxn modelId="{A416BF25-EDD4-4AB4-B7D8-14E5B4A7A171}" type="presParOf" srcId="{65312166-6D6F-48B9-8C43-C5B4B48AF9E0}" destId="{39AD0A9F-1FB9-445C-BD29-D3CC9D01A303}" srcOrd="1" destOrd="0" presId="urn:microsoft.com/office/officeart/2018/2/layout/IconLabelList"/>
    <dgm:cxn modelId="{25EFCEE9-58A0-444D-8A04-2A7EA062376B}" type="presParOf" srcId="{65312166-6D6F-48B9-8C43-C5B4B48AF9E0}" destId="{32427165-CD21-4F7C-BA03-C934271D6E0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03ABB6-A741-5148-9BE4-453D215818EE}" type="doc">
      <dgm:prSet loTypeId="urn:microsoft.com/office/officeart/2009/3/layout/StepUpProcess" loCatId="" qsTypeId="urn:microsoft.com/office/officeart/2005/8/quickstyle/3D2" qsCatId="3D" csTypeId="urn:microsoft.com/office/officeart/2005/8/colors/accent0_1" csCatId="mainScheme" phldr="1"/>
      <dgm:spPr/>
      <dgm:t>
        <a:bodyPr/>
        <a:lstStyle/>
        <a:p>
          <a:endParaRPr lang="en-US"/>
        </a:p>
      </dgm:t>
    </dgm:pt>
    <dgm:pt modelId="{7387DEC3-B755-894E-B6DD-8C10839D9528}">
      <dgm:prSet phldrT="[Text]" custT="1"/>
      <dgm:spPr/>
      <dgm:t>
        <a:bodyPr/>
        <a:lstStyle/>
        <a:p>
          <a:r>
            <a:rPr lang="en-US" sz="1400" dirty="0">
              <a:latin typeface="Arial"/>
              <a:cs typeface="Arial"/>
            </a:rPr>
            <a:t>Beware of notices announcing that you’ve won a prize for a contest you did not enter</a:t>
          </a:r>
        </a:p>
      </dgm:t>
    </dgm:pt>
    <dgm:pt modelId="{0A0114E2-CE1A-514A-97B1-F376058AD83D}" type="parTrans" cxnId="{499B3C73-423D-5C45-892B-D7A84A8EC97F}">
      <dgm:prSet/>
      <dgm:spPr/>
      <dgm:t>
        <a:bodyPr/>
        <a:lstStyle/>
        <a:p>
          <a:endParaRPr lang="en-US" sz="1400">
            <a:latin typeface="Arial"/>
            <a:cs typeface="Arial"/>
          </a:endParaRPr>
        </a:p>
      </dgm:t>
    </dgm:pt>
    <dgm:pt modelId="{0CE9884D-89E3-5044-86C8-92A7CD0EB3A3}" type="sibTrans" cxnId="{499B3C73-423D-5C45-892B-D7A84A8EC97F}">
      <dgm:prSet/>
      <dgm:spPr/>
      <dgm:t>
        <a:bodyPr/>
        <a:lstStyle/>
        <a:p>
          <a:endParaRPr lang="en-US" sz="1400">
            <a:latin typeface="Arial"/>
            <a:cs typeface="Arial"/>
          </a:endParaRPr>
        </a:p>
      </dgm:t>
    </dgm:pt>
    <dgm:pt modelId="{53DB34A3-04BB-3844-9738-7DDBFFFF12F5}">
      <dgm:prSet phldrT="[Text]" custT="1"/>
      <dgm:spPr/>
      <dgm:t>
        <a:bodyPr/>
        <a:lstStyle/>
        <a:p>
          <a:r>
            <a:rPr lang="en-US" sz="1400" dirty="0">
              <a:latin typeface="Arial"/>
              <a:cs typeface="Arial"/>
            </a:rPr>
            <a:t>Notify your post office if you change address</a:t>
          </a:r>
        </a:p>
      </dgm:t>
    </dgm:pt>
    <dgm:pt modelId="{87819434-0567-2D45-BE38-533A8D3EDA5D}" type="parTrans" cxnId="{5E0A582A-360B-354A-9363-E380FC1061CB}">
      <dgm:prSet/>
      <dgm:spPr/>
      <dgm:t>
        <a:bodyPr/>
        <a:lstStyle/>
        <a:p>
          <a:endParaRPr lang="en-US" sz="1400">
            <a:latin typeface="Arial"/>
            <a:cs typeface="Arial"/>
          </a:endParaRPr>
        </a:p>
      </dgm:t>
    </dgm:pt>
    <dgm:pt modelId="{8FADAFC4-4C5B-A047-8858-18672BDA3806}" type="sibTrans" cxnId="{5E0A582A-360B-354A-9363-E380FC1061CB}">
      <dgm:prSet/>
      <dgm:spPr/>
      <dgm:t>
        <a:bodyPr/>
        <a:lstStyle/>
        <a:p>
          <a:endParaRPr lang="en-US" sz="1400">
            <a:latin typeface="Arial"/>
            <a:cs typeface="Arial"/>
          </a:endParaRPr>
        </a:p>
      </dgm:t>
    </dgm:pt>
    <dgm:pt modelId="{4659CE3C-2294-DB41-A411-157E31FEB4B9}">
      <dgm:prSet phldrT="[Text]" custT="1"/>
      <dgm:spPr/>
      <dgm:t>
        <a:bodyPr/>
        <a:lstStyle/>
        <a:p>
          <a:r>
            <a:rPr lang="en-US" sz="1400" dirty="0">
              <a:latin typeface="Arial"/>
              <a:cs typeface="Arial"/>
            </a:rPr>
            <a:t>Make sure your mailbox is secure</a:t>
          </a:r>
        </a:p>
      </dgm:t>
    </dgm:pt>
    <dgm:pt modelId="{2C7A3D9D-59D4-C240-AEC2-FF2600A53C0D}" type="parTrans" cxnId="{0EE69DC4-FC8C-764E-8EBA-AD70AF773E03}">
      <dgm:prSet/>
      <dgm:spPr/>
      <dgm:t>
        <a:bodyPr/>
        <a:lstStyle/>
        <a:p>
          <a:endParaRPr lang="en-US" sz="1400">
            <a:latin typeface="Arial"/>
            <a:cs typeface="Arial"/>
          </a:endParaRPr>
        </a:p>
      </dgm:t>
    </dgm:pt>
    <dgm:pt modelId="{152F174B-5839-B34C-B171-DDB3AA471567}" type="sibTrans" cxnId="{0EE69DC4-FC8C-764E-8EBA-AD70AF773E03}">
      <dgm:prSet/>
      <dgm:spPr/>
      <dgm:t>
        <a:bodyPr/>
        <a:lstStyle/>
        <a:p>
          <a:endParaRPr lang="en-US" sz="1400">
            <a:latin typeface="Arial"/>
            <a:cs typeface="Arial"/>
          </a:endParaRPr>
        </a:p>
      </dgm:t>
    </dgm:pt>
    <dgm:pt modelId="{3A6C6221-758B-044E-9E8A-AA587321EF75}">
      <dgm:prSet phldrT="[Text]" custT="1"/>
      <dgm:spPr/>
      <dgm:t>
        <a:bodyPr/>
        <a:lstStyle/>
        <a:p>
          <a:r>
            <a:rPr lang="en-US" sz="1400" dirty="0">
              <a:latin typeface="Arial"/>
              <a:cs typeface="Arial"/>
            </a:rPr>
            <a:t>Have your mail held when on vacation</a:t>
          </a:r>
        </a:p>
      </dgm:t>
    </dgm:pt>
    <dgm:pt modelId="{6F8766A7-2113-3045-B579-15E10A099417}" type="parTrans" cxnId="{06E6FFAC-4C4D-C843-9C4A-6391CE8E533F}">
      <dgm:prSet/>
      <dgm:spPr/>
      <dgm:t>
        <a:bodyPr/>
        <a:lstStyle/>
        <a:p>
          <a:endParaRPr lang="en-US" sz="1400">
            <a:latin typeface="Arial"/>
            <a:cs typeface="Arial"/>
          </a:endParaRPr>
        </a:p>
      </dgm:t>
    </dgm:pt>
    <dgm:pt modelId="{8CB3155B-8AC8-5D4D-A26D-21913F4C553C}" type="sibTrans" cxnId="{06E6FFAC-4C4D-C843-9C4A-6391CE8E533F}">
      <dgm:prSet/>
      <dgm:spPr/>
      <dgm:t>
        <a:bodyPr/>
        <a:lstStyle/>
        <a:p>
          <a:endParaRPr lang="en-US" sz="1400">
            <a:latin typeface="Arial"/>
            <a:cs typeface="Arial"/>
          </a:endParaRPr>
        </a:p>
      </dgm:t>
    </dgm:pt>
    <dgm:pt modelId="{FED1EFA8-3133-6348-B242-A9740C17613A}">
      <dgm:prSet phldrT="[Text]" custT="1"/>
      <dgm:spPr/>
      <dgm:t>
        <a:bodyPr/>
        <a:lstStyle/>
        <a:p>
          <a:r>
            <a:rPr lang="en-US" sz="1400" dirty="0">
              <a:latin typeface="Arial"/>
              <a:cs typeface="Arial"/>
            </a:rPr>
            <a:t>Collect your delivered mail; don’t let it sit in the mailbox too long</a:t>
          </a:r>
        </a:p>
      </dgm:t>
    </dgm:pt>
    <dgm:pt modelId="{E4E2A638-148C-594E-B7BA-035657501F8F}" type="parTrans" cxnId="{41A762C6-EFC4-F748-82E1-FFC605C11C36}">
      <dgm:prSet/>
      <dgm:spPr/>
      <dgm:t>
        <a:bodyPr/>
        <a:lstStyle/>
        <a:p>
          <a:endParaRPr lang="en-US" sz="1400">
            <a:latin typeface="Arial"/>
            <a:cs typeface="Arial"/>
          </a:endParaRPr>
        </a:p>
      </dgm:t>
    </dgm:pt>
    <dgm:pt modelId="{04EAFE3F-BD36-704C-82B7-8B5A1204C29A}" type="sibTrans" cxnId="{41A762C6-EFC4-F748-82E1-FFC605C11C36}">
      <dgm:prSet/>
      <dgm:spPr/>
      <dgm:t>
        <a:bodyPr/>
        <a:lstStyle/>
        <a:p>
          <a:endParaRPr lang="en-US" sz="1400">
            <a:latin typeface="Arial"/>
            <a:cs typeface="Arial"/>
          </a:endParaRPr>
        </a:p>
      </dgm:t>
    </dgm:pt>
    <dgm:pt modelId="{0355B1C9-3E14-744C-82C4-D612FC639D05}" type="pres">
      <dgm:prSet presAssocID="{9603ABB6-A741-5148-9BE4-453D215818EE}" presName="rootnode" presStyleCnt="0">
        <dgm:presLayoutVars>
          <dgm:chMax/>
          <dgm:chPref/>
          <dgm:dir/>
          <dgm:animLvl val="lvl"/>
        </dgm:presLayoutVars>
      </dgm:prSet>
      <dgm:spPr/>
    </dgm:pt>
    <dgm:pt modelId="{62C5393F-274D-B84A-8751-607529A9C926}" type="pres">
      <dgm:prSet presAssocID="{7387DEC3-B755-894E-B6DD-8C10839D9528}" presName="composite" presStyleCnt="0"/>
      <dgm:spPr/>
    </dgm:pt>
    <dgm:pt modelId="{2631E47D-2A71-EA40-A8EE-0E74A078BEAF}" type="pres">
      <dgm:prSet presAssocID="{7387DEC3-B755-894E-B6DD-8C10839D9528}" presName="LShape" presStyleLbl="alignNode1" presStyleIdx="0" presStyleCnt="9"/>
      <dgm:spPr/>
    </dgm:pt>
    <dgm:pt modelId="{FE49FE13-1107-3A4B-AB9F-F74872003A21}" type="pres">
      <dgm:prSet presAssocID="{7387DEC3-B755-894E-B6DD-8C10839D9528}" presName="ParentText" presStyleLbl="revTx" presStyleIdx="0" presStyleCnt="5">
        <dgm:presLayoutVars>
          <dgm:chMax val="0"/>
          <dgm:chPref val="0"/>
          <dgm:bulletEnabled val="1"/>
        </dgm:presLayoutVars>
      </dgm:prSet>
      <dgm:spPr/>
    </dgm:pt>
    <dgm:pt modelId="{09D31F34-F6A6-4E4D-B9A0-F4C0CDE3D6E4}" type="pres">
      <dgm:prSet presAssocID="{7387DEC3-B755-894E-B6DD-8C10839D9528}" presName="Triangle" presStyleLbl="alignNode1" presStyleIdx="1" presStyleCnt="9"/>
      <dgm:spPr/>
    </dgm:pt>
    <dgm:pt modelId="{F8E560E7-871C-9B45-89BF-41596AA69B24}" type="pres">
      <dgm:prSet presAssocID="{0CE9884D-89E3-5044-86C8-92A7CD0EB3A3}" presName="sibTrans" presStyleCnt="0"/>
      <dgm:spPr/>
    </dgm:pt>
    <dgm:pt modelId="{7D637BB4-1390-214A-B94A-4DBC69AECD14}" type="pres">
      <dgm:prSet presAssocID="{0CE9884D-89E3-5044-86C8-92A7CD0EB3A3}" presName="space" presStyleCnt="0"/>
      <dgm:spPr/>
    </dgm:pt>
    <dgm:pt modelId="{30CF38EE-A256-FE4E-BEE5-619632E9E89B}" type="pres">
      <dgm:prSet presAssocID="{53DB34A3-04BB-3844-9738-7DDBFFFF12F5}" presName="composite" presStyleCnt="0"/>
      <dgm:spPr/>
    </dgm:pt>
    <dgm:pt modelId="{EFD5D197-D8AF-B144-96B8-BA7C0FAE9B7A}" type="pres">
      <dgm:prSet presAssocID="{53DB34A3-04BB-3844-9738-7DDBFFFF12F5}" presName="LShape" presStyleLbl="alignNode1" presStyleIdx="2" presStyleCnt="9"/>
      <dgm:spPr/>
    </dgm:pt>
    <dgm:pt modelId="{97239342-59E5-2142-AEBF-18C15F59204B}" type="pres">
      <dgm:prSet presAssocID="{53DB34A3-04BB-3844-9738-7DDBFFFF12F5}" presName="ParentText" presStyleLbl="revTx" presStyleIdx="1" presStyleCnt="5">
        <dgm:presLayoutVars>
          <dgm:chMax val="0"/>
          <dgm:chPref val="0"/>
          <dgm:bulletEnabled val="1"/>
        </dgm:presLayoutVars>
      </dgm:prSet>
      <dgm:spPr/>
    </dgm:pt>
    <dgm:pt modelId="{9F236B27-2F83-304C-848D-3A7B6E90EC4C}" type="pres">
      <dgm:prSet presAssocID="{53DB34A3-04BB-3844-9738-7DDBFFFF12F5}" presName="Triangle" presStyleLbl="alignNode1" presStyleIdx="3" presStyleCnt="9"/>
      <dgm:spPr/>
    </dgm:pt>
    <dgm:pt modelId="{8B2D3694-86AA-8140-B880-29DB9C186114}" type="pres">
      <dgm:prSet presAssocID="{8FADAFC4-4C5B-A047-8858-18672BDA3806}" presName="sibTrans" presStyleCnt="0"/>
      <dgm:spPr/>
    </dgm:pt>
    <dgm:pt modelId="{43852C7E-8F07-7442-A2EA-C724AB8DA397}" type="pres">
      <dgm:prSet presAssocID="{8FADAFC4-4C5B-A047-8858-18672BDA3806}" presName="space" presStyleCnt="0"/>
      <dgm:spPr/>
    </dgm:pt>
    <dgm:pt modelId="{43815CCB-8206-784E-9762-7836E25F25C8}" type="pres">
      <dgm:prSet presAssocID="{4659CE3C-2294-DB41-A411-157E31FEB4B9}" presName="composite" presStyleCnt="0"/>
      <dgm:spPr/>
    </dgm:pt>
    <dgm:pt modelId="{453BC578-F9C8-DB4E-BD67-6E2BED04A5CD}" type="pres">
      <dgm:prSet presAssocID="{4659CE3C-2294-DB41-A411-157E31FEB4B9}" presName="LShape" presStyleLbl="alignNode1" presStyleIdx="4" presStyleCnt="9"/>
      <dgm:spPr/>
    </dgm:pt>
    <dgm:pt modelId="{632AF20B-A9F3-754A-8E3E-B8701642B1AD}" type="pres">
      <dgm:prSet presAssocID="{4659CE3C-2294-DB41-A411-157E31FEB4B9}" presName="ParentText" presStyleLbl="revTx" presStyleIdx="2" presStyleCnt="5">
        <dgm:presLayoutVars>
          <dgm:chMax val="0"/>
          <dgm:chPref val="0"/>
          <dgm:bulletEnabled val="1"/>
        </dgm:presLayoutVars>
      </dgm:prSet>
      <dgm:spPr/>
    </dgm:pt>
    <dgm:pt modelId="{E71A7D6F-06F6-0149-A366-2696FC1B0A12}" type="pres">
      <dgm:prSet presAssocID="{4659CE3C-2294-DB41-A411-157E31FEB4B9}" presName="Triangle" presStyleLbl="alignNode1" presStyleIdx="5" presStyleCnt="9"/>
      <dgm:spPr/>
    </dgm:pt>
    <dgm:pt modelId="{8CFD700D-A0BF-4640-8B77-F01C6B2A5902}" type="pres">
      <dgm:prSet presAssocID="{152F174B-5839-B34C-B171-DDB3AA471567}" presName="sibTrans" presStyleCnt="0"/>
      <dgm:spPr/>
    </dgm:pt>
    <dgm:pt modelId="{5F4A31EF-8D44-934B-8E8A-DCBB60FA98BB}" type="pres">
      <dgm:prSet presAssocID="{152F174B-5839-B34C-B171-DDB3AA471567}" presName="space" presStyleCnt="0"/>
      <dgm:spPr/>
    </dgm:pt>
    <dgm:pt modelId="{EFFDBF72-EB62-1B4B-8C5A-C4DE887BEF52}" type="pres">
      <dgm:prSet presAssocID="{FED1EFA8-3133-6348-B242-A9740C17613A}" presName="composite" presStyleCnt="0"/>
      <dgm:spPr/>
    </dgm:pt>
    <dgm:pt modelId="{789173C7-0E3E-E64A-9EAE-0CD85C5093D0}" type="pres">
      <dgm:prSet presAssocID="{FED1EFA8-3133-6348-B242-A9740C17613A}" presName="LShape" presStyleLbl="alignNode1" presStyleIdx="6" presStyleCnt="9"/>
      <dgm:spPr/>
    </dgm:pt>
    <dgm:pt modelId="{A1C49904-024C-1944-990D-57CB1C94B26E}" type="pres">
      <dgm:prSet presAssocID="{FED1EFA8-3133-6348-B242-A9740C17613A}" presName="ParentText" presStyleLbl="revTx" presStyleIdx="3" presStyleCnt="5">
        <dgm:presLayoutVars>
          <dgm:chMax val="0"/>
          <dgm:chPref val="0"/>
          <dgm:bulletEnabled val="1"/>
        </dgm:presLayoutVars>
      </dgm:prSet>
      <dgm:spPr/>
    </dgm:pt>
    <dgm:pt modelId="{389F1015-F6C1-A546-9F53-8BE8C124F0DA}" type="pres">
      <dgm:prSet presAssocID="{FED1EFA8-3133-6348-B242-A9740C17613A}" presName="Triangle" presStyleLbl="alignNode1" presStyleIdx="7" presStyleCnt="9"/>
      <dgm:spPr/>
    </dgm:pt>
    <dgm:pt modelId="{20481DEE-C201-B344-938F-9110304E1857}" type="pres">
      <dgm:prSet presAssocID="{04EAFE3F-BD36-704C-82B7-8B5A1204C29A}" presName="sibTrans" presStyleCnt="0"/>
      <dgm:spPr/>
    </dgm:pt>
    <dgm:pt modelId="{48156E25-CD05-0F46-9B87-5A36068AE034}" type="pres">
      <dgm:prSet presAssocID="{04EAFE3F-BD36-704C-82B7-8B5A1204C29A}" presName="space" presStyleCnt="0"/>
      <dgm:spPr/>
    </dgm:pt>
    <dgm:pt modelId="{B35CC814-82A3-4940-A701-4DE9ACB76F2F}" type="pres">
      <dgm:prSet presAssocID="{3A6C6221-758B-044E-9E8A-AA587321EF75}" presName="composite" presStyleCnt="0"/>
      <dgm:spPr/>
    </dgm:pt>
    <dgm:pt modelId="{36D24986-1D41-D14D-9BBA-0C68949AAB79}" type="pres">
      <dgm:prSet presAssocID="{3A6C6221-758B-044E-9E8A-AA587321EF75}" presName="LShape" presStyleLbl="alignNode1" presStyleIdx="8" presStyleCnt="9"/>
      <dgm:spPr/>
    </dgm:pt>
    <dgm:pt modelId="{CD31E16A-0203-F645-A4F0-EC808C21D0C8}" type="pres">
      <dgm:prSet presAssocID="{3A6C6221-758B-044E-9E8A-AA587321EF75}" presName="ParentText" presStyleLbl="revTx" presStyleIdx="4" presStyleCnt="5">
        <dgm:presLayoutVars>
          <dgm:chMax val="0"/>
          <dgm:chPref val="0"/>
          <dgm:bulletEnabled val="1"/>
        </dgm:presLayoutVars>
      </dgm:prSet>
      <dgm:spPr/>
    </dgm:pt>
  </dgm:ptLst>
  <dgm:cxnLst>
    <dgm:cxn modelId="{CA5EF803-F752-234E-83B5-0173196672A8}" type="presOf" srcId="{FED1EFA8-3133-6348-B242-A9740C17613A}" destId="{A1C49904-024C-1944-990D-57CB1C94B26E}" srcOrd="0" destOrd="0" presId="urn:microsoft.com/office/officeart/2009/3/layout/StepUpProcess"/>
    <dgm:cxn modelId="{E882C220-614E-F443-A416-3CD3551181AD}" type="presOf" srcId="{9603ABB6-A741-5148-9BE4-453D215818EE}" destId="{0355B1C9-3E14-744C-82C4-D612FC639D05}" srcOrd="0" destOrd="0" presId="urn:microsoft.com/office/officeart/2009/3/layout/StepUpProcess"/>
    <dgm:cxn modelId="{5E0A582A-360B-354A-9363-E380FC1061CB}" srcId="{9603ABB6-A741-5148-9BE4-453D215818EE}" destId="{53DB34A3-04BB-3844-9738-7DDBFFFF12F5}" srcOrd="1" destOrd="0" parTransId="{87819434-0567-2D45-BE38-533A8D3EDA5D}" sibTransId="{8FADAFC4-4C5B-A047-8858-18672BDA3806}"/>
    <dgm:cxn modelId="{862D2A41-9B13-B44D-98A2-6004628C4DAA}" type="presOf" srcId="{4659CE3C-2294-DB41-A411-157E31FEB4B9}" destId="{632AF20B-A9F3-754A-8E3E-B8701642B1AD}" srcOrd="0" destOrd="0" presId="urn:microsoft.com/office/officeart/2009/3/layout/StepUpProcess"/>
    <dgm:cxn modelId="{BC71744D-C588-9043-A150-8BB52B5BD7BE}" type="presOf" srcId="{53DB34A3-04BB-3844-9738-7DDBFFFF12F5}" destId="{97239342-59E5-2142-AEBF-18C15F59204B}" srcOrd="0" destOrd="0" presId="urn:microsoft.com/office/officeart/2009/3/layout/StepUpProcess"/>
    <dgm:cxn modelId="{499B3C73-423D-5C45-892B-D7A84A8EC97F}" srcId="{9603ABB6-A741-5148-9BE4-453D215818EE}" destId="{7387DEC3-B755-894E-B6DD-8C10839D9528}" srcOrd="0" destOrd="0" parTransId="{0A0114E2-CE1A-514A-97B1-F376058AD83D}" sibTransId="{0CE9884D-89E3-5044-86C8-92A7CD0EB3A3}"/>
    <dgm:cxn modelId="{F14F46A3-FF60-CA47-A6B0-A89FD413B10C}" type="presOf" srcId="{7387DEC3-B755-894E-B6DD-8C10839D9528}" destId="{FE49FE13-1107-3A4B-AB9F-F74872003A21}" srcOrd="0" destOrd="0" presId="urn:microsoft.com/office/officeart/2009/3/layout/StepUpProcess"/>
    <dgm:cxn modelId="{44EB04A8-F77B-5846-96B3-33C4AB2D35E9}" type="presOf" srcId="{3A6C6221-758B-044E-9E8A-AA587321EF75}" destId="{CD31E16A-0203-F645-A4F0-EC808C21D0C8}" srcOrd="0" destOrd="0" presId="urn:microsoft.com/office/officeart/2009/3/layout/StepUpProcess"/>
    <dgm:cxn modelId="{06E6FFAC-4C4D-C843-9C4A-6391CE8E533F}" srcId="{9603ABB6-A741-5148-9BE4-453D215818EE}" destId="{3A6C6221-758B-044E-9E8A-AA587321EF75}" srcOrd="4" destOrd="0" parTransId="{6F8766A7-2113-3045-B579-15E10A099417}" sibTransId="{8CB3155B-8AC8-5D4D-A26D-21913F4C553C}"/>
    <dgm:cxn modelId="{0EE69DC4-FC8C-764E-8EBA-AD70AF773E03}" srcId="{9603ABB6-A741-5148-9BE4-453D215818EE}" destId="{4659CE3C-2294-DB41-A411-157E31FEB4B9}" srcOrd="2" destOrd="0" parTransId="{2C7A3D9D-59D4-C240-AEC2-FF2600A53C0D}" sibTransId="{152F174B-5839-B34C-B171-DDB3AA471567}"/>
    <dgm:cxn modelId="{41A762C6-EFC4-F748-82E1-FFC605C11C36}" srcId="{9603ABB6-A741-5148-9BE4-453D215818EE}" destId="{FED1EFA8-3133-6348-B242-A9740C17613A}" srcOrd="3" destOrd="0" parTransId="{E4E2A638-148C-594E-B7BA-035657501F8F}" sibTransId="{04EAFE3F-BD36-704C-82B7-8B5A1204C29A}"/>
    <dgm:cxn modelId="{91F313FB-9AFA-7E45-98F2-6531B5375998}" type="presParOf" srcId="{0355B1C9-3E14-744C-82C4-D612FC639D05}" destId="{62C5393F-274D-B84A-8751-607529A9C926}" srcOrd="0" destOrd="0" presId="urn:microsoft.com/office/officeart/2009/3/layout/StepUpProcess"/>
    <dgm:cxn modelId="{C5994C4D-BB1F-E84F-8559-F97CCB248CF1}" type="presParOf" srcId="{62C5393F-274D-B84A-8751-607529A9C926}" destId="{2631E47D-2A71-EA40-A8EE-0E74A078BEAF}" srcOrd="0" destOrd="0" presId="urn:microsoft.com/office/officeart/2009/3/layout/StepUpProcess"/>
    <dgm:cxn modelId="{382E275F-54E5-9C40-9581-4A09A905E528}" type="presParOf" srcId="{62C5393F-274D-B84A-8751-607529A9C926}" destId="{FE49FE13-1107-3A4B-AB9F-F74872003A21}" srcOrd="1" destOrd="0" presId="urn:microsoft.com/office/officeart/2009/3/layout/StepUpProcess"/>
    <dgm:cxn modelId="{5D422C86-D613-524D-84C7-EAFDAC7C2294}" type="presParOf" srcId="{62C5393F-274D-B84A-8751-607529A9C926}" destId="{09D31F34-F6A6-4E4D-B9A0-F4C0CDE3D6E4}" srcOrd="2" destOrd="0" presId="urn:microsoft.com/office/officeart/2009/3/layout/StepUpProcess"/>
    <dgm:cxn modelId="{DB03ADED-8A5D-6440-9C45-9DA1A59DB511}" type="presParOf" srcId="{0355B1C9-3E14-744C-82C4-D612FC639D05}" destId="{F8E560E7-871C-9B45-89BF-41596AA69B24}" srcOrd="1" destOrd="0" presId="urn:microsoft.com/office/officeart/2009/3/layout/StepUpProcess"/>
    <dgm:cxn modelId="{0ABAFCDA-ECE8-3E44-B394-D92AACAE1801}" type="presParOf" srcId="{F8E560E7-871C-9B45-89BF-41596AA69B24}" destId="{7D637BB4-1390-214A-B94A-4DBC69AECD14}" srcOrd="0" destOrd="0" presId="urn:microsoft.com/office/officeart/2009/3/layout/StepUpProcess"/>
    <dgm:cxn modelId="{846CE204-6E28-E846-9FB6-F0A854A51F8E}" type="presParOf" srcId="{0355B1C9-3E14-744C-82C4-D612FC639D05}" destId="{30CF38EE-A256-FE4E-BEE5-619632E9E89B}" srcOrd="2" destOrd="0" presId="urn:microsoft.com/office/officeart/2009/3/layout/StepUpProcess"/>
    <dgm:cxn modelId="{0A9FE5C5-C583-4342-9256-02C145BCE9D8}" type="presParOf" srcId="{30CF38EE-A256-FE4E-BEE5-619632E9E89B}" destId="{EFD5D197-D8AF-B144-96B8-BA7C0FAE9B7A}" srcOrd="0" destOrd="0" presId="urn:microsoft.com/office/officeart/2009/3/layout/StepUpProcess"/>
    <dgm:cxn modelId="{647EEC05-7847-E445-83F3-65C0A4A4EA64}" type="presParOf" srcId="{30CF38EE-A256-FE4E-BEE5-619632E9E89B}" destId="{97239342-59E5-2142-AEBF-18C15F59204B}" srcOrd="1" destOrd="0" presId="urn:microsoft.com/office/officeart/2009/3/layout/StepUpProcess"/>
    <dgm:cxn modelId="{D9AC1109-45ED-D349-A326-976FBF1F7037}" type="presParOf" srcId="{30CF38EE-A256-FE4E-BEE5-619632E9E89B}" destId="{9F236B27-2F83-304C-848D-3A7B6E90EC4C}" srcOrd="2" destOrd="0" presId="urn:microsoft.com/office/officeart/2009/3/layout/StepUpProcess"/>
    <dgm:cxn modelId="{BC572901-3D7F-744B-9634-A908FCA9453B}" type="presParOf" srcId="{0355B1C9-3E14-744C-82C4-D612FC639D05}" destId="{8B2D3694-86AA-8140-B880-29DB9C186114}" srcOrd="3" destOrd="0" presId="urn:microsoft.com/office/officeart/2009/3/layout/StepUpProcess"/>
    <dgm:cxn modelId="{FDD8FA6B-25F3-8244-9178-5884E93BEF34}" type="presParOf" srcId="{8B2D3694-86AA-8140-B880-29DB9C186114}" destId="{43852C7E-8F07-7442-A2EA-C724AB8DA397}" srcOrd="0" destOrd="0" presId="urn:microsoft.com/office/officeart/2009/3/layout/StepUpProcess"/>
    <dgm:cxn modelId="{DB109943-3DD5-494D-8978-0DF5786471D3}" type="presParOf" srcId="{0355B1C9-3E14-744C-82C4-D612FC639D05}" destId="{43815CCB-8206-784E-9762-7836E25F25C8}" srcOrd="4" destOrd="0" presId="urn:microsoft.com/office/officeart/2009/3/layout/StepUpProcess"/>
    <dgm:cxn modelId="{21730F93-FEEB-2644-9DE8-F69AB01560C6}" type="presParOf" srcId="{43815CCB-8206-784E-9762-7836E25F25C8}" destId="{453BC578-F9C8-DB4E-BD67-6E2BED04A5CD}" srcOrd="0" destOrd="0" presId="urn:microsoft.com/office/officeart/2009/3/layout/StepUpProcess"/>
    <dgm:cxn modelId="{458E07DC-103D-014B-93E1-7ABF9F015F9A}" type="presParOf" srcId="{43815CCB-8206-784E-9762-7836E25F25C8}" destId="{632AF20B-A9F3-754A-8E3E-B8701642B1AD}" srcOrd="1" destOrd="0" presId="urn:microsoft.com/office/officeart/2009/3/layout/StepUpProcess"/>
    <dgm:cxn modelId="{1B6B8726-3CB2-ED41-B28A-ACD5044DA42F}" type="presParOf" srcId="{43815CCB-8206-784E-9762-7836E25F25C8}" destId="{E71A7D6F-06F6-0149-A366-2696FC1B0A12}" srcOrd="2" destOrd="0" presId="urn:microsoft.com/office/officeart/2009/3/layout/StepUpProcess"/>
    <dgm:cxn modelId="{513771B8-C11B-F549-BAC8-3F7890E51773}" type="presParOf" srcId="{0355B1C9-3E14-744C-82C4-D612FC639D05}" destId="{8CFD700D-A0BF-4640-8B77-F01C6B2A5902}" srcOrd="5" destOrd="0" presId="urn:microsoft.com/office/officeart/2009/3/layout/StepUpProcess"/>
    <dgm:cxn modelId="{703C3818-2B1C-4149-BE5D-BEBDABA86C94}" type="presParOf" srcId="{8CFD700D-A0BF-4640-8B77-F01C6B2A5902}" destId="{5F4A31EF-8D44-934B-8E8A-DCBB60FA98BB}" srcOrd="0" destOrd="0" presId="urn:microsoft.com/office/officeart/2009/3/layout/StepUpProcess"/>
    <dgm:cxn modelId="{610E004D-2271-D24E-95D7-DFAB0170A8F5}" type="presParOf" srcId="{0355B1C9-3E14-744C-82C4-D612FC639D05}" destId="{EFFDBF72-EB62-1B4B-8C5A-C4DE887BEF52}" srcOrd="6" destOrd="0" presId="urn:microsoft.com/office/officeart/2009/3/layout/StepUpProcess"/>
    <dgm:cxn modelId="{163A396E-8314-694A-86EA-F8BEC0BBB0E0}" type="presParOf" srcId="{EFFDBF72-EB62-1B4B-8C5A-C4DE887BEF52}" destId="{789173C7-0E3E-E64A-9EAE-0CD85C5093D0}" srcOrd="0" destOrd="0" presId="urn:microsoft.com/office/officeart/2009/3/layout/StepUpProcess"/>
    <dgm:cxn modelId="{668D0E14-3810-BB46-BE8C-77826649878F}" type="presParOf" srcId="{EFFDBF72-EB62-1B4B-8C5A-C4DE887BEF52}" destId="{A1C49904-024C-1944-990D-57CB1C94B26E}" srcOrd="1" destOrd="0" presId="urn:microsoft.com/office/officeart/2009/3/layout/StepUpProcess"/>
    <dgm:cxn modelId="{54020751-8887-3741-9003-4C596ACB392F}" type="presParOf" srcId="{EFFDBF72-EB62-1B4B-8C5A-C4DE887BEF52}" destId="{389F1015-F6C1-A546-9F53-8BE8C124F0DA}" srcOrd="2" destOrd="0" presId="urn:microsoft.com/office/officeart/2009/3/layout/StepUpProcess"/>
    <dgm:cxn modelId="{0316A97C-216B-6C46-92AE-691A6B96E23B}" type="presParOf" srcId="{0355B1C9-3E14-744C-82C4-D612FC639D05}" destId="{20481DEE-C201-B344-938F-9110304E1857}" srcOrd="7" destOrd="0" presId="urn:microsoft.com/office/officeart/2009/3/layout/StepUpProcess"/>
    <dgm:cxn modelId="{CDACEB21-8B90-2040-A160-5A8C6CA51ED5}" type="presParOf" srcId="{20481DEE-C201-B344-938F-9110304E1857}" destId="{48156E25-CD05-0F46-9B87-5A36068AE034}" srcOrd="0" destOrd="0" presId="urn:microsoft.com/office/officeart/2009/3/layout/StepUpProcess"/>
    <dgm:cxn modelId="{00ACF692-DF3E-714D-A906-E6E193044B9D}" type="presParOf" srcId="{0355B1C9-3E14-744C-82C4-D612FC639D05}" destId="{B35CC814-82A3-4940-A701-4DE9ACB76F2F}" srcOrd="8" destOrd="0" presId="urn:microsoft.com/office/officeart/2009/3/layout/StepUpProcess"/>
    <dgm:cxn modelId="{481FC60B-247C-4948-AE72-470322A0B58F}" type="presParOf" srcId="{B35CC814-82A3-4940-A701-4DE9ACB76F2F}" destId="{36D24986-1D41-D14D-9BBA-0C68949AAB79}" srcOrd="0" destOrd="0" presId="urn:microsoft.com/office/officeart/2009/3/layout/StepUpProcess"/>
    <dgm:cxn modelId="{76BF8756-B5D4-834E-A0DE-2F5D55D09374}" type="presParOf" srcId="{B35CC814-82A3-4940-A701-4DE9ACB76F2F}" destId="{CD31E16A-0203-F645-A4F0-EC808C21D0C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E354C7-7F18-4B43-8C26-A76C2516BCC8}"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D15C61DC-44FE-45FE-8495-6A6DAAB36910}">
      <dgm:prSet/>
      <dgm:spPr/>
      <dgm:t>
        <a:bodyPr/>
        <a:lstStyle/>
        <a:p>
          <a:r>
            <a:rPr lang="en-US"/>
            <a:t>Forced savings plan because mortgage principal payments are retained as </a:t>
          </a:r>
          <a:r>
            <a:rPr lang="en-US" b="1" i="1"/>
            <a:t>equity</a:t>
          </a:r>
          <a:r>
            <a:rPr lang="en-US"/>
            <a:t> in the home</a:t>
          </a:r>
        </a:p>
      </dgm:t>
    </dgm:pt>
    <dgm:pt modelId="{9FFAD996-545B-49D7-8432-2DD080EC3D77}" type="parTrans" cxnId="{D7FFCDB7-A181-40DA-9059-087B05547734}">
      <dgm:prSet/>
      <dgm:spPr/>
      <dgm:t>
        <a:bodyPr/>
        <a:lstStyle/>
        <a:p>
          <a:endParaRPr lang="en-US"/>
        </a:p>
      </dgm:t>
    </dgm:pt>
    <dgm:pt modelId="{43CA0946-DD01-4896-B671-D1C69B6853A3}" type="sibTrans" cxnId="{D7FFCDB7-A181-40DA-9059-087B05547734}">
      <dgm:prSet phldrT="01"/>
      <dgm:spPr/>
      <dgm:t>
        <a:bodyPr/>
        <a:lstStyle/>
        <a:p>
          <a:endParaRPr lang="en-US"/>
        </a:p>
      </dgm:t>
    </dgm:pt>
    <dgm:pt modelId="{33F54A45-EF02-4906-A2F8-B784BDF4FCFD}">
      <dgm:prSet/>
      <dgm:spPr/>
      <dgm:t>
        <a:bodyPr/>
        <a:lstStyle/>
        <a:p>
          <a:r>
            <a:rPr lang="en-US"/>
            <a:t>Usually a good long-term investment– home value can increase over time </a:t>
          </a:r>
        </a:p>
      </dgm:t>
    </dgm:pt>
    <dgm:pt modelId="{C6E51AD5-3C33-4568-8A1B-1E60C548836B}" type="parTrans" cxnId="{57DCB3FE-B2FD-4651-9303-C82D6E213B3C}">
      <dgm:prSet/>
      <dgm:spPr/>
      <dgm:t>
        <a:bodyPr/>
        <a:lstStyle/>
        <a:p>
          <a:endParaRPr lang="en-US"/>
        </a:p>
      </dgm:t>
    </dgm:pt>
    <dgm:pt modelId="{3B744FEF-9003-432E-BB74-E3B020EEBA98}" type="sibTrans" cxnId="{57DCB3FE-B2FD-4651-9303-C82D6E213B3C}">
      <dgm:prSet phldrT="02"/>
      <dgm:spPr/>
      <dgm:t>
        <a:bodyPr/>
        <a:lstStyle/>
        <a:p>
          <a:endParaRPr lang="en-US"/>
        </a:p>
      </dgm:t>
    </dgm:pt>
    <dgm:pt modelId="{48C57FF3-7C73-4C50-9302-25E65C76C7F2}">
      <dgm:prSet/>
      <dgm:spPr/>
      <dgm:t>
        <a:bodyPr/>
        <a:lstStyle/>
        <a:p>
          <a:r>
            <a:rPr lang="en-US"/>
            <a:t>Property taxes &amp; interest payments can be deducted from your federal income taxes</a:t>
          </a:r>
        </a:p>
      </dgm:t>
    </dgm:pt>
    <dgm:pt modelId="{FCF1B099-3045-4D3A-AE5D-0CACCE99DDB7}" type="parTrans" cxnId="{46AD76CE-E5FC-47DD-B45D-C327D23C9BB6}">
      <dgm:prSet/>
      <dgm:spPr/>
      <dgm:t>
        <a:bodyPr/>
        <a:lstStyle/>
        <a:p>
          <a:endParaRPr lang="en-US"/>
        </a:p>
      </dgm:t>
    </dgm:pt>
    <dgm:pt modelId="{503CA0DE-DD31-466E-BA5F-2B25A1A7EFB9}" type="sibTrans" cxnId="{46AD76CE-E5FC-47DD-B45D-C327D23C9BB6}">
      <dgm:prSet phldrT="03"/>
      <dgm:spPr/>
      <dgm:t>
        <a:bodyPr/>
        <a:lstStyle/>
        <a:p>
          <a:endParaRPr lang="en-US"/>
        </a:p>
      </dgm:t>
    </dgm:pt>
    <dgm:pt modelId="{708959C1-2ABE-4224-9CFA-746555424CA9}">
      <dgm:prSet/>
      <dgm:spPr/>
      <dgm:t>
        <a:bodyPr/>
        <a:lstStyle/>
        <a:p>
          <a:r>
            <a:rPr lang="en-US"/>
            <a:t>Mortgage payments can be less than rent payments in some markets.</a:t>
          </a:r>
        </a:p>
      </dgm:t>
    </dgm:pt>
    <dgm:pt modelId="{7DD5F029-F525-4E82-A272-3C28065805E0}" type="parTrans" cxnId="{9B24CF5B-FBE3-4F6F-B1E1-C9C283084967}">
      <dgm:prSet/>
      <dgm:spPr/>
      <dgm:t>
        <a:bodyPr/>
        <a:lstStyle/>
        <a:p>
          <a:endParaRPr lang="en-US"/>
        </a:p>
      </dgm:t>
    </dgm:pt>
    <dgm:pt modelId="{595EAD39-9E80-49B4-8483-F8BE4935C1A6}" type="sibTrans" cxnId="{9B24CF5B-FBE3-4F6F-B1E1-C9C283084967}">
      <dgm:prSet phldrT="04"/>
      <dgm:spPr/>
      <dgm:t>
        <a:bodyPr/>
        <a:lstStyle/>
        <a:p>
          <a:endParaRPr lang="en-US"/>
        </a:p>
      </dgm:t>
    </dgm:pt>
    <dgm:pt modelId="{088DC18D-DE43-4E9C-A163-5ECB180CC81A}" type="pres">
      <dgm:prSet presAssocID="{87E354C7-7F18-4B43-8C26-A76C2516BCC8}" presName="vert0" presStyleCnt="0">
        <dgm:presLayoutVars>
          <dgm:dir/>
          <dgm:animOne val="branch"/>
          <dgm:animLvl val="lvl"/>
        </dgm:presLayoutVars>
      </dgm:prSet>
      <dgm:spPr/>
    </dgm:pt>
    <dgm:pt modelId="{F7455F37-E7EF-40AF-A242-B575283A2C85}" type="pres">
      <dgm:prSet presAssocID="{D15C61DC-44FE-45FE-8495-6A6DAAB36910}" presName="thickLine" presStyleLbl="alignNode1" presStyleIdx="0" presStyleCnt="4"/>
      <dgm:spPr/>
    </dgm:pt>
    <dgm:pt modelId="{B94DF729-FD53-428F-88F4-2080AFA3735C}" type="pres">
      <dgm:prSet presAssocID="{D15C61DC-44FE-45FE-8495-6A6DAAB36910}" presName="horz1" presStyleCnt="0"/>
      <dgm:spPr/>
    </dgm:pt>
    <dgm:pt modelId="{2784BEE2-909B-4623-9595-44B5DEBECEDE}" type="pres">
      <dgm:prSet presAssocID="{D15C61DC-44FE-45FE-8495-6A6DAAB36910}" presName="tx1" presStyleLbl="revTx" presStyleIdx="0" presStyleCnt="4"/>
      <dgm:spPr/>
    </dgm:pt>
    <dgm:pt modelId="{46907CFD-F3E9-4098-A52A-BC9032C01347}" type="pres">
      <dgm:prSet presAssocID="{D15C61DC-44FE-45FE-8495-6A6DAAB36910}" presName="vert1" presStyleCnt="0"/>
      <dgm:spPr/>
    </dgm:pt>
    <dgm:pt modelId="{FE8C214D-496C-47BE-AD7E-0514DE63D170}" type="pres">
      <dgm:prSet presAssocID="{33F54A45-EF02-4906-A2F8-B784BDF4FCFD}" presName="thickLine" presStyleLbl="alignNode1" presStyleIdx="1" presStyleCnt="4"/>
      <dgm:spPr/>
    </dgm:pt>
    <dgm:pt modelId="{3F31C821-26F9-4A82-A896-571E57A8439C}" type="pres">
      <dgm:prSet presAssocID="{33F54A45-EF02-4906-A2F8-B784BDF4FCFD}" presName="horz1" presStyleCnt="0"/>
      <dgm:spPr/>
    </dgm:pt>
    <dgm:pt modelId="{E208D4C7-70D2-42A0-8286-F2EED91DFD09}" type="pres">
      <dgm:prSet presAssocID="{33F54A45-EF02-4906-A2F8-B784BDF4FCFD}" presName="tx1" presStyleLbl="revTx" presStyleIdx="1" presStyleCnt="4"/>
      <dgm:spPr/>
    </dgm:pt>
    <dgm:pt modelId="{B42DC72E-77F8-4367-B697-60FD5CD0CF59}" type="pres">
      <dgm:prSet presAssocID="{33F54A45-EF02-4906-A2F8-B784BDF4FCFD}" presName="vert1" presStyleCnt="0"/>
      <dgm:spPr/>
    </dgm:pt>
    <dgm:pt modelId="{317707EB-EC45-404A-AA67-325FD7164C2C}" type="pres">
      <dgm:prSet presAssocID="{48C57FF3-7C73-4C50-9302-25E65C76C7F2}" presName="thickLine" presStyleLbl="alignNode1" presStyleIdx="2" presStyleCnt="4"/>
      <dgm:spPr/>
    </dgm:pt>
    <dgm:pt modelId="{D803A7E8-1196-482D-BC66-1874AE0576EE}" type="pres">
      <dgm:prSet presAssocID="{48C57FF3-7C73-4C50-9302-25E65C76C7F2}" presName="horz1" presStyleCnt="0"/>
      <dgm:spPr/>
    </dgm:pt>
    <dgm:pt modelId="{5927E667-9321-4D4D-A2DF-06E6900424BF}" type="pres">
      <dgm:prSet presAssocID="{48C57FF3-7C73-4C50-9302-25E65C76C7F2}" presName="tx1" presStyleLbl="revTx" presStyleIdx="2" presStyleCnt="4"/>
      <dgm:spPr/>
    </dgm:pt>
    <dgm:pt modelId="{CD2A0E88-19B0-462B-AD4D-96BAC36CC7A1}" type="pres">
      <dgm:prSet presAssocID="{48C57FF3-7C73-4C50-9302-25E65C76C7F2}" presName="vert1" presStyleCnt="0"/>
      <dgm:spPr/>
    </dgm:pt>
    <dgm:pt modelId="{2EB3D9AF-4421-4078-BC1F-ADBA32742AC7}" type="pres">
      <dgm:prSet presAssocID="{708959C1-2ABE-4224-9CFA-746555424CA9}" presName="thickLine" presStyleLbl="alignNode1" presStyleIdx="3" presStyleCnt="4"/>
      <dgm:spPr/>
    </dgm:pt>
    <dgm:pt modelId="{8291BFE8-022E-46CD-830A-B017BC84A571}" type="pres">
      <dgm:prSet presAssocID="{708959C1-2ABE-4224-9CFA-746555424CA9}" presName="horz1" presStyleCnt="0"/>
      <dgm:spPr/>
    </dgm:pt>
    <dgm:pt modelId="{E18FDE47-3809-4480-B0C7-81361D6F36F0}" type="pres">
      <dgm:prSet presAssocID="{708959C1-2ABE-4224-9CFA-746555424CA9}" presName="tx1" presStyleLbl="revTx" presStyleIdx="3" presStyleCnt="4"/>
      <dgm:spPr/>
    </dgm:pt>
    <dgm:pt modelId="{8A6071B1-5AD5-43EC-B710-E1EE1C260C69}" type="pres">
      <dgm:prSet presAssocID="{708959C1-2ABE-4224-9CFA-746555424CA9}" presName="vert1" presStyleCnt="0"/>
      <dgm:spPr/>
    </dgm:pt>
  </dgm:ptLst>
  <dgm:cxnLst>
    <dgm:cxn modelId="{16DAED05-DC5A-418E-838E-EB7CBE891A28}" type="presOf" srcId="{87E354C7-7F18-4B43-8C26-A76C2516BCC8}" destId="{088DC18D-DE43-4E9C-A163-5ECB180CC81A}" srcOrd="0" destOrd="0" presId="urn:microsoft.com/office/officeart/2008/layout/LinedList"/>
    <dgm:cxn modelId="{9B24CF5B-FBE3-4F6F-B1E1-C9C283084967}" srcId="{87E354C7-7F18-4B43-8C26-A76C2516BCC8}" destId="{708959C1-2ABE-4224-9CFA-746555424CA9}" srcOrd="3" destOrd="0" parTransId="{7DD5F029-F525-4E82-A272-3C28065805E0}" sibTransId="{595EAD39-9E80-49B4-8483-F8BE4935C1A6}"/>
    <dgm:cxn modelId="{4F300A7C-C47A-4CA9-A755-7BAFE5300AF9}" type="presOf" srcId="{48C57FF3-7C73-4C50-9302-25E65C76C7F2}" destId="{5927E667-9321-4D4D-A2DF-06E6900424BF}" srcOrd="0" destOrd="0" presId="urn:microsoft.com/office/officeart/2008/layout/LinedList"/>
    <dgm:cxn modelId="{C42BB4AE-61FE-4A2E-A6B5-3B0BCA42369B}" type="presOf" srcId="{D15C61DC-44FE-45FE-8495-6A6DAAB36910}" destId="{2784BEE2-909B-4623-9595-44B5DEBECEDE}" srcOrd="0" destOrd="0" presId="urn:microsoft.com/office/officeart/2008/layout/LinedList"/>
    <dgm:cxn modelId="{D7FFCDB7-A181-40DA-9059-087B05547734}" srcId="{87E354C7-7F18-4B43-8C26-A76C2516BCC8}" destId="{D15C61DC-44FE-45FE-8495-6A6DAAB36910}" srcOrd="0" destOrd="0" parTransId="{9FFAD996-545B-49D7-8432-2DD080EC3D77}" sibTransId="{43CA0946-DD01-4896-B671-D1C69B6853A3}"/>
    <dgm:cxn modelId="{46AD76CE-E5FC-47DD-B45D-C327D23C9BB6}" srcId="{87E354C7-7F18-4B43-8C26-A76C2516BCC8}" destId="{48C57FF3-7C73-4C50-9302-25E65C76C7F2}" srcOrd="2" destOrd="0" parTransId="{FCF1B099-3045-4D3A-AE5D-0CACCE99DDB7}" sibTransId="{503CA0DE-DD31-466E-BA5F-2B25A1A7EFB9}"/>
    <dgm:cxn modelId="{E8CF68DE-3EB1-4E2E-A962-29D72B22654D}" type="presOf" srcId="{708959C1-2ABE-4224-9CFA-746555424CA9}" destId="{E18FDE47-3809-4480-B0C7-81361D6F36F0}" srcOrd="0" destOrd="0" presId="urn:microsoft.com/office/officeart/2008/layout/LinedList"/>
    <dgm:cxn modelId="{A2EF66EF-082B-4A52-BC1D-0C2D08E1FCC8}" type="presOf" srcId="{33F54A45-EF02-4906-A2F8-B784BDF4FCFD}" destId="{E208D4C7-70D2-42A0-8286-F2EED91DFD09}" srcOrd="0" destOrd="0" presId="urn:microsoft.com/office/officeart/2008/layout/LinedList"/>
    <dgm:cxn modelId="{57DCB3FE-B2FD-4651-9303-C82D6E213B3C}" srcId="{87E354C7-7F18-4B43-8C26-A76C2516BCC8}" destId="{33F54A45-EF02-4906-A2F8-B784BDF4FCFD}" srcOrd="1" destOrd="0" parTransId="{C6E51AD5-3C33-4568-8A1B-1E60C548836B}" sibTransId="{3B744FEF-9003-432E-BB74-E3B020EEBA98}"/>
    <dgm:cxn modelId="{C1FD909F-E70D-4005-B397-DC49BBCC767D}" type="presParOf" srcId="{088DC18D-DE43-4E9C-A163-5ECB180CC81A}" destId="{F7455F37-E7EF-40AF-A242-B575283A2C85}" srcOrd="0" destOrd="0" presId="urn:microsoft.com/office/officeart/2008/layout/LinedList"/>
    <dgm:cxn modelId="{E8167D16-9309-4B96-97ED-FD9305951B63}" type="presParOf" srcId="{088DC18D-DE43-4E9C-A163-5ECB180CC81A}" destId="{B94DF729-FD53-428F-88F4-2080AFA3735C}" srcOrd="1" destOrd="0" presId="urn:microsoft.com/office/officeart/2008/layout/LinedList"/>
    <dgm:cxn modelId="{6FE34524-0CEE-4621-BFAE-A053CAA89186}" type="presParOf" srcId="{B94DF729-FD53-428F-88F4-2080AFA3735C}" destId="{2784BEE2-909B-4623-9595-44B5DEBECEDE}" srcOrd="0" destOrd="0" presId="urn:microsoft.com/office/officeart/2008/layout/LinedList"/>
    <dgm:cxn modelId="{C27A1204-991C-4089-AF84-15A5B92355C4}" type="presParOf" srcId="{B94DF729-FD53-428F-88F4-2080AFA3735C}" destId="{46907CFD-F3E9-4098-A52A-BC9032C01347}" srcOrd="1" destOrd="0" presId="urn:microsoft.com/office/officeart/2008/layout/LinedList"/>
    <dgm:cxn modelId="{E61B3A54-AB24-4D22-9D6B-5A310916A773}" type="presParOf" srcId="{088DC18D-DE43-4E9C-A163-5ECB180CC81A}" destId="{FE8C214D-496C-47BE-AD7E-0514DE63D170}" srcOrd="2" destOrd="0" presId="urn:microsoft.com/office/officeart/2008/layout/LinedList"/>
    <dgm:cxn modelId="{1414E0E0-5DEA-4F15-9B14-9D7294E8EE53}" type="presParOf" srcId="{088DC18D-DE43-4E9C-A163-5ECB180CC81A}" destId="{3F31C821-26F9-4A82-A896-571E57A8439C}" srcOrd="3" destOrd="0" presId="urn:microsoft.com/office/officeart/2008/layout/LinedList"/>
    <dgm:cxn modelId="{07939688-84E9-44FC-ADB6-CD0836827C76}" type="presParOf" srcId="{3F31C821-26F9-4A82-A896-571E57A8439C}" destId="{E208D4C7-70D2-42A0-8286-F2EED91DFD09}" srcOrd="0" destOrd="0" presId="urn:microsoft.com/office/officeart/2008/layout/LinedList"/>
    <dgm:cxn modelId="{9F9109C1-F0E8-42C5-805C-062DE35D17D1}" type="presParOf" srcId="{3F31C821-26F9-4A82-A896-571E57A8439C}" destId="{B42DC72E-77F8-4367-B697-60FD5CD0CF59}" srcOrd="1" destOrd="0" presId="urn:microsoft.com/office/officeart/2008/layout/LinedList"/>
    <dgm:cxn modelId="{F69693BC-46E9-454E-80DD-0515DFF8F52C}" type="presParOf" srcId="{088DC18D-DE43-4E9C-A163-5ECB180CC81A}" destId="{317707EB-EC45-404A-AA67-325FD7164C2C}" srcOrd="4" destOrd="0" presId="urn:microsoft.com/office/officeart/2008/layout/LinedList"/>
    <dgm:cxn modelId="{A85D944A-4F4F-4716-9D12-1925C73FA378}" type="presParOf" srcId="{088DC18D-DE43-4E9C-A163-5ECB180CC81A}" destId="{D803A7E8-1196-482D-BC66-1874AE0576EE}" srcOrd="5" destOrd="0" presId="urn:microsoft.com/office/officeart/2008/layout/LinedList"/>
    <dgm:cxn modelId="{25178289-C286-4C48-BD80-EB4C37B6D06C}" type="presParOf" srcId="{D803A7E8-1196-482D-BC66-1874AE0576EE}" destId="{5927E667-9321-4D4D-A2DF-06E6900424BF}" srcOrd="0" destOrd="0" presId="urn:microsoft.com/office/officeart/2008/layout/LinedList"/>
    <dgm:cxn modelId="{993F4554-D07D-495B-BA71-20B1B067CF5C}" type="presParOf" srcId="{D803A7E8-1196-482D-BC66-1874AE0576EE}" destId="{CD2A0E88-19B0-462B-AD4D-96BAC36CC7A1}" srcOrd="1" destOrd="0" presId="urn:microsoft.com/office/officeart/2008/layout/LinedList"/>
    <dgm:cxn modelId="{37A10FFF-A038-44EC-B520-6325CBFB6BE8}" type="presParOf" srcId="{088DC18D-DE43-4E9C-A163-5ECB180CC81A}" destId="{2EB3D9AF-4421-4078-BC1F-ADBA32742AC7}" srcOrd="6" destOrd="0" presId="urn:microsoft.com/office/officeart/2008/layout/LinedList"/>
    <dgm:cxn modelId="{FA3F10CD-6716-4C6A-9F85-D116DBD548AD}" type="presParOf" srcId="{088DC18D-DE43-4E9C-A163-5ECB180CC81A}" destId="{8291BFE8-022E-46CD-830A-B017BC84A571}" srcOrd="7" destOrd="0" presId="urn:microsoft.com/office/officeart/2008/layout/LinedList"/>
    <dgm:cxn modelId="{B363570E-9DEA-4134-846D-6B4C1FB5CAEE}" type="presParOf" srcId="{8291BFE8-022E-46CD-830A-B017BC84A571}" destId="{E18FDE47-3809-4480-B0C7-81361D6F36F0}" srcOrd="0" destOrd="0" presId="urn:microsoft.com/office/officeart/2008/layout/LinedList"/>
    <dgm:cxn modelId="{FE37CA29-27FB-45D9-9EF9-A44CE96B6461}" type="presParOf" srcId="{8291BFE8-022E-46CD-830A-B017BC84A571}" destId="{8A6071B1-5AD5-43EC-B710-E1EE1C260C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70DACF-6DD9-4567-90F8-9768E64249B9}" type="doc">
      <dgm:prSet loTypeId="urn:microsoft.com/office/officeart/2005/8/layout/vProcess5" loCatId="process" qsTypeId="urn:microsoft.com/office/officeart/2005/8/quickstyle/simple5" qsCatId="simple" csTypeId="urn:microsoft.com/office/officeart/2005/8/colors/accent1_3" csCatId="accent1"/>
      <dgm:spPr/>
      <dgm:t>
        <a:bodyPr/>
        <a:lstStyle/>
        <a:p>
          <a:endParaRPr lang="en-US"/>
        </a:p>
      </dgm:t>
    </dgm:pt>
    <dgm:pt modelId="{E0F787AB-831C-4A3D-B095-3E93B9794717}">
      <dgm:prSet/>
      <dgm:spPr/>
      <dgm:t>
        <a:bodyPr/>
        <a:lstStyle/>
        <a:p>
          <a:r>
            <a:rPr lang="en-US" dirty="0"/>
            <a:t>As equity builds, you can step up to a larger home or borrow against your home (home equity loan) to make home improvements etc. </a:t>
          </a:r>
        </a:p>
      </dgm:t>
    </dgm:pt>
    <dgm:pt modelId="{28A4983E-7CC0-4F72-AE86-7487B30DFAF1}" type="parTrans" cxnId="{80184C25-35CE-44AB-A1F5-28095BC2F2B0}">
      <dgm:prSet/>
      <dgm:spPr/>
      <dgm:t>
        <a:bodyPr/>
        <a:lstStyle/>
        <a:p>
          <a:endParaRPr lang="en-US"/>
        </a:p>
      </dgm:t>
    </dgm:pt>
    <dgm:pt modelId="{AD796D9D-CB1A-4E8F-82F8-7911AFB8F66F}" type="sibTrans" cxnId="{80184C25-35CE-44AB-A1F5-28095BC2F2B0}">
      <dgm:prSet/>
      <dgm:spPr/>
      <dgm:t>
        <a:bodyPr/>
        <a:lstStyle/>
        <a:p>
          <a:endParaRPr lang="en-US"/>
        </a:p>
      </dgm:t>
    </dgm:pt>
    <dgm:pt modelId="{3F0A831D-2E11-4AC9-BF3D-599EE7F19688}">
      <dgm:prSet/>
      <dgm:spPr/>
      <dgm:t>
        <a:bodyPr/>
        <a:lstStyle/>
        <a:p>
          <a:r>
            <a:rPr lang="en-US"/>
            <a:t>Homeownership can enhance a family's sense of control over their lives &amp; environment, as well as promote stronger community ties . i.e. education, tribal events etc. </a:t>
          </a:r>
        </a:p>
      </dgm:t>
    </dgm:pt>
    <dgm:pt modelId="{C5655568-D040-4E22-B88D-AD54456E1578}" type="parTrans" cxnId="{48ABB453-FAB3-44E6-95CF-B5EA5AA2AA53}">
      <dgm:prSet/>
      <dgm:spPr/>
      <dgm:t>
        <a:bodyPr/>
        <a:lstStyle/>
        <a:p>
          <a:endParaRPr lang="en-US"/>
        </a:p>
      </dgm:t>
    </dgm:pt>
    <dgm:pt modelId="{1F4D7CBE-0B99-4576-AE97-D306CF40A05B}" type="sibTrans" cxnId="{48ABB453-FAB3-44E6-95CF-B5EA5AA2AA53}">
      <dgm:prSet/>
      <dgm:spPr/>
      <dgm:t>
        <a:bodyPr/>
        <a:lstStyle/>
        <a:p>
          <a:endParaRPr lang="en-US"/>
        </a:p>
      </dgm:t>
    </dgm:pt>
    <dgm:pt modelId="{C97FCA83-E5FA-43BD-A21E-592B1B78B8BB}">
      <dgm:prSet/>
      <dgm:spPr/>
      <dgm:t>
        <a:bodyPr/>
        <a:lstStyle/>
        <a:p>
          <a:r>
            <a:rPr lang="en-US"/>
            <a:t>You can customize a home to suit stages of life, special needs,  and personal tastes.</a:t>
          </a:r>
        </a:p>
      </dgm:t>
    </dgm:pt>
    <dgm:pt modelId="{D2DC00EA-5B31-467E-AB33-3C8FC6B51A0C}" type="parTrans" cxnId="{CB65B6CA-42A9-49AD-A63A-2A6D0690FDD0}">
      <dgm:prSet/>
      <dgm:spPr/>
      <dgm:t>
        <a:bodyPr/>
        <a:lstStyle/>
        <a:p>
          <a:endParaRPr lang="en-US"/>
        </a:p>
      </dgm:t>
    </dgm:pt>
    <dgm:pt modelId="{D2224B2D-43AD-43E0-BF3E-9A5841E1BEC3}" type="sibTrans" cxnId="{CB65B6CA-42A9-49AD-A63A-2A6D0690FDD0}">
      <dgm:prSet/>
      <dgm:spPr/>
      <dgm:t>
        <a:bodyPr/>
        <a:lstStyle/>
        <a:p>
          <a:endParaRPr lang="en-US"/>
        </a:p>
      </dgm:t>
    </dgm:pt>
    <dgm:pt modelId="{DD261403-0D60-4F4D-90EC-3A9D525BD900}" type="pres">
      <dgm:prSet presAssocID="{CE70DACF-6DD9-4567-90F8-9768E64249B9}" presName="outerComposite" presStyleCnt="0">
        <dgm:presLayoutVars>
          <dgm:chMax val="5"/>
          <dgm:dir/>
          <dgm:resizeHandles val="exact"/>
        </dgm:presLayoutVars>
      </dgm:prSet>
      <dgm:spPr/>
    </dgm:pt>
    <dgm:pt modelId="{7511B70C-E951-498B-AF5C-4C60101F8868}" type="pres">
      <dgm:prSet presAssocID="{CE70DACF-6DD9-4567-90F8-9768E64249B9}" presName="dummyMaxCanvas" presStyleCnt="0">
        <dgm:presLayoutVars/>
      </dgm:prSet>
      <dgm:spPr/>
    </dgm:pt>
    <dgm:pt modelId="{80390F37-688C-42C3-B413-75E28F62327C}" type="pres">
      <dgm:prSet presAssocID="{CE70DACF-6DD9-4567-90F8-9768E64249B9}" presName="ThreeNodes_1" presStyleLbl="node1" presStyleIdx="0" presStyleCnt="3">
        <dgm:presLayoutVars>
          <dgm:bulletEnabled val="1"/>
        </dgm:presLayoutVars>
      </dgm:prSet>
      <dgm:spPr/>
    </dgm:pt>
    <dgm:pt modelId="{447C4A88-53CD-457F-B446-14D4E71331D3}" type="pres">
      <dgm:prSet presAssocID="{CE70DACF-6DD9-4567-90F8-9768E64249B9}" presName="ThreeNodes_2" presStyleLbl="node1" presStyleIdx="1" presStyleCnt="3">
        <dgm:presLayoutVars>
          <dgm:bulletEnabled val="1"/>
        </dgm:presLayoutVars>
      </dgm:prSet>
      <dgm:spPr/>
    </dgm:pt>
    <dgm:pt modelId="{B6116FD0-7B9F-45C5-9B38-8170923D1869}" type="pres">
      <dgm:prSet presAssocID="{CE70DACF-6DD9-4567-90F8-9768E64249B9}" presName="ThreeNodes_3" presStyleLbl="node1" presStyleIdx="2" presStyleCnt="3">
        <dgm:presLayoutVars>
          <dgm:bulletEnabled val="1"/>
        </dgm:presLayoutVars>
      </dgm:prSet>
      <dgm:spPr/>
    </dgm:pt>
    <dgm:pt modelId="{C67CE982-2E24-4147-9BDA-00331323AA39}" type="pres">
      <dgm:prSet presAssocID="{CE70DACF-6DD9-4567-90F8-9768E64249B9}" presName="ThreeConn_1-2" presStyleLbl="fgAccFollowNode1" presStyleIdx="0" presStyleCnt="2">
        <dgm:presLayoutVars>
          <dgm:bulletEnabled val="1"/>
        </dgm:presLayoutVars>
      </dgm:prSet>
      <dgm:spPr/>
    </dgm:pt>
    <dgm:pt modelId="{1BFF681D-F914-4BE6-8DBF-5AD7FE27EE49}" type="pres">
      <dgm:prSet presAssocID="{CE70DACF-6DD9-4567-90F8-9768E64249B9}" presName="ThreeConn_2-3" presStyleLbl="fgAccFollowNode1" presStyleIdx="1" presStyleCnt="2">
        <dgm:presLayoutVars>
          <dgm:bulletEnabled val="1"/>
        </dgm:presLayoutVars>
      </dgm:prSet>
      <dgm:spPr/>
    </dgm:pt>
    <dgm:pt modelId="{B5E78DB7-95EC-4985-8E86-B4CB25FFC2EC}" type="pres">
      <dgm:prSet presAssocID="{CE70DACF-6DD9-4567-90F8-9768E64249B9}" presName="ThreeNodes_1_text" presStyleLbl="node1" presStyleIdx="2" presStyleCnt="3">
        <dgm:presLayoutVars>
          <dgm:bulletEnabled val="1"/>
        </dgm:presLayoutVars>
      </dgm:prSet>
      <dgm:spPr/>
    </dgm:pt>
    <dgm:pt modelId="{0432D3E7-DDEF-4FB7-8358-AC42C2005A21}" type="pres">
      <dgm:prSet presAssocID="{CE70DACF-6DD9-4567-90F8-9768E64249B9}" presName="ThreeNodes_2_text" presStyleLbl="node1" presStyleIdx="2" presStyleCnt="3">
        <dgm:presLayoutVars>
          <dgm:bulletEnabled val="1"/>
        </dgm:presLayoutVars>
      </dgm:prSet>
      <dgm:spPr/>
    </dgm:pt>
    <dgm:pt modelId="{AE5C0530-EC6A-432E-987F-8F70CEE87E06}" type="pres">
      <dgm:prSet presAssocID="{CE70DACF-6DD9-4567-90F8-9768E64249B9}" presName="ThreeNodes_3_text" presStyleLbl="node1" presStyleIdx="2" presStyleCnt="3">
        <dgm:presLayoutVars>
          <dgm:bulletEnabled val="1"/>
        </dgm:presLayoutVars>
      </dgm:prSet>
      <dgm:spPr/>
    </dgm:pt>
  </dgm:ptLst>
  <dgm:cxnLst>
    <dgm:cxn modelId="{2F3AE60C-AED7-4175-86D8-96548609E873}" type="presOf" srcId="{E0F787AB-831C-4A3D-B095-3E93B9794717}" destId="{B5E78DB7-95EC-4985-8E86-B4CB25FFC2EC}" srcOrd="1" destOrd="0" presId="urn:microsoft.com/office/officeart/2005/8/layout/vProcess5"/>
    <dgm:cxn modelId="{80184C25-35CE-44AB-A1F5-28095BC2F2B0}" srcId="{CE70DACF-6DD9-4567-90F8-9768E64249B9}" destId="{E0F787AB-831C-4A3D-B095-3E93B9794717}" srcOrd="0" destOrd="0" parTransId="{28A4983E-7CC0-4F72-AE86-7487B30DFAF1}" sibTransId="{AD796D9D-CB1A-4E8F-82F8-7911AFB8F66F}"/>
    <dgm:cxn modelId="{4BB87545-6965-4021-918B-E7A928B10463}" type="presOf" srcId="{C97FCA83-E5FA-43BD-A21E-592B1B78B8BB}" destId="{AE5C0530-EC6A-432E-987F-8F70CEE87E06}" srcOrd="1" destOrd="0" presId="urn:microsoft.com/office/officeart/2005/8/layout/vProcess5"/>
    <dgm:cxn modelId="{9763034F-F7E8-48EF-A619-3DA636FD2EE4}" type="presOf" srcId="{CE70DACF-6DD9-4567-90F8-9768E64249B9}" destId="{DD261403-0D60-4F4D-90EC-3A9D525BD900}" srcOrd="0" destOrd="0" presId="urn:microsoft.com/office/officeart/2005/8/layout/vProcess5"/>
    <dgm:cxn modelId="{48ABB453-FAB3-44E6-95CF-B5EA5AA2AA53}" srcId="{CE70DACF-6DD9-4567-90F8-9768E64249B9}" destId="{3F0A831D-2E11-4AC9-BF3D-599EE7F19688}" srcOrd="1" destOrd="0" parTransId="{C5655568-D040-4E22-B88D-AD54456E1578}" sibTransId="{1F4D7CBE-0B99-4576-AE97-D306CF40A05B}"/>
    <dgm:cxn modelId="{9E022E77-4CDB-4677-9B61-57AE7EE4BCAF}" type="presOf" srcId="{1F4D7CBE-0B99-4576-AE97-D306CF40A05B}" destId="{1BFF681D-F914-4BE6-8DBF-5AD7FE27EE49}" srcOrd="0" destOrd="0" presId="urn:microsoft.com/office/officeart/2005/8/layout/vProcess5"/>
    <dgm:cxn modelId="{443FD18A-626C-463A-8F08-1285ECC75632}" type="presOf" srcId="{C97FCA83-E5FA-43BD-A21E-592B1B78B8BB}" destId="{B6116FD0-7B9F-45C5-9B38-8170923D1869}" srcOrd="0" destOrd="0" presId="urn:microsoft.com/office/officeart/2005/8/layout/vProcess5"/>
    <dgm:cxn modelId="{4F8CA39B-F2D3-427E-A1DB-04F8A995F52F}" type="presOf" srcId="{AD796D9D-CB1A-4E8F-82F8-7911AFB8F66F}" destId="{C67CE982-2E24-4147-9BDA-00331323AA39}" srcOrd="0" destOrd="0" presId="urn:microsoft.com/office/officeart/2005/8/layout/vProcess5"/>
    <dgm:cxn modelId="{FA34D99C-6017-46CF-8691-53D19D67BB03}" type="presOf" srcId="{3F0A831D-2E11-4AC9-BF3D-599EE7F19688}" destId="{447C4A88-53CD-457F-B446-14D4E71331D3}" srcOrd="0" destOrd="0" presId="urn:microsoft.com/office/officeart/2005/8/layout/vProcess5"/>
    <dgm:cxn modelId="{CB65B6CA-42A9-49AD-A63A-2A6D0690FDD0}" srcId="{CE70DACF-6DD9-4567-90F8-9768E64249B9}" destId="{C97FCA83-E5FA-43BD-A21E-592B1B78B8BB}" srcOrd="2" destOrd="0" parTransId="{D2DC00EA-5B31-467E-AB33-3C8FC6B51A0C}" sibTransId="{D2224B2D-43AD-43E0-BF3E-9A5841E1BEC3}"/>
    <dgm:cxn modelId="{323E33CD-365A-4383-97B2-E8AB5DA394B9}" type="presOf" srcId="{E0F787AB-831C-4A3D-B095-3E93B9794717}" destId="{80390F37-688C-42C3-B413-75E28F62327C}" srcOrd="0" destOrd="0" presId="urn:microsoft.com/office/officeart/2005/8/layout/vProcess5"/>
    <dgm:cxn modelId="{92DF56F2-E81C-4CDE-A035-25CF63AAFBCA}" type="presOf" srcId="{3F0A831D-2E11-4AC9-BF3D-599EE7F19688}" destId="{0432D3E7-DDEF-4FB7-8358-AC42C2005A21}" srcOrd="1" destOrd="0" presId="urn:microsoft.com/office/officeart/2005/8/layout/vProcess5"/>
    <dgm:cxn modelId="{30679983-4A11-48CE-9BA2-1DAB9327CFA9}" type="presParOf" srcId="{DD261403-0D60-4F4D-90EC-3A9D525BD900}" destId="{7511B70C-E951-498B-AF5C-4C60101F8868}" srcOrd="0" destOrd="0" presId="urn:microsoft.com/office/officeart/2005/8/layout/vProcess5"/>
    <dgm:cxn modelId="{389FC20D-D42C-4FC7-B7F3-09D7990BD739}" type="presParOf" srcId="{DD261403-0D60-4F4D-90EC-3A9D525BD900}" destId="{80390F37-688C-42C3-B413-75E28F62327C}" srcOrd="1" destOrd="0" presId="urn:microsoft.com/office/officeart/2005/8/layout/vProcess5"/>
    <dgm:cxn modelId="{EA1DABB6-98DA-498E-8391-2BDF82B1BD9D}" type="presParOf" srcId="{DD261403-0D60-4F4D-90EC-3A9D525BD900}" destId="{447C4A88-53CD-457F-B446-14D4E71331D3}" srcOrd="2" destOrd="0" presId="urn:microsoft.com/office/officeart/2005/8/layout/vProcess5"/>
    <dgm:cxn modelId="{8485C42F-9FAD-4F04-9385-201C5CF4C1E5}" type="presParOf" srcId="{DD261403-0D60-4F4D-90EC-3A9D525BD900}" destId="{B6116FD0-7B9F-45C5-9B38-8170923D1869}" srcOrd="3" destOrd="0" presId="urn:microsoft.com/office/officeart/2005/8/layout/vProcess5"/>
    <dgm:cxn modelId="{8F0A5970-34E7-41F9-9715-A8A93C472134}" type="presParOf" srcId="{DD261403-0D60-4F4D-90EC-3A9D525BD900}" destId="{C67CE982-2E24-4147-9BDA-00331323AA39}" srcOrd="4" destOrd="0" presId="urn:microsoft.com/office/officeart/2005/8/layout/vProcess5"/>
    <dgm:cxn modelId="{B4CBFB2A-E841-442D-A9AD-9D87B0F70540}" type="presParOf" srcId="{DD261403-0D60-4F4D-90EC-3A9D525BD900}" destId="{1BFF681D-F914-4BE6-8DBF-5AD7FE27EE49}" srcOrd="5" destOrd="0" presId="urn:microsoft.com/office/officeart/2005/8/layout/vProcess5"/>
    <dgm:cxn modelId="{AAEF584A-4A4A-4682-9DCD-E4E638B429DC}" type="presParOf" srcId="{DD261403-0D60-4F4D-90EC-3A9D525BD900}" destId="{B5E78DB7-95EC-4985-8E86-B4CB25FFC2EC}" srcOrd="6" destOrd="0" presId="urn:microsoft.com/office/officeart/2005/8/layout/vProcess5"/>
    <dgm:cxn modelId="{810A7E24-1D42-48D1-B08C-5444BDB557CE}" type="presParOf" srcId="{DD261403-0D60-4F4D-90EC-3A9D525BD900}" destId="{0432D3E7-DDEF-4FB7-8358-AC42C2005A21}" srcOrd="7" destOrd="0" presId="urn:microsoft.com/office/officeart/2005/8/layout/vProcess5"/>
    <dgm:cxn modelId="{6BF4FBF6-55FC-4A18-833E-B1C1FE0AC7A0}" type="presParOf" srcId="{DD261403-0D60-4F4D-90EC-3A9D525BD900}" destId="{AE5C0530-EC6A-432E-987F-8F70CEE87E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4AD974-77B1-4629-9AF8-209AB0F41B4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0BA082D-11C7-454D-A671-CCBCD67CBBB5}">
      <dgm:prSet/>
      <dgm:spPr/>
      <dgm:t>
        <a:bodyPr/>
        <a:lstStyle/>
        <a:p>
          <a:pPr>
            <a:lnSpc>
              <a:spcPct val="100000"/>
            </a:lnSpc>
          </a:pPr>
          <a:r>
            <a:rPr lang="en-US"/>
            <a:t>Monthly payments may be higher than rent payments</a:t>
          </a:r>
        </a:p>
      </dgm:t>
    </dgm:pt>
    <dgm:pt modelId="{7F716C67-9039-49E9-99C0-5174F91966F1}" type="parTrans" cxnId="{858FC3E9-C60D-46F2-B635-2E0294077B27}">
      <dgm:prSet/>
      <dgm:spPr/>
      <dgm:t>
        <a:bodyPr/>
        <a:lstStyle/>
        <a:p>
          <a:endParaRPr lang="en-US"/>
        </a:p>
      </dgm:t>
    </dgm:pt>
    <dgm:pt modelId="{350A6575-38B9-42D6-97C3-93D81B3236EE}" type="sibTrans" cxnId="{858FC3E9-C60D-46F2-B635-2E0294077B27}">
      <dgm:prSet/>
      <dgm:spPr/>
      <dgm:t>
        <a:bodyPr/>
        <a:lstStyle/>
        <a:p>
          <a:pPr>
            <a:lnSpc>
              <a:spcPct val="100000"/>
            </a:lnSpc>
          </a:pPr>
          <a:endParaRPr lang="en-US"/>
        </a:p>
      </dgm:t>
    </dgm:pt>
    <dgm:pt modelId="{69AB0E39-FA76-4D1E-8AFC-FD3F0E4A89FE}">
      <dgm:prSet/>
      <dgm:spPr/>
      <dgm:t>
        <a:bodyPr/>
        <a:lstStyle/>
        <a:p>
          <a:pPr>
            <a:lnSpc>
              <a:spcPct val="100000"/>
            </a:lnSpc>
          </a:pPr>
          <a:r>
            <a:rPr lang="en-US"/>
            <a:t>You must pay for regular maintenance &amp; periodic repairs</a:t>
          </a:r>
        </a:p>
      </dgm:t>
    </dgm:pt>
    <dgm:pt modelId="{28154203-7EC5-4A0B-8108-72FE4D7CE4FD}" type="parTrans" cxnId="{2EEEBB07-5A2B-44DA-BB3D-DCE4BADCF34D}">
      <dgm:prSet/>
      <dgm:spPr/>
      <dgm:t>
        <a:bodyPr/>
        <a:lstStyle/>
        <a:p>
          <a:endParaRPr lang="en-US"/>
        </a:p>
      </dgm:t>
    </dgm:pt>
    <dgm:pt modelId="{7E0C8934-3298-4E5D-8ABD-7C006C46500A}" type="sibTrans" cxnId="{2EEEBB07-5A2B-44DA-BB3D-DCE4BADCF34D}">
      <dgm:prSet/>
      <dgm:spPr/>
      <dgm:t>
        <a:bodyPr/>
        <a:lstStyle/>
        <a:p>
          <a:pPr>
            <a:lnSpc>
              <a:spcPct val="100000"/>
            </a:lnSpc>
          </a:pPr>
          <a:endParaRPr lang="en-US"/>
        </a:p>
      </dgm:t>
    </dgm:pt>
    <dgm:pt modelId="{6D70FD26-D228-42F5-A70C-CA139915F16B}">
      <dgm:prSet/>
      <dgm:spPr/>
      <dgm:t>
        <a:bodyPr/>
        <a:lstStyle/>
        <a:p>
          <a:pPr>
            <a:lnSpc>
              <a:spcPct val="100000"/>
            </a:lnSpc>
          </a:pPr>
          <a:r>
            <a:rPr lang="en-US"/>
            <a:t>Owning is less flexible than renting; most first-time home buyers live in a home for 7 years </a:t>
          </a:r>
        </a:p>
      </dgm:t>
    </dgm:pt>
    <dgm:pt modelId="{65C70DA8-0BBF-4A7A-BE5C-A4A848052F57}" type="parTrans" cxnId="{8FB35DA2-CE4D-4FBF-B748-6B0E8AF444B2}">
      <dgm:prSet/>
      <dgm:spPr/>
      <dgm:t>
        <a:bodyPr/>
        <a:lstStyle/>
        <a:p>
          <a:endParaRPr lang="en-US"/>
        </a:p>
      </dgm:t>
    </dgm:pt>
    <dgm:pt modelId="{9DD01342-206C-4F93-A819-C05A293A4934}" type="sibTrans" cxnId="{8FB35DA2-CE4D-4FBF-B748-6B0E8AF444B2}">
      <dgm:prSet/>
      <dgm:spPr/>
      <dgm:t>
        <a:bodyPr/>
        <a:lstStyle/>
        <a:p>
          <a:pPr>
            <a:lnSpc>
              <a:spcPct val="100000"/>
            </a:lnSpc>
          </a:pPr>
          <a:endParaRPr lang="en-US"/>
        </a:p>
      </dgm:t>
    </dgm:pt>
    <dgm:pt modelId="{CDEF039D-BC1C-4398-A15E-07B18BBED64E}">
      <dgm:prSet/>
      <dgm:spPr/>
      <dgm:t>
        <a:bodyPr/>
        <a:lstStyle/>
        <a:p>
          <a:pPr>
            <a:lnSpc>
              <a:spcPct val="100000"/>
            </a:lnSpc>
          </a:pPr>
          <a:r>
            <a:rPr lang="en-US"/>
            <a:t>Like any investment, there is no guarantee that your home value will increase </a:t>
          </a:r>
        </a:p>
      </dgm:t>
    </dgm:pt>
    <dgm:pt modelId="{02131491-85F1-4E82-B5FC-4DE41294A6F4}" type="parTrans" cxnId="{F81C3214-D1AB-4039-A8EF-1ABF501B93D8}">
      <dgm:prSet/>
      <dgm:spPr/>
      <dgm:t>
        <a:bodyPr/>
        <a:lstStyle/>
        <a:p>
          <a:endParaRPr lang="en-US"/>
        </a:p>
      </dgm:t>
    </dgm:pt>
    <dgm:pt modelId="{6E973AB5-D87F-4706-AAFD-0FC76F499D46}" type="sibTrans" cxnId="{F81C3214-D1AB-4039-A8EF-1ABF501B93D8}">
      <dgm:prSet/>
      <dgm:spPr/>
      <dgm:t>
        <a:bodyPr/>
        <a:lstStyle/>
        <a:p>
          <a:endParaRPr lang="en-US"/>
        </a:p>
      </dgm:t>
    </dgm:pt>
    <dgm:pt modelId="{FC97C35E-1BFC-4395-85EB-7C389412218F}" type="pres">
      <dgm:prSet presAssocID="{FD4AD974-77B1-4629-9AF8-209AB0F41B40}" presName="root" presStyleCnt="0">
        <dgm:presLayoutVars>
          <dgm:dir/>
          <dgm:resizeHandles val="exact"/>
        </dgm:presLayoutVars>
      </dgm:prSet>
      <dgm:spPr/>
    </dgm:pt>
    <dgm:pt modelId="{22437A10-4B19-4169-B372-9C61A5069EAB}" type="pres">
      <dgm:prSet presAssocID="{FD4AD974-77B1-4629-9AF8-209AB0F41B40}" presName="container" presStyleCnt="0">
        <dgm:presLayoutVars>
          <dgm:dir/>
          <dgm:resizeHandles val="exact"/>
        </dgm:presLayoutVars>
      </dgm:prSet>
      <dgm:spPr/>
    </dgm:pt>
    <dgm:pt modelId="{08829080-B863-41BE-B6E8-DA194F7929B6}" type="pres">
      <dgm:prSet presAssocID="{50BA082D-11C7-454D-A671-CCBCD67CBBB5}" presName="compNode" presStyleCnt="0"/>
      <dgm:spPr/>
    </dgm:pt>
    <dgm:pt modelId="{BB24E6DD-5DF6-4457-A082-317919266336}" type="pres">
      <dgm:prSet presAssocID="{50BA082D-11C7-454D-A671-CCBCD67CBBB5}" presName="iconBgRect" presStyleLbl="bgShp" presStyleIdx="0" presStyleCnt="4"/>
      <dgm:spPr/>
    </dgm:pt>
    <dgm:pt modelId="{91B62ADA-41C0-4CCA-83EB-DEBA6B08A7E8}" type="pres">
      <dgm:prSet presAssocID="{50BA082D-11C7-454D-A671-CCBCD67CBB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6BD3F8B1-9EA4-4E5B-A1EF-38AEB4D0B2B2}" type="pres">
      <dgm:prSet presAssocID="{50BA082D-11C7-454D-A671-CCBCD67CBBB5}" presName="spaceRect" presStyleCnt="0"/>
      <dgm:spPr/>
    </dgm:pt>
    <dgm:pt modelId="{37760496-6085-4973-B456-E91C766A9E66}" type="pres">
      <dgm:prSet presAssocID="{50BA082D-11C7-454D-A671-CCBCD67CBBB5}" presName="textRect" presStyleLbl="revTx" presStyleIdx="0" presStyleCnt="4">
        <dgm:presLayoutVars>
          <dgm:chMax val="1"/>
          <dgm:chPref val="1"/>
        </dgm:presLayoutVars>
      </dgm:prSet>
      <dgm:spPr/>
    </dgm:pt>
    <dgm:pt modelId="{6DD41189-4457-45B8-AB90-ACBDA89727C7}" type="pres">
      <dgm:prSet presAssocID="{350A6575-38B9-42D6-97C3-93D81B3236EE}" presName="sibTrans" presStyleLbl="sibTrans2D1" presStyleIdx="0" presStyleCnt="0"/>
      <dgm:spPr/>
    </dgm:pt>
    <dgm:pt modelId="{15DA951D-0347-480E-AD77-527BEB2ED7D7}" type="pres">
      <dgm:prSet presAssocID="{69AB0E39-FA76-4D1E-8AFC-FD3F0E4A89FE}" presName="compNode" presStyleCnt="0"/>
      <dgm:spPr/>
    </dgm:pt>
    <dgm:pt modelId="{3E55FC31-9E3E-4D18-8B03-5335F5CC9304}" type="pres">
      <dgm:prSet presAssocID="{69AB0E39-FA76-4D1E-8AFC-FD3F0E4A89FE}" presName="iconBgRect" presStyleLbl="bgShp" presStyleIdx="1" presStyleCnt="4"/>
      <dgm:spPr/>
    </dgm:pt>
    <dgm:pt modelId="{F6247628-0771-42E7-9502-C97B7473ED13}" type="pres">
      <dgm:prSet presAssocID="{69AB0E39-FA76-4D1E-8AFC-FD3F0E4A89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40B81465-78B5-48D3-A9F8-6757E62BE921}" type="pres">
      <dgm:prSet presAssocID="{69AB0E39-FA76-4D1E-8AFC-FD3F0E4A89FE}" presName="spaceRect" presStyleCnt="0"/>
      <dgm:spPr/>
    </dgm:pt>
    <dgm:pt modelId="{60C0E701-B69C-47A4-AA1A-583343C85BED}" type="pres">
      <dgm:prSet presAssocID="{69AB0E39-FA76-4D1E-8AFC-FD3F0E4A89FE}" presName="textRect" presStyleLbl="revTx" presStyleIdx="1" presStyleCnt="4">
        <dgm:presLayoutVars>
          <dgm:chMax val="1"/>
          <dgm:chPref val="1"/>
        </dgm:presLayoutVars>
      </dgm:prSet>
      <dgm:spPr/>
    </dgm:pt>
    <dgm:pt modelId="{F69490B1-3B79-4839-9119-5278E14E26B4}" type="pres">
      <dgm:prSet presAssocID="{7E0C8934-3298-4E5D-8ABD-7C006C46500A}" presName="sibTrans" presStyleLbl="sibTrans2D1" presStyleIdx="0" presStyleCnt="0"/>
      <dgm:spPr/>
    </dgm:pt>
    <dgm:pt modelId="{4882E409-00F0-4607-AFD4-89B01A509048}" type="pres">
      <dgm:prSet presAssocID="{6D70FD26-D228-42F5-A70C-CA139915F16B}" presName="compNode" presStyleCnt="0"/>
      <dgm:spPr/>
    </dgm:pt>
    <dgm:pt modelId="{9F23C9B9-F864-4C03-A37C-BDCCC7D06B24}" type="pres">
      <dgm:prSet presAssocID="{6D70FD26-D228-42F5-A70C-CA139915F16B}" presName="iconBgRect" presStyleLbl="bgShp" presStyleIdx="2" presStyleCnt="4"/>
      <dgm:spPr/>
    </dgm:pt>
    <dgm:pt modelId="{D8E486EE-7541-4AA7-8694-B2E2927B235B}" type="pres">
      <dgm:prSet presAssocID="{6D70FD26-D228-42F5-A70C-CA139915F1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4673C301-EB4E-4A3D-9C16-16819CFB6D4C}" type="pres">
      <dgm:prSet presAssocID="{6D70FD26-D228-42F5-A70C-CA139915F16B}" presName="spaceRect" presStyleCnt="0"/>
      <dgm:spPr/>
    </dgm:pt>
    <dgm:pt modelId="{238FBFBD-BA25-4F6C-8A2B-00CA26BEEEB6}" type="pres">
      <dgm:prSet presAssocID="{6D70FD26-D228-42F5-A70C-CA139915F16B}" presName="textRect" presStyleLbl="revTx" presStyleIdx="2" presStyleCnt="4">
        <dgm:presLayoutVars>
          <dgm:chMax val="1"/>
          <dgm:chPref val="1"/>
        </dgm:presLayoutVars>
      </dgm:prSet>
      <dgm:spPr/>
    </dgm:pt>
    <dgm:pt modelId="{DA3F4988-2D39-461A-BA95-5D4441937AB4}" type="pres">
      <dgm:prSet presAssocID="{9DD01342-206C-4F93-A819-C05A293A4934}" presName="sibTrans" presStyleLbl="sibTrans2D1" presStyleIdx="0" presStyleCnt="0"/>
      <dgm:spPr/>
    </dgm:pt>
    <dgm:pt modelId="{04B60B80-7D96-45CA-BEB5-5CD08A2538C1}" type="pres">
      <dgm:prSet presAssocID="{CDEF039D-BC1C-4398-A15E-07B18BBED64E}" presName="compNode" presStyleCnt="0"/>
      <dgm:spPr/>
    </dgm:pt>
    <dgm:pt modelId="{E6B8A8F2-8BE2-4FFA-A328-F959FFD503A4}" type="pres">
      <dgm:prSet presAssocID="{CDEF039D-BC1C-4398-A15E-07B18BBED64E}" presName="iconBgRect" presStyleLbl="bgShp" presStyleIdx="3" presStyleCnt="4"/>
      <dgm:spPr/>
    </dgm:pt>
    <dgm:pt modelId="{4C6B9A2C-8E20-4079-B9BC-F6CE63A984CF}" type="pres">
      <dgm:prSet presAssocID="{CDEF039D-BC1C-4398-A15E-07B18BBED64E}" presName="iconRect" presStyleLbl="node1" presStyleIdx="3" presStyleCnt="4" custLinFactNeighborY="-875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C75BF7D8-E4CF-4370-BC99-163C3A8FF6F7}" type="pres">
      <dgm:prSet presAssocID="{CDEF039D-BC1C-4398-A15E-07B18BBED64E}" presName="spaceRect" presStyleCnt="0"/>
      <dgm:spPr/>
    </dgm:pt>
    <dgm:pt modelId="{B40B309E-4DD9-4F4A-8FB8-228A91104590}" type="pres">
      <dgm:prSet presAssocID="{CDEF039D-BC1C-4398-A15E-07B18BBED64E}" presName="textRect" presStyleLbl="revTx" presStyleIdx="3" presStyleCnt="4">
        <dgm:presLayoutVars>
          <dgm:chMax val="1"/>
          <dgm:chPref val="1"/>
        </dgm:presLayoutVars>
      </dgm:prSet>
      <dgm:spPr/>
    </dgm:pt>
  </dgm:ptLst>
  <dgm:cxnLst>
    <dgm:cxn modelId="{2EEEBB07-5A2B-44DA-BB3D-DCE4BADCF34D}" srcId="{FD4AD974-77B1-4629-9AF8-209AB0F41B40}" destId="{69AB0E39-FA76-4D1E-8AFC-FD3F0E4A89FE}" srcOrd="1" destOrd="0" parTransId="{28154203-7EC5-4A0B-8108-72FE4D7CE4FD}" sibTransId="{7E0C8934-3298-4E5D-8ABD-7C006C46500A}"/>
    <dgm:cxn modelId="{3011330C-9A9C-49BA-86FE-7876D8FE7DC7}" type="presOf" srcId="{6D70FD26-D228-42F5-A70C-CA139915F16B}" destId="{238FBFBD-BA25-4F6C-8A2B-00CA26BEEEB6}" srcOrd="0" destOrd="0" presId="urn:microsoft.com/office/officeart/2018/2/layout/IconCircleList"/>
    <dgm:cxn modelId="{F148BB0D-EC2A-4EB3-A42C-C34F502EFA45}" type="presOf" srcId="{50BA082D-11C7-454D-A671-CCBCD67CBBB5}" destId="{37760496-6085-4973-B456-E91C766A9E66}" srcOrd="0" destOrd="0" presId="urn:microsoft.com/office/officeart/2018/2/layout/IconCircleList"/>
    <dgm:cxn modelId="{F81C3214-D1AB-4039-A8EF-1ABF501B93D8}" srcId="{FD4AD974-77B1-4629-9AF8-209AB0F41B40}" destId="{CDEF039D-BC1C-4398-A15E-07B18BBED64E}" srcOrd="3" destOrd="0" parTransId="{02131491-85F1-4E82-B5FC-4DE41294A6F4}" sibTransId="{6E973AB5-D87F-4706-AAFD-0FC76F499D46}"/>
    <dgm:cxn modelId="{D5ECDD36-5407-4C29-83A4-1544FB7FFDEC}" type="presOf" srcId="{9DD01342-206C-4F93-A819-C05A293A4934}" destId="{DA3F4988-2D39-461A-BA95-5D4441937AB4}" srcOrd="0" destOrd="0" presId="urn:microsoft.com/office/officeart/2018/2/layout/IconCircleList"/>
    <dgm:cxn modelId="{F9D0394D-A84E-42FA-A903-2FE87760A839}" type="presOf" srcId="{7E0C8934-3298-4E5D-8ABD-7C006C46500A}" destId="{F69490B1-3B79-4839-9119-5278E14E26B4}" srcOrd="0" destOrd="0" presId="urn:microsoft.com/office/officeart/2018/2/layout/IconCircleList"/>
    <dgm:cxn modelId="{BA73A563-A9F3-4E20-B09B-2C20F2D68042}" type="presOf" srcId="{FD4AD974-77B1-4629-9AF8-209AB0F41B40}" destId="{FC97C35E-1BFC-4395-85EB-7C389412218F}" srcOrd="0" destOrd="0" presId="urn:microsoft.com/office/officeart/2018/2/layout/IconCircleList"/>
    <dgm:cxn modelId="{D66B8271-05B4-4D55-90C5-FC2C9E1223A4}" type="presOf" srcId="{69AB0E39-FA76-4D1E-8AFC-FD3F0E4A89FE}" destId="{60C0E701-B69C-47A4-AA1A-583343C85BED}" srcOrd="0" destOrd="0" presId="urn:microsoft.com/office/officeart/2018/2/layout/IconCircleList"/>
    <dgm:cxn modelId="{8FB35DA2-CE4D-4FBF-B748-6B0E8AF444B2}" srcId="{FD4AD974-77B1-4629-9AF8-209AB0F41B40}" destId="{6D70FD26-D228-42F5-A70C-CA139915F16B}" srcOrd="2" destOrd="0" parTransId="{65C70DA8-0BBF-4A7A-BE5C-A4A848052F57}" sibTransId="{9DD01342-206C-4F93-A819-C05A293A4934}"/>
    <dgm:cxn modelId="{858FC3E9-C60D-46F2-B635-2E0294077B27}" srcId="{FD4AD974-77B1-4629-9AF8-209AB0F41B40}" destId="{50BA082D-11C7-454D-A671-CCBCD67CBBB5}" srcOrd="0" destOrd="0" parTransId="{7F716C67-9039-49E9-99C0-5174F91966F1}" sibTransId="{350A6575-38B9-42D6-97C3-93D81B3236EE}"/>
    <dgm:cxn modelId="{20A6F8F9-40F1-4C18-9B8A-6A7EDD3E03A1}" type="presOf" srcId="{350A6575-38B9-42D6-97C3-93D81B3236EE}" destId="{6DD41189-4457-45B8-AB90-ACBDA89727C7}" srcOrd="0" destOrd="0" presId="urn:microsoft.com/office/officeart/2018/2/layout/IconCircleList"/>
    <dgm:cxn modelId="{16A850FF-0071-4B67-82CB-90390E4581E2}" type="presOf" srcId="{CDEF039D-BC1C-4398-A15E-07B18BBED64E}" destId="{B40B309E-4DD9-4F4A-8FB8-228A91104590}" srcOrd="0" destOrd="0" presId="urn:microsoft.com/office/officeart/2018/2/layout/IconCircleList"/>
    <dgm:cxn modelId="{9171CC99-881B-47F6-B92F-31E077FA1FF4}" type="presParOf" srcId="{FC97C35E-1BFC-4395-85EB-7C389412218F}" destId="{22437A10-4B19-4169-B372-9C61A5069EAB}" srcOrd="0" destOrd="0" presId="urn:microsoft.com/office/officeart/2018/2/layout/IconCircleList"/>
    <dgm:cxn modelId="{A376F791-963B-4D19-ACCF-C8524634223D}" type="presParOf" srcId="{22437A10-4B19-4169-B372-9C61A5069EAB}" destId="{08829080-B863-41BE-B6E8-DA194F7929B6}" srcOrd="0" destOrd="0" presId="urn:microsoft.com/office/officeart/2018/2/layout/IconCircleList"/>
    <dgm:cxn modelId="{285B5BC6-2A9B-407A-A5FF-7F61FE4C472B}" type="presParOf" srcId="{08829080-B863-41BE-B6E8-DA194F7929B6}" destId="{BB24E6DD-5DF6-4457-A082-317919266336}" srcOrd="0" destOrd="0" presId="urn:microsoft.com/office/officeart/2018/2/layout/IconCircleList"/>
    <dgm:cxn modelId="{2E1F18F9-C0C1-4C85-A67B-19649573072E}" type="presParOf" srcId="{08829080-B863-41BE-B6E8-DA194F7929B6}" destId="{91B62ADA-41C0-4CCA-83EB-DEBA6B08A7E8}" srcOrd="1" destOrd="0" presId="urn:microsoft.com/office/officeart/2018/2/layout/IconCircleList"/>
    <dgm:cxn modelId="{7795A919-70F6-43F1-AB69-B3DF10AE5396}" type="presParOf" srcId="{08829080-B863-41BE-B6E8-DA194F7929B6}" destId="{6BD3F8B1-9EA4-4E5B-A1EF-38AEB4D0B2B2}" srcOrd="2" destOrd="0" presId="urn:microsoft.com/office/officeart/2018/2/layout/IconCircleList"/>
    <dgm:cxn modelId="{143E8EF2-FECF-4532-94E0-0B3E3B26AFA4}" type="presParOf" srcId="{08829080-B863-41BE-B6E8-DA194F7929B6}" destId="{37760496-6085-4973-B456-E91C766A9E66}" srcOrd="3" destOrd="0" presId="urn:microsoft.com/office/officeart/2018/2/layout/IconCircleList"/>
    <dgm:cxn modelId="{98786843-601A-45D5-8C7D-4E605F8EB02B}" type="presParOf" srcId="{22437A10-4B19-4169-B372-9C61A5069EAB}" destId="{6DD41189-4457-45B8-AB90-ACBDA89727C7}" srcOrd="1" destOrd="0" presId="urn:microsoft.com/office/officeart/2018/2/layout/IconCircleList"/>
    <dgm:cxn modelId="{5BC1B3CB-DD31-4118-9BB8-CA25EF4A09BC}" type="presParOf" srcId="{22437A10-4B19-4169-B372-9C61A5069EAB}" destId="{15DA951D-0347-480E-AD77-527BEB2ED7D7}" srcOrd="2" destOrd="0" presId="urn:microsoft.com/office/officeart/2018/2/layout/IconCircleList"/>
    <dgm:cxn modelId="{DAC137B7-0647-44FC-9376-E9F178CFFC25}" type="presParOf" srcId="{15DA951D-0347-480E-AD77-527BEB2ED7D7}" destId="{3E55FC31-9E3E-4D18-8B03-5335F5CC9304}" srcOrd="0" destOrd="0" presId="urn:microsoft.com/office/officeart/2018/2/layout/IconCircleList"/>
    <dgm:cxn modelId="{1C3C49DB-6357-4A7D-9CDE-B29B031E8249}" type="presParOf" srcId="{15DA951D-0347-480E-AD77-527BEB2ED7D7}" destId="{F6247628-0771-42E7-9502-C97B7473ED13}" srcOrd="1" destOrd="0" presId="urn:microsoft.com/office/officeart/2018/2/layout/IconCircleList"/>
    <dgm:cxn modelId="{FDAE713C-FA3A-4B22-9A04-9C03F24277F2}" type="presParOf" srcId="{15DA951D-0347-480E-AD77-527BEB2ED7D7}" destId="{40B81465-78B5-48D3-A9F8-6757E62BE921}" srcOrd="2" destOrd="0" presId="urn:microsoft.com/office/officeart/2018/2/layout/IconCircleList"/>
    <dgm:cxn modelId="{02E99A8F-1042-43FE-B086-3F26A78FBEDA}" type="presParOf" srcId="{15DA951D-0347-480E-AD77-527BEB2ED7D7}" destId="{60C0E701-B69C-47A4-AA1A-583343C85BED}" srcOrd="3" destOrd="0" presId="urn:microsoft.com/office/officeart/2018/2/layout/IconCircleList"/>
    <dgm:cxn modelId="{4048F1D0-0779-4164-ADD6-38CEB3A01367}" type="presParOf" srcId="{22437A10-4B19-4169-B372-9C61A5069EAB}" destId="{F69490B1-3B79-4839-9119-5278E14E26B4}" srcOrd="3" destOrd="0" presId="urn:microsoft.com/office/officeart/2018/2/layout/IconCircleList"/>
    <dgm:cxn modelId="{060A22B1-7068-4FF6-856C-59186181A06E}" type="presParOf" srcId="{22437A10-4B19-4169-B372-9C61A5069EAB}" destId="{4882E409-00F0-4607-AFD4-89B01A509048}" srcOrd="4" destOrd="0" presId="urn:microsoft.com/office/officeart/2018/2/layout/IconCircleList"/>
    <dgm:cxn modelId="{82219AF7-D30F-420B-ACBC-220DB308F643}" type="presParOf" srcId="{4882E409-00F0-4607-AFD4-89B01A509048}" destId="{9F23C9B9-F864-4C03-A37C-BDCCC7D06B24}" srcOrd="0" destOrd="0" presId="urn:microsoft.com/office/officeart/2018/2/layout/IconCircleList"/>
    <dgm:cxn modelId="{4127EB07-77C9-4DC8-811D-4ABBDC3EB8A7}" type="presParOf" srcId="{4882E409-00F0-4607-AFD4-89B01A509048}" destId="{D8E486EE-7541-4AA7-8694-B2E2927B235B}" srcOrd="1" destOrd="0" presId="urn:microsoft.com/office/officeart/2018/2/layout/IconCircleList"/>
    <dgm:cxn modelId="{4734156A-DBB1-4931-906E-45E1BBE6F1D6}" type="presParOf" srcId="{4882E409-00F0-4607-AFD4-89B01A509048}" destId="{4673C301-EB4E-4A3D-9C16-16819CFB6D4C}" srcOrd="2" destOrd="0" presId="urn:microsoft.com/office/officeart/2018/2/layout/IconCircleList"/>
    <dgm:cxn modelId="{EBC7C7BB-6CBD-4BDB-8CEE-0F1DDBCD37F9}" type="presParOf" srcId="{4882E409-00F0-4607-AFD4-89B01A509048}" destId="{238FBFBD-BA25-4F6C-8A2B-00CA26BEEEB6}" srcOrd="3" destOrd="0" presId="urn:microsoft.com/office/officeart/2018/2/layout/IconCircleList"/>
    <dgm:cxn modelId="{61AAAF3A-FA6E-4B99-B92C-1DD43576B2FE}" type="presParOf" srcId="{22437A10-4B19-4169-B372-9C61A5069EAB}" destId="{DA3F4988-2D39-461A-BA95-5D4441937AB4}" srcOrd="5" destOrd="0" presId="urn:microsoft.com/office/officeart/2018/2/layout/IconCircleList"/>
    <dgm:cxn modelId="{E86C16FB-5F67-410A-ADD8-65B6F782B905}" type="presParOf" srcId="{22437A10-4B19-4169-B372-9C61A5069EAB}" destId="{04B60B80-7D96-45CA-BEB5-5CD08A2538C1}" srcOrd="6" destOrd="0" presId="urn:microsoft.com/office/officeart/2018/2/layout/IconCircleList"/>
    <dgm:cxn modelId="{3ED5BF2F-36AA-4E67-8598-FF62B044A7B8}" type="presParOf" srcId="{04B60B80-7D96-45CA-BEB5-5CD08A2538C1}" destId="{E6B8A8F2-8BE2-4FFA-A328-F959FFD503A4}" srcOrd="0" destOrd="0" presId="urn:microsoft.com/office/officeart/2018/2/layout/IconCircleList"/>
    <dgm:cxn modelId="{5F0BC105-E75A-45BA-8121-1352F739BF69}" type="presParOf" srcId="{04B60B80-7D96-45CA-BEB5-5CD08A2538C1}" destId="{4C6B9A2C-8E20-4079-B9BC-F6CE63A984CF}" srcOrd="1" destOrd="0" presId="urn:microsoft.com/office/officeart/2018/2/layout/IconCircleList"/>
    <dgm:cxn modelId="{88D930DB-B199-430E-956F-84929C7E7C19}" type="presParOf" srcId="{04B60B80-7D96-45CA-BEB5-5CD08A2538C1}" destId="{C75BF7D8-E4CF-4370-BC99-163C3A8FF6F7}" srcOrd="2" destOrd="0" presId="urn:microsoft.com/office/officeart/2018/2/layout/IconCircleList"/>
    <dgm:cxn modelId="{2E2C0F89-7C89-4E33-9FFC-73520DB3236F}" type="presParOf" srcId="{04B60B80-7D96-45CA-BEB5-5CD08A2538C1}" destId="{B40B309E-4DD9-4F4A-8FB8-228A9110459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ECF4E8-0134-4EB8-85FE-507BD70AF3A1}" type="doc">
      <dgm:prSet loTypeId="urn:microsoft.com/office/officeart/2018/2/layout/IconLabelDescriptionList" loCatId="icon" qsTypeId="urn:microsoft.com/office/officeart/2005/8/quickstyle/simple1" qsCatId="simple" csTypeId="urn:microsoft.com/office/officeart/2018/5/colors/Iconchunking_neutralbg_accent5_2" csCatId="accent5" phldr="1"/>
      <dgm:spPr/>
      <dgm:t>
        <a:bodyPr/>
        <a:lstStyle/>
        <a:p>
          <a:endParaRPr lang="en-US"/>
        </a:p>
      </dgm:t>
    </dgm:pt>
    <dgm:pt modelId="{B2ABC82A-558B-4B3C-9352-A8B560BF4FEC}">
      <dgm:prSet/>
      <dgm:spPr/>
      <dgm:t>
        <a:bodyPr/>
        <a:lstStyle/>
        <a:p>
          <a:pPr>
            <a:lnSpc>
              <a:spcPct val="100000"/>
            </a:lnSpc>
            <a:defRPr b="1"/>
          </a:pPr>
          <a:r>
            <a:rPr lang="en-US" b="1"/>
            <a:t>Bank/Loan Officers</a:t>
          </a:r>
          <a:endParaRPr lang="en-US"/>
        </a:p>
      </dgm:t>
    </dgm:pt>
    <dgm:pt modelId="{23C7A110-B743-4DFE-9B13-41277186D1E8}" type="parTrans" cxnId="{01A77251-58EA-4E81-90F7-C1841A2481B2}">
      <dgm:prSet/>
      <dgm:spPr/>
      <dgm:t>
        <a:bodyPr/>
        <a:lstStyle/>
        <a:p>
          <a:endParaRPr lang="en-US"/>
        </a:p>
      </dgm:t>
    </dgm:pt>
    <dgm:pt modelId="{4AF6B090-1660-4BDF-9F9F-DB6DB6A593DC}" type="sibTrans" cxnId="{01A77251-58EA-4E81-90F7-C1841A2481B2}">
      <dgm:prSet/>
      <dgm:spPr/>
      <dgm:t>
        <a:bodyPr/>
        <a:lstStyle/>
        <a:p>
          <a:endParaRPr lang="en-US"/>
        </a:p>
      </dgm:t>
    </dgm:pt>
    <dgm:pt modelId="{F8B27632-0358-4B83-B8D2-85A76C29BD49}">
      <dgm:prSet/>
      <dgm:spPr/>
      <dgm:t>
        <a:bodyPr/>
        <a:lstStyle/>
        <a:p>
          <a:pPr>
            <a:lnSpc>
              <a:spcPct val="100000"/>
            </a:lnSpc>
          </a:pPr>
          <a:r>
            <a:rPr lang="en-US"/>
            <a:t>They help people borrow money from a bank to buy a home. </a:t>
          </a:r>
        </a:p>
      </dgm:t>
    </dgm:pt>
    <dgm:pt modelId="{83F00823-51C2-474C-9547-B820CDBDE7AE}" type="parTrans" cxnId="{AD0C5FF7-1AE1-426B-A81A-96A999B86429}">
      <dgm:prSet/>
      <dgm:spPr/>
      <dgm:t>
        <a:bodyPr/>
        <a:lstStyle/>
        <a:p>
          <a:endParaRPr lang="en-US"/>
        </a:p>
      </dgm:t>
    </dgm:pt>
    <dgm:pt modelId="{4E39A267-56D2-4201-A8D9-24DF51C105D7}" type="sibTrans" cxnId="{AD0C5FF7-1AE1-426B-A81A-96A999B86429}">
      <dgm:prSet/>
      <dgm:spPr/>
      <dgm:t>
        <a:bodyPr/>
        <a:lstStyle/>
        <a:p>
          <a:endParaRPr lang="en-US"/>
        </a:p>
      </dgm:t>
    </dgm:pt>
    <dgm:pt modelId="{CE7742A9-1D7E-42C2-9E0D-A1EEE857E170}">
      <dgm:prSet/>
      <dgm:spPr/>
      <dgm:t>
        <a:bodyPr/>
        <a:lstStyle/>
        <a:p>
          <a:pPr>
            <a:lnSpc>
              <a:spcPct val="100000"/>
            </a:lnSpc>
            <a:defRPr b="1"/>
          </a:pPr>
          <a:r>
            <a:rPr lang="en-US" b="1"/>
            <a:t>Sales Agent/REALTORS®</a:t>
          </a:r>
          <a:endParaRPr lang="en-US"/>
        </a:p>
      </dgm:t>
    </dgm:pt>
    <dgm:pt modelId="{98B42747-B9F1-44FE-BC43-0ED9CE6EFB21}" type="parTrans" cxnId="{F1993CC2-D83C-419C-B574-51D13BCC2FEA}">
      <dgm:prSet/>
      <dgm:spPr/>
      <dgm:t>
        <a:bodyPr/>
        <a:lstStyle/>
        <a:p>
          <a:endParaRPr lang="en-US"/>
        </a:p>
      </dgm:t>
    </dgm:pt>
    <dgm:pt modelId="{A54CAE89-2D81-43EC-B647-951A3C7EC629}" type="sibTrans" cxnId="{F1993CC2-D83C-419C-B574-51D13BCC2FEA}">
      <dgm:prSet/>
      <dgm:spPr/>
      <dgm:t>
        <a:bodyPr/>
        <a:lstStyle/>
        <a:p>
          <a:endParaRPr lang="en-US"/>
        </a:p>
      </dgm:t>
    </dgm:pt>
    <dgm:pt modelId="{3CAFE1E3-9236-4CE7-8C4A-7B14FCB66AC6}">
      <dgm:prSet/>
      <dgm:spPr/>
      <dgm:t>
        <a:bodyPr/>
        <a:lstStyle/>
        <a:p>
          <a:pPr>
            <a:lnSpc>
              <a:spcPct val="100000"/>
            </a:lnSpc>
          </a:pPr>
          <a:r>
            <a:rPr lang="en-US"/>
            <a:t>They help the buyers find a home within their budget.</a:t>
          </a:r>
        </a:p>
      </dgm:t>
    </dgm:pt>
    <dgm:pt modelId="{1E6283B8-86D6-4352-9337-22667C1C0EF3}" type="parTrans" cxnId="{BCC6B43E-1D01-42C1-AC5F-91F7D27B1E61}">
      <dgm:prSet/>
      <dgm:spPr/>
      <dgm:t>
        <a:bodyPr/>
        <a:lstStyle/>
        <a:p>
          <a:endParaRPr lang="en-US"/>
        </a:p>
      </dgm:t>
    </dgm:pt>
    <dgm:pt modelId="{B9899DCD-48C4-4843-B044-80E4FB0263C1}" type="sibTrans" cxnId="{BCC6B43E-1D01-42C1-AC5F-91F7D27B1E61}">
      <dgm:prSet/>
      <dgm:spPr/>
      <dgm:t>
        <a:bodyPr/>
        <a:lstStyle/>
        <a:p>
          <a:endParaRPr lang="en-US"/>
        </a:p>
      </dgm:t>
    </dgm:pt>
    <dgm:pt modelId="{FB717B75-C68C-471E-9950-D4BE903D9679}">
      <dgm:prSet/>
      <dgm:spPr/>
      <dgm:t>
        <a:bodyPr/>
        <a:lstStyle/>
        <a:p>
          <a:pPr>
            <a:lnSpc>
              <a:spcPct val="100000"/>
            </a:lnSpc>
          </a:pPr>
          <a:r>
            <a:rPr lang="en-US"/>
            <a:t>They help the sellers. They place signs out front and online letting everyone know the house is for sale.  </a:t>
          </a:r>
        </a:p>
      </dgm:t>
    </dgm:pt>
    <dgm:pt modelId="{29224642-3F3F-4CB8-BEAD-58DC55416866}" type="parTrans" cxnId="{61546E03-56A6-42BB-AED1-682D78CFF431}">
      <dgm:prSet/>
      <dgm:spPr/>
      <dgm:t>
        <a:bodyPr/>
        <a:lstStyle/>
        <a:p>
          <a:endParaRPr lang="en-US"/>
        </a:p>
      </dgm:t>
    </dgm:pt>
    <dgm:pt modelId="{18AB253C-6B33-4077-B90F-CE13B78FACB7}" type="sibTrans" cxnId="{61546E03-56A6-42BB-AED1-682D78CFF431}">
      <dgm:prSet/>
      <dgm:spPr/>
      <dgm:t>
        <a:bodyPr/>
        <a:lstStyle/>
        <a:p>
          <a:endParaRPr lang="en-US"/>
        </a:p>
      </dgm:t>
    </dgm:pt>
    <dgm:pt modelId="{A3B1234A-B885-4F0C-A977-E61648C15686}">
      <dgm:prSet/>
      <dgm:spPr/>
      <dgm:t>
        <a:bodyPr/>
        <a:lstStyle/>
        <a:p>
          <a:pPr>
            <a:lnSpc>
              <a:spcPct val="100000"/>
            </a:lnSpc>
            <a:defRPr b="1"/>
          </a:pPr>
          <a:r>
            <a:rPr lang="en-US" b="1"/>
            <a:t>Bank/Loan Underwriters</a:t>
          </a:r>
          <a:endParaRPr lang="en-US"/>
        </a:p>
      </dgm:t>
    </dgm:pt>
    <dgm:pt modelId="{09B81BD6-706C-4213-8292-711874624C62}" type="parTrans" cxnId="{BB0B09CA-8777-48BA-98F5-9641D7CB6B1E}">
      <dgm:prSet/>
      <dgm:spPr/>
      <dgm:t>
        <a:bodyPr/>
        <a:lstStyle/>
        <a:p>
          <a:endParaRPr lang="en-US"/>
        </a:p>
      </dgm:t>
    </dgm:pt>
    <dgm:pt modelId="{67D0FF01-7B48-4115-9126-A15D3E2CE04E}" type="sibTrans" cxnId="{BB0B09CA-8777-48BA-98F5-9641D7CB6B1E}">
      <dgm:prSet/>
      <dgm:spPr/>
      <dgm:t>
        <a:bodyPr/>
        <a:lstStyle/>
        <a:p>
          <a:endParaRPr lang="en-US"/>
        </a:p>
      </dgm:t>
    </dgm:pt>
    <dgm:pt modelId="{992CDA95-E4FB-4CDA-931B-BBAB490C7F6F}">
      <dgm:prSet/>
      <dgm:spPr/>
      <dgm:t>
        <a:bodyPr/>
        <a:lstStyle/>
        <a:p>
          <a:pPr>
            <a:lnSpc>
              <a:spcPct val="100000"/>
            </a:lnSpc>
          </a:pPr>
          <a:r>
            <a:rPr lang="en-US"/>
            <a:t>Think of them as someone who checks the loan officer’s homework. They check and verify that the buyer has</a:t>
          </a:r>
          <a:r>
            <a:rPr lang="en-US" b="1"/>
            <a:t> income </a:t>
          </a:r>
          <a:r>
            <a:rPr lang="en-US"/>
            <a:t>they can afford to payback the loan. They also check to make sure </a:t>
          </a:r>
          <a:r>
            <a:rPr lang="en-US" b="1"/>
            <a:t>the buyers </a:t>
          </a:r>
          <a:r>
            <a:rPr lang="en-US"/>
            <a:t>have been making money smart decisions.</a:t>
          </a:r>
        </a:p>
      </dgm:t>
    </dgm:pt>
    <dgm:pt modelId="{917902A4-E721-4952-984F-1F1443348DB8}" type="parTrans" cxnId="{F20332A5-6F67-4DE0-A7DB-546EEBDAE0B6}">
      <dgm:prSet/>
      <dgm:spPr/>
      <dgm:t>
        <a:bodyPr/>
        <a:lstStyle/>
        <a:p>
          <a:endParaRPr lang="en-US"/>
        </a:p>
      </dgm:t>
    </dgm:pt>
    <dgm:pt modelId="{CA9B3673-D026-447E-A22C-C26A393F71CA}" type="sibTrans" cxnId="{F20332A5-6F67-4DE0-A7DB-546EEBDAE0B6}">
      <dgm:prSet/>
      <dgm:spPr/>
      <dgm:t>
        <a:bodyPr/>
        <a:lstStyle/>
        <a:p>
          <a:endParaRPr lang="en-US"/>
        </a:p>
      </dgm:t>
    </dgm:pt>
    <dgm:pt modelId="{AF31C7C3-395D-4F7D-8CDC-92E3A79B7C47}" type="pres">
      <dgm:prSet presAssocID="{56ECF4E8-0134-4EB8-85FE-507BD70AF3A1}" presName="root" presStyleCnt="0">
        <dgm:presLayoutVars>
          <dgm:dir/>
          <dgm:resizeHandles val="exact"/>
        </dgm:presLayoutVars>
      </dgm:prSet>
      <dgm:spPr/>
    </dgm:pt>
    <dgm:pt modelId="{B25F3A5C-12C9-476D-9A49-A32743536E24}" type="pres">
      <dgm:prSet presAssocID="{B2ABC82A-558B-4B3C-9352-A8B560BF4FEC}" presName="compNode" presStyleCnt="0"/>
      <dgm:spPr/>
    </dgm:pt>
    <dgm:pt modelId="{4F2D36ED-7BD6-49E5-8205-5AA260D3ADB7}" type="pres">
      <dgm:prSet presAssocID="{B2ABC82A-558B-4B3C-9352-A8B560BF4F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B297FC3-826D-46E7-B50B-1FD00A8DDF0C}" type="pres">
      <dgm:prSet presAssocID="{B2ABC82A-558B-4B3C-9352-A8B560BF4FEC}" presName="iconSpace" presStyleCnt="0"/>
      <dgm:spPr/>
    </dgm:pt>
    <dgm:pt modelId="{6322738F-1301-43FC-91C6-DBD12E46F522}" type="pres">
      <dgm:prSet presAssocID="{B2ABC82A-558B-4B3C-9352-A8B560BF4FEC}" presName="parTx" presStyleLbl="revTx" presStyleIdx="0" presStyleCnt="6">
        <dgm:presLayoutVars>
          <dgm:chMax val="0"/>
          <dgm:chPref val="0"/>
        </dgm:presLayoutVars>
      </dgm:prSet>
      <dgm:spPr/>
    </dgm:pt>
    <dgm:pt modelId="{D80F6CEA-E55A-4E6E-9660-EE8D7BE966FB}" type="pres">
      <dgm:prSet presAssocID="{B2ABC82A-558B-4B3C-9352-A8B560BF4FEC}" presName="txSpace" presStyleCnt="0"/>
      <dgm:spPr/>
    </dgm:pt>
    <dgm:pt modelId="{E9E664A4-5256-463D-8065-82C94F84E7E5}" type="pres">
      <dgm:prSet presAssocID="{B2ABC82A-558B-4B3C-9352-A8B560BF4FEC}" presName="desTx" presStyleLbl="revTx" presStyleIdx="1" presStyleCnt="6">
        <dgm:presLayoutVars/>
      </dgm:prSet>
      <dgm:spPr/>
    </dgm:pt>
    <dgm:pt modelId="{427D8782-6057-4221-B942-15232EE56A5B}" type="pres">
      <dgm:prSet presAssocID="{4AF6B090-1660-4BDF-9F9F-DB6DB6A593DC}" presName="sibTrans" presStyleCnt="0"/>
      <dgm:spPr/>
    </dgm:pt>
    <dgm:pt modelId="{21A7F307-95F8-43BC-960B-8ECBFC878749}" type="pres">
      <dgm:prSet presAssocID="{CE7742A9-1D7E-42C2-9E0D-A1EEE857E170}" presName="compNode" presStyleCnt="0"/>
      <dgm:spPr/>
    </dgm:pt>
    <dgm:pt modelId="{2EC083ED-2812-446A-928C-25AA3805ABAA}" type="pres">
      <dgm:prSet presAssocID="{CE7742A9-1D7E-42C2-9E0D-A1EEE857E1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5F95E93E-1B4A-4F5F-A613-AA939C404524}" type="pres">
      <dgm:prSet presAssocID="{CE7742A9-1D7E-42C2-9E0D-A1EEE857E170}" presName="iconSpace" presStyleCnt="0"/>
      <dgm:spPr/>
    </dgm:pt>
    <dgm:pt modelId="{EC41F469-F792-4B74-8EE5-CF0255274290}" type="pres">
      <dgm:prSet presAssocID="{CE7742A9-1D7E-42C2-9E0D-A1EEE857E170}" presName="parTx" presStyleLbl="revTx" presStyleIdx="2" presStyleCnt="6">
        <dgm:presLayoutVars>
          <dgm:chMax val="0"/>
          <dgm:chPref val="0"/>
        </dgm:presLayoutVars>
      </dgm:prSet>
      <dgm:spPr/>
    </dgm:pt>
    <dgm:pt modelId="{83D9A73F-FB9B-4DB5-BE69-3A4918A65827}" type="pres">
      <dgm:prSet presAssocID="{CE7742A9-1D7E-42C2-9E0D-A1EEE857E170}" presName="txSpace" presStyleCnt="0"/>
      <dgm:spPr/>
    </dgm:pt>
    <dgm:pt modelId="{00F89882-2D6C-4AAF-A310-EEB5F9CE6CED}" type="pres">
      <dgm:prSet presAssocID="{CE7742A9-1D7E-42C2-9E0D-A1EEE857E170}" presName="desTx" presStyleLbl="revTx" presStyleIdx="3" presStyleCnt="6">
        <dgm:presLayoutVars/>
      </dgm:prSet>
      <dgm:spPr/>
    </dgm:pt>
    <dgm:pt modelId="{055AAE47-0137-4DB8-8449-D823DAB52E57}" type="pres">
      <dgm:prSet presAssocID="{A54CAE89-2D81-43EC-B647-951A3C7EC629}" presName="sibTrans" presStyleCnt="0"/>
      <dgm:spPr/>
    </dgm:pt>
    <dgm:pt modelId="{59DFAA12-260B-4965-90C8-10BEE8311D4E}" type="pres">
      <dgm:prSet presAssocID="{A3B1234A-B885-4F0C-A977-E61648C15686}" presName="compNode" presStyleCnt="0"/>
      <dgm:spPr/>
    </dgm:pt>
    <dgm:pt modelId="{43DA7ECC-6E86-4556-AE7B-0C363A6796DF}" type="pres">
      <dgm:prSet presAssocID="{A3B1234A-B885-4F0C-A977-E61648C156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5D8FD33-1EEC-49F3-A6AF-8D44A730E693}" type="pres">
      <dgm:prSet presAssocID="{A3B1234A-B885-4F0C-A977-E61648C15686}" presName="iconSpace" presStyleCnt="0"/>
      <dgm:spPr/>
    </dgm:pt>
    <dgm:pt modelId="{4A6FFD33-1299-44D3-AC70-0EF669B3D036}" type="pres">
      <dgm:prSet presAssocID="{A3B1234A-B885-4F0C-A977-E61648C15686}" presName="parTx" presStyleLbl="revTx" presStyleIdx="4" presStyleCnt="6">
        <dgm:presLayoutVars>
          <dgm:chMax val="0"/>
          <dgm:chPref val="0"/>
        </dgm:presLayoutVars>
      </dgm:prSet>
      <dgm:spPr/>
    </dgm:pt>
    <dgm:pt modelId="{BA96DD71-268B-4036-BC8C-71758F0FA62B}" type="pres">
      <dgm:prSet presAssocID="{A3B1234A-B885-4F0C-A977-E61648C15686}" presName="txSpace" presStyleCnt="0"/>
      <dgm:spPr/>
    </dgm:pt>
    <dgm:pt modelId="{C2310210-0396-48F3-83BD-216E7FC3BDD9}" type="pres">
      <dgm:prSet presAssocID="{A3B1234A-B885-4F0C-A977-E61648C15686}" presName="desTx" presStyleLbl="revTx" presStyleIdx="5" presStyleCnt="6">
        <dgm:presLayoutVars/>
      </dgm:prSet>
      <dgm:spPr/>
    </dgm:pt>
  </dgm:ptLst>
  <dgm:cxnLst>
    <dgm:cxn modelId="{61546E03-56A6-42BB-AED1-682D78CFF431}" srcId="{CE7742A9-1D7E-42C2-9E0D-A1EEE857E170}" destId="{FB717B75-C68C-471E-9950-D4BE903D9679}" srcOrd="1" destOrd="0" parTransId="{29224642-3F3F-4CB8-BEAD-58DC55416866}" sibTransId="{18AB253C-6B33-4077-B90F-CE13B78FACB7}"/>
    <dgm:cxn modelId="{B9BC1731-DAC6-40E0-B0AC-6E43C9ACF960}" type="presOf" srcId="{CE7742A9-1D7E-42C2-9E0D-A1EEE857E170}" destId="{EC41F469-F792-4B74-8EE5-CF0255274290}" srcOrd="0" destOrd="0" presId="urn:microsoft.com/office/officeart/2018/2/layout/IconLabelDescriptionList"/>
    <dgm:cxn modelId="{2335C73A-B77F-4517-9B70-275C5B9F62BB}" type="presOf" srcId="{B2ABC82A-558B-4B3C-9352-A8B560BF4FEC}" destId="{6322738F-1301-43FC-91C6-DBD12E46F522}" srcOrd="0" destOrd="0" presId="urn:microsoft.com/office/officeart/2018/2/layout/IconLabelDescriptionList"/>
    <dgm:cxn modelId="{BCC6B43E-1D01-42C1-AC5F-91F7D27B1E61}" srcId="{CE7742A9-1D7E-42C2-9E0D-A1EEE857E170}" destId="{3CAFE1E3-9236-4CE7-8C4A-7B14FCB66AC6}" srcOrd="0" destOrd="0" parTransId="{1E6283B8-86D6-4352-9337-22667C1C0EF3}" sibTransId="{B9899DCD-48C4-4843-B044-80E4FB0263C1}"/>
    <dgm:cxn modelId="{01A77251-58EA-4E81-90F7-C1841A2481B2}" srcId="{56ECF4E8-0134-4EB8-85FE-507BD70AF3A1}" destId="{B2ABC82A-558B-4B3C-9352-A8B560BF4FEC}" srcOrd="0" destOrd="0" parTransId="{23C7A110-B743-4DFE-9B13-41277186D1E8}" sibTransId="{4AF6B090-1660-4BDF-9F9F-DB6DB6A593DC}"/>
    <dgm:cxn modelId="{811F3862-2DC5-4CC5-AA17-DB0CE6B5CF0B}" type="presOf" srcId="{F8B27632-0358-4B83-B8D2-85A76C29BD49}" destId="{E9E664A4-5256-463D-8065-82C94F84E7E5}" srcOrd="0" destOrd="0" presId="urn:microsoft.com/office/officeart/2018/2/layout/IconLabelDescriptionList"/>
    <dgm:cxn modelId="{A8C86262-615F-4A89-BC46-61A5DF65A0CB}" type="presOf" srcId="{3CAFE1E3-9236-4CE7-8C4A-7B14FCB66AC6}" destId="{00F89882-2D6C-4AAF-A310-EEB5F9CE6CED}" srcOrd="0" destOrd="0" presId="urn:microsoft.com/office/officeart/2018/2/layout/IconLabelDescriptionList"/>
    <dgm:cxn modelId="{25147B91-F857-472D-B18C-F47F30B09B96}" type="presOf" srcId="{992CDA95-E4FB-4CDA-931B-BBAB490C7F6F}" destId="{C2310210-0396-48F3-83BD-216E7FC3BDD9}" srcOrd="0" destOrd="0" presId="urn:microsoft.com/office/officeart/2018/2/layout/IconLabelDescriptionList"/>
    <dgm:cxn modelId="{DCD5E491-ADFC-49E4-9856-0EE9C53E08CD}" type="presOf" srcId="{FB717B75-C68C-471E-9950-D4BE903D9679}" destId="{00F89882-2D6C-4AAF-A310-EEB5F9CE6CED}" srcOrd="0" destOrd="1" presId="urn:microsoft.com/office/officeart/2018/2/layout/IconLabelDescriptionList"/>
    <dgm:cxn modelId="{78FE429A-15E1-4AF8-A77D-E3CC9B2027BF}" type="presOf" srcId="{A3B1234A-B885-4F0C-A977-E61648C15686}" destId="{4A6FFD33-1299-44D3-AC70-0EF669B3D036}" srcOrd="0" destOrd="0" presId="urn:microsoft.com/office/officeart/2018/2/layout/IconLabelDescriptionList"/>
    <dgm:cxn modelId="{F20332A5-6F67-4DE0-A7DB-546EEBDAE0B6}" srcId="{A3B1234A-B885-4F0C-A977-E61648C15686}" destId="{992CDA95-E4FB-4CDA-931B-BBAB490C7F6F}" srcOrd="0" destOrd="0" parTransId="{917902A4-E721-4952-984F-1F1443348DB8}" sibTransId="{CA9B3673-D026-447E-A22C-C26A393F71CA}"/>
    <dgm:cxn modelId="{F1993CC2-D83C-419C-B574-51D13BCC2FEA}" srcId="{56ECF4E8-0134-4EB8-85FE-507BD70AF3A1}" destId="{CE7742A9-1D7E-42C2-9E0D-A1EEE857E170}" srcOrd="1" destOrd="0" parTransId="{98B42747-B9F1-44FE-BC43-0ED9CE6EFB21}" sibTransId="{A54CAE89-2D81-43EC-B647-951A3C7EC629}"/>
    <dgm:cxn modelId="{BB0B09CA-8777-48BA-98F5-9641D7CB6B1E}" srcId="{56ECF4E8-0134-4EB8-85FE-507BD70AF3A1}" destId="{A3B1234A-B885-4F0C-A977-E61648C15686}" srcOrd="2" destOrd="0" parTransId="{09B81BD6-706C-4213-8292-711874624C62}" sibTransId="{67D0FF01-7B48-4115-9126-A15D3E2CE04E}"/>
    <dgm:cxn modelId="{6092C5D1-6434-4327-97A6-435A7327D2F8}" type="presOf" srcId="{56ECF4E8-0134-4EB8-85FE-507BD70AF3A1}" destId="{AF31C7C3-395D-4F7D-8CDC-92E3A79B7C47}" srcOrd="0" destOrd="0" presId="urn:microsoft.com/office/officeart/2018/2/layout/IconLabelDescriptionList"/>
    <dgm:cxn modelId="{AD0C5FF7-1AE1-426B-A81A-96A999B86429}" srcId="{B2ABC82A-558B-4B3C-9352-A8B560BF4FEC}" destId="{F8B27632-0358-4B83-B8D2-85A76C29BD49}" srcOrd="0" destOrd="0" parTransId="{83F00823-51C2-474C-9547-B820CDBDE7AE}" sibTransId="{4E39A267-56D2-4201-A8D9-24DF51C105D7}"/>
    <dgm:cxn modelId="{A4DA759C-BA58-4F49-A5CA-77C5FC583CA9}" type="presParOf" srcId="{AF31C7C3-395D-4F7D-8CDC-92E3A79B7C47}" destId="{B25F3A5C-12C9-476D-9A49-A32743536E24}" srcOrd="0" destOrd="0" presId="urn:microsoft.com/office/officeart/2018/2/layout/IconLabelDescriptionList"/>
    <dgm:cxn modelId="{BED391F6-58E5-49CF-A935-44ABC76C71DC}" type="presParOf" srcId="{B25F3A5C-12C9-476D-9A49-A32743536E24}" destId="{4F2D36ED-7BD6-49E5-8205-5AA260D3ADB7}" srcOrd="0" destOrd="0" presId="urn:microsoft.com/office/officeart/2018/2/layout/IconLabelDescriptionList"/>
    <dgm:cxn modelId="{BAC6D381-F013-46BC-9AC4-9478EC3361E4}" type="presParOf" srcId="{B25F3A5C-12C9-476D-9A49-A32743536E24}" destId="{1B297FC3-826D-46E7-B50B-1FD00A8DDF0C}" srcOrd="1" destOrd="0" presId="urn:microsoft.com/office/officeart/2018/2/layout/IconLabelDescriptionList"/>
    <dgm:cxn modelId="{FAF53E37-34B8-4730-B79C-FD7FC01561F7}" type="presParOf" srcId="{B25F3A5C-12C9-476D-9A49-A32743536E24}" destId="{6322738F-1301-43FC-91C6-DBD12E46F522}" srcOrd="2" destOrd="0" presId="urn:microsoft.com/office/officeart/2018/2/layout/IconLabelDescriptionList"/>
    <dgm:cxn modelId="{32822192-9076-4E1F-9B01-0F7C0596E227}" type="presParOf" srcId="{B25F3A5C-12C9-476D-9A49-A32743536E24}" destId="{D80F6CEA-E55A-4E6E-9660-EE8D7BE966FB}" srcOrd="3" destOrd="0" presId="urn:microsoft.com/office/officeart/2018/2/layout/IconLabelDescriptionList"/>
    <dgm:cxn modelId="{03505B63-F37A-482C-B2A2-B4DF6D849AFB}" type="presParOf" srcId="{B25F3A5C-12C9-476D-9A49-A32743536E24}" destId="{E9E664A4-5256-463D-8065-82C94F84E7E5}" srcOrd="4" destOrd="0" presId="urn:microsoft.com/office/officeart/2018/2/layout/IconLabelDescriptionList"/>
    <dgm:cxn modelId="{6AB04D74-F66C-469B-A182-FFF5E2F4A27B}" type="presParOf" srcId="{AF31C7C3-395D-4F7D-8CDC-92E3A79B7C47}" destId="{427D8782-6057-4221-B942-15232EE56A5B}" srcOrd="1" destOrd="0" presId="urn:microsoft.com/office/officeart/2018/2/layout/IconLabelDescriptionList"/>
    <dgm:cxn modelId="{874D8D16-017A-4FA3-8B89-BCD407B45E33}" type="presParOf" srcId="{AF31C7C3-395D-4F7D-8CDC-92E3A79B7C47}" destId="{21A7F307-95F8-43BC-960B-8ECBFC878749}" srcOrd="2" destOrd="0" presId="urn:microsoft.com/office/officeart/2018/2/layout/IconLabelDescriptionList"/>
    <dgm:cxn modelId="{59338664-3355-4D8D-9A57-04CF90BD1805}" type="presParOf" srcId="{21A7F307-95F8-43BC-960B-8ECBFC878749}" destId="{2EC083ED-2812-446A-928C-25AA3805ABAA}" srcOrd="0" destOrd="0" presId="urn:microsoft.com/office/officeart/2018/2/layout/IconLabelDescriptionList"/>
    <dgm:cxn modelId="{251D4B84-9ECE-4170-8BF0-073892E8C7FD}" type="presParOf" srcId="{21A7F307-95F8-43BC-960B-8ECBFC878749}" destId="{5F95E93E-1B4A-4F5F-A613-AA939C404524}" srcOrd="1" destOrd="0" presId="urn:microsoft.com/office/officeart/2018/2/layout/IconLabelDescriptionList"/>
    <dgm:cxn modelId="{C1DFC2D4-C6A5-468E-B25A-8808603CA2D2}" type="presParOf" srcId="{21A7F307-95F8-43BC-960B-8ECBFC878749}" destId="{EC41F469-F792-4B74-8EE5-CF0255274290}" srcOrd="2" destOrd="0" presId="urn:microsoft.com/office/officeart/2018/2/layout/IconLabelDescriptionList"/>
    <dgm:cxn modelId="{186AC561-0605-4075-8E36-A9DD21C215C2}" type="presParOf" srcId="{21A7F307-95F8-43BC-960B-8ECBFC878749}" destId="{83D9A73F-FB9B-4DB5-BE69-3A4918A65827}" srcOrd="3" destOrd="0" presId="urn:microsoft.com/office/officeart/2018/2/layout/IconLabelDescriptionList"/>
    <dgm:cxn modelId="{0934AAE5-B34D-454C-A8BD-A710D2B61357}" type="presParOf" srcId="{21A7F307-95F8-43BC-960B-8ECBFC878749}" destId="{00F89882-2D6C-4AAF-A310-EEB5F9CE6CED}" srcOrd="4" destOrd="0" presId="urn:microsoft.com/office/officeart/2018/2/layout/IconLabelDescriptionList"/>
    <dgm:cxn modelId="{29A8C3F6-EF72-4964-A258-D7AA8EDEADA9}" type="presParOf" srcId="{AF31C7C3-395D-4F7D-8CDC-92E3A79B7C47}" destId="{055AAE47-0137-4DB8-8449-D823DAB52E57}" srcOrd="3" destOrd="0" presId="urn:microsoft.com/office/officeart/2018/2/layout/IconLabelDescriptionList"/>
    <dgm:cxn modelId="{4726AA05-99B3-43B4-9983-FB07B2B976E5}" type="presParOf" srcId="{AF31C7C3-395D-4F7D-8CDC-92E3A79B7C47}" destId="{59DFAA12-260B-4965-90C8-10BEE8311D4E}" srcOrd="4" destOrd="0" presId="urn:microsoft.com/office/officeart/2018/2/layout/IconLabelDescriptionList"/>
    <dgm:cxn modelId="{2810FB24-F31D-4D56-900F-30883EDC25D4}" type="presParOf" srcId="{59DFAA12-260B-4965-90C8-10BEE8311D4E}" destId="{43DA7ECC-6E86-4556-AE7B-0C363A6796DF}" srcOrd="0" destOrd="0" presId="urn:microsoft.com/office/officeart/2018/2/layout/IconLabelDescriptionList"/>
    <dgm:cxn modelId="{52DC57F4-EC69-4E42-A151-15277EDD5717}" type="presParOf" srcId="{59DFAA12-260B-4965-90C8-10BEE8311D4E}" destId="{D5D8FD33-1EEC-49F3-A6AF-8D44A730E693}" srcOrd="1" destOrd="0" presId="urn:microsoft.com/office/officeart/2018/2/layout/IconLabelDescriptionList"/>
    <dgm:cxn modelId="{BD7F13D2-6F7B-4C94-B17A-4950A28D5C95}" type="presParOf" srcId="{59DFAA12-260B-4965-90C8-10BEE8311D4E}" destId="{4A6FFD33-1299-44D3-AC70-0EF669B3D036}" srcOrd="2" destOrd="0" presId="urn:microsoft.com/office/officeart/2018/2/layout/IconLabelDescriptionList"/>
    <dgm:cxn modelId="{9DCBC5CB-953A-4384-9877-76235D9A0ED2}" type="presParOf" srcId="{59DFAA12-260B-4965-90C8-10BEE8311D4E}" destId="{BA96DD71-268B-4036-BC8C-71758F0FA62B}" srcOrd="3" destOrd="0" presId="urn:microsoft.com/office/officeart/2018/2/layout/IconLabelDescriptionList"/>
    <dgm:cxn modelId="{B960ADC6-72A5-4F33-935A-2EACF77C51A2}" type="presParOf" srcId="{59DFAA12-260B-4965-90C8-10BEE8311D4E}" destId="{C2310210-0396-48F3-83BD-216E7FC3BDD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E5D156-E383-4FC1-9D50-3FE600453ACA}"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BB0CD7A-5E1C-4AF6-B3F4-842CDF2F9D10}">
      <dgm:prSet/>
      <dgm:spPr/>
      <dgm:t>
        <a:bodyPr/>
        <a:lstStyle/>
        <a:p>
          <a:pPr>
            <a:defRPr b="1"/>
          </a:pPr>
          <a:r>
            <a:rPr lang="en-US" b="1" baseline="0"/>
            <a:t>Inspectors</a:t>
          </a:r>
          <a:endParaRPr lang="en-US"/>
        </a:p>
      </dgm:t>
    </dgm:pt>
    <dgm:pt modelId="{404825BD-5274-41D3-9474-633AB2DDF262}" type="parTrans" cxnId="{D74A1FEC-42E2-450E-890B-603895F79CEC}">
      <dgm:prSet/>
      <dgm:spPr/>
      <dgm:t>
        <a:bodyPr/>
        <a:lstStyle/>
        <a:p>
          <a:endParaRPr lang="en-US"/>
        </a:p>
      </dgm:t>
    </dgm:pt>
    <dgm:pt modelId="{54E14306-622F-442D-B485-BC8968491933}" type="sibTrans" cxnId="{D74A1FEC-42E2-450E-890B-603895F79CEC}">
      <dgm:prSet/>
      <dgm:spPr/>
      <dgm:t>
        <a:bodyPr/>
        <a:lstStyle/>
        <a:p>
          <a:endParaRPr lang="en-US"/>
        </a:p>
      </dgm:t>
    </dgm:pt>
    <dgm:pt modelId="{C7F8B5AD-A748-48AF-B0C8-019657C394F6}">
      <dgm:prSet/>
      <dgm:spPr/>
      <dgm:t>
        <a:bodyPr/>
        <a:lstStyle/>
        <a:p>
          <a:r>
            <a:rPr lang="en-US" b="1" i="1" baseline="0"/>
            <a:t>The Buyers </a:t>
          </a:r>
          <a:r>
            <a:rPr lang="en-US" i="1" baseline="0"/>
            <a:t>hire an inspector before buying a home, to tell them if the house needs any repairs.</a:t>
          </a:r>
          <a:endParaRPr lang="en-US"/>
        </a:p>
      </dgm:t>
    </dgm:pt>
    <dgm:pt modelId="{6313C061-B0B8-4821-8BEA-32CAEC5D9635}" type="parTrans" cxnId="{5A78C8A8-6A27-446A-9CD6-C38897808A99}">
      <dgm:prSet/>
      <dgm:spPr/>
      <dgm:t>
        <a:bodyPr/>
        <a:lstStyle/>
        <a:p>
          <a:endParaRPr lang="en-US"/>
        </a:p>
      </dgm:t>
    </dgm:pt>
    <dgm:pt modelId="{715A9C50-1B98-4A07-A8F5-6458D078E7DF}" type="sibTrans" cxnId="{5A78C8A8-6A27-446A-9CD6-C38897808A99}">
      <dgm:prSet/>
      <dgm:spPr/>
      <dgm:t>
        <a:bodyPr/>
        <a:lstStyle/>
        <a:p>
          <a:endParaRPr lang="en-US"/>
        </a:p>
      </dgm:t>
    </dgm:pt>
    <dgm:pt modelId="{9ABC30B3-E6A8-47BD-91EC-2590CA4CB9A7}">
      <dgm:prSet/>
      <dgm:spPr/>
      <dgm:t>
        <a:bodyPr/>
        <a:lstStyle/>
        <a:p>
          <a:pPr>
            <a:defRPr b="1"/>
          </a:pPr>
          <a:r>
            <a:rPr lang="en-US" b="1" baseline="0"/>
            <a:t>Appraisers</a:t>
          </a:r>
          <a:endParaRPr lang="en-US"/>
        </a:p>
      </dgm:t>
    </dgm:pt>
    <dgm:pt modelId="{4BCD7DDD-BC1D-410F-98AC-E6A7B3F55B51}" type="parTrans" cxnId="{28A2E062-1AE3-4913-AEA9-40482DC7F5F8}">
      <dgm:prSet/>
      <dgm:spPr/>
      <dgm:t>
        <a:bodyPr/>
        <a:lstStyle/>
        <a:p>
          <a:endParaRPr lang="en-US"/>
        </a:p>
      </dgm:t>
    </dgm:pt>
    <dgm:pt modelId="{A1B090BC-A278-45ED-90D9-7B36678257A1}" type="sibTrans" cxnId="{28A2E062-1AE3-4913-AEA9-40482DC7F5F8}">
      <dgm:prSet/>
      <dgm:spPr/>
      <dgm:t>
        <a:bodyPr/>
        <a:lstStyle/>
        <a:p>
          <a:endParaRPr lang="en-US"/>
        </a:p>
      </dgm:t>
    </dgm:pt>
    <dgm:pt modelId="{FCA90C91-211C-44A2-9545-EFE6CE3E780F}">
      <dgm:prSet/>
      <dgm:spPr/>
      <dgm:t>
        <a:bodyPr/>
        <a:lstStyle/>
        <a:p>
          <a:r>
            <a:rPr lang="en-US" i="1" baseline="0"/>
            <a:t>Remember </a:t>
          </a:r>
          <a:r>
            <a:rPr lang="en-US" b="1" i="1" baseline="0"/>
            <a:t>Value</a:t>
          </a:r>
          <a:r>
            <a:rPr lang="en-US" i="1" baseline="0"/>
            <a:t>? Appraisers check to make sure the new home is worth the same as the amount as the home loan. </a:t>
          </a:r>
          <a:endParaRPr lang="en-US"/>
        </a:p>
      </dgm:t>
    </dgm:pt>
    <dgm:pt modelId="{BCEE0D48-8048-4CB7-9FBB-CEB1F78C8CCF}" type="parTrans" cxnId="{A3B1B841-303E-4DD4-AFF5-38E0D1F94E03}">
      <dgm:prSet/>
      <dgm:spPr/>
      <dgm:t>
        <a:bodyPr/>
        <a:lstStyle/>
        <a:p>
          <a:endParaRPr lang="en-US"/>
        </a:p>
      </dgm:t>
    </dgm:pt>
    <dgm:pt modelId="{EB46AA68-0BCD-47FB-BC77-8CA890CA4A8C}" type="sibTrans" cxnId="{A3B1B841-303E-4DD4-AFF5-38E0D1F94E03}">
      <dgm:prSet/>
      <dgm:spPr/>
      <dgm:t>
        <a:bodyPr/>
        <a:lstStyle/>
        <a:p>
          <a:endParaRPr lang="en-US"/>
        </a:p>
      </dgm:t>
    </dgm:pt>
    <dgm:pt modelId="{1DDBF815-8848-40EF-A6B2-C7E8D4BB64B4}">
      <dgm:prSet/>
      <dgm:spPr/>
      <dgm:t>
        <a:bodyPr/>
        <a:lstStyle/>
        <a:p>
          <a:pPr>
            <a:defRPr b="1"/>
          </a:pPr>
          <a:r>
            <a:rPr lang="en-US" b="1" baseline="0"/>
            <a:t>Attorneys/Lawyers</a:t>
          </a:r>
          <a:endParaRPr lang="en-US"/>
        </a:p>
      </dgm:t>
    </dgm:pt>
    <dgm:pt modelId="{ACE20EBD-EB61-4B80-A459-B3A9F203DEDA}" type="parTrans" cxnId="{7128B3E3-0567-4E9F-890F-D37A5FDEF0BD}">
      <dgm:prSet/>
      <dgm:spPr/>
      <dgm:t>
        <a:bodyPr/>
        <a:lstStyle/>
        <a:p>
          <a:endParaRPr lang="en-US"/>
        </a:p>
      </dgm:t>
    </dgm:pt>
    <dgm:pt modelId="{C03B4E86-A207-495D-AD59-FEE6118A0BFE}" type="sibTrans" cxnId="{7128B3E3-0567-4E9F-890F-D37A5FDEF0BD}">
      <dgm:prSet/>
      <dgm:spPr/>
      <dgm:t>
        <a:bodyPr/>
        <a:lstStyle/>
        <a:p>
          <a:endParaRPr lang="en-US"/>
        </a:p>
      </dgm:t>
    </dgm:pt>
    <dgm:pt modelId="{0AFD1D2D-7C4F-4597-84F0-167376C7F201}">
      <dgm:prSet/>
      <dgm:spPr/>
      <dgm:t>
        <a:bodyPr/>
        <a:lstStyle/>
        <a:p>
          <a:r>
            <a:rPr lang="en-US" i="1" baseline="0"/>
            <a:t>Remember </a:t>
          </a:r>
          <a:r>
            <a:rPr lang="en-US" b="1" i="1" baseline="0"/>
            <a:t>Money? Money </a:t>
          </a:r>
          <a:r>
            <a:rPr lang="en-US" i="1" baseline="0"/>
            <a:t>is a </a:t>
          </a:r>
          <a:r>
            <a:rPr lang="en-US" b="1" i="1" baseline="0"/>
            <a:t>Legal </a:t>
          </a:r>
          <a:r>
            <a:rPr lang="en-US" i="1" baseline="0"/>
            <a:t>tender and can be exchanged for </a:t>
          </a:r>
          <a:r>
            <a:rPr lang="en-US" b="1" i="1" baseline="0"/>
            <a:t>Goods and Services</a:t>
          </a:r>
          <a:r>
            <a:rPr lang="en-US" i="1" baseline="0"/>
            <a:t>. Attorneys* review all the documents and make sure the exchange is made properly.</a:t>
          </a:r>
          <a:endParaRPr lang="en-US"/>
        </a:p>
      </dgm:t>
    </dgm:pt>
    <dgm:pt modelId="{6661A021-93AC-47F2-B548-23C56CF3A80C}" type="parTrans" cxnId="{AF4EA286-0839-4BE5-9CA3-38CF0E0065E0}">
      <dgm:prSet/>
      <dgm:spPr/>
      <dgm:t>
        <a:bodyPr/>
        <a:lstStyle/>
        <a:p>
          <a:endParaRPr lang="en-US"/>
        </a:p>
      </dgm:t>
    </dgm:pt>
    <dgm:pt modelId="{3EC7950F-F0D6-4731-A898-4E5CC41BB241}" type="sibTrans" cxnId="{AF4EA286-0839-4BE5-9CA3-38CF0E0065E0}">
      <dgm:prSet/>
      <dgm:spPr/>
      <dgm:t>
        <a:bodyPr/>
        <a:lstStyle/>
        <a:p>
          <a:endParaRPr lang="en-US"/>
        </a:p>
      </dgm:t>
    </dgm:pt>
    <dgm:pt modelId="{E2676A36-4154-4C44-8652-FF0BE1C58C9A}" type="pres">
      <dgm:prSet presAssocID="{B8E5D156-E383-4FC1-9D50-3FE600453ACA}" presName="root" presStyleCnt="0">
        <dgm:presLayoutVars>
          <dgm:dir/>
          <dgm:resizeHandles val="exact"/>
        </dgm:presLayoutVars>
      </dgm:prSet>
      <dgm:spPr/>
    </dgm:pt>
    <dgm:pt modelId="{E94456FF-1A70-4182-976E-AAAA81A293D1}" type="pres">
      <dgm:prSet presAssocID="{1BB0CD7A-5E1C-4AF6-B3F4-842CDF2F9D10}" presName="compNode" presStyleCnt="0"/>
      <dgm:spPr/>
    </dgm:pt>
    <dgm:pt modelId="{8A651D5D-F9FB-4A7E-9FCF-BBA4DF8632B7}" type="pres">
      <dgm:prSet presAssocID="{1BB0CD7A-5E1C-4AF6-B3F4-842CDF2F9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nk"/>
        </a:ext>
      </dgm:extLst>
    </dgm:pt>
    <dgm:pt modelId="{CD1DF075-19BD-4A88-96ED-CD92DC6DDC0F}" type="pres">
      <dgm:prSet presAssocID="{1BB0CD7A-5E1C-4AF6-B3F4-842CDF2F9D10}" presName="iconSpace" presStyleCnt="0"/>
      <dgm:spPr/>
    </dgm:pt>
    <dgm:pt modelId="{F3A42877-EFED-4E33-8D7D-5B00138D2F5C}" type="pres">
      <dgm:prSet presAssocID="{1BB0CD7A-5E1C-4AF6-B3F4-842CDF2F9D10}" presName="parTx" presStyleLbl="revTx" presStyleIdx="0" presStyleCnt="6">
        <dgm:presLayoutVars>
          <dgm:chMax val="0"/>
          <dgm:chPref val="0"/>
        </dgm:presLayoutVars>
      </dgm:prSet>
      <dgm:spPr/>
    </dgm:pt>
    <dgm:pt modelId="{E3E454D2-B5BB-49B0-9F22-4EA744CCBA4B}" type="pres">
      <dgm:prSet presAssocID="{1BB0CD7A-5E1C-4AF6-B3F4-842CDF2F9D10}" presName="txSpace" presStyleCnt="0"/>
      <dgm:spPr/>
    </dgm:pt>
    <dgm:pt modelId="{6AE16705-C6F4-49C6-B806-DF659CA47FEC}" type="pres">
      <dgm:prSet presAssocID="{1BB0CD7A-5E1C-4AF6-B3F4-842CDF2F9D10}" presName="desTx" presStyleLbl="revTx" presStyleIdx="1" presStyleCnt="6">
        <dgm:presLayoutVars/>
      </dgm:prSet>
      <dgm:spPr/>
    </dgm:pt>
    <dgm:pt modelId="{615D96B0-9269-441B-B92F-F11121D515BB}" type="pres">
      <dgm:prSet presAssocID="{54E14306-622F-442D-B485-BC8968491933}" presName="sibTrans" presStyleCnt="0"/>
      <dgm:spPr/>
    </dgm:pt>
    <dgm:pt modelId="{7A118F20-8842-40C7-9C48-CB109C91473B}" type="pres">
      <dgm:prSet presAssocID="{9ABC30B3-E6A8-47BD-91EC-2590CA4CB9A7}" presName="compNode" presStyleCnt="0"/>
      <dgm:spPr/>
    </dgm:pt>
    <dgm:pt modelId="{C2C7D6FB-CDF0-4C0A-BE16-80D39C33F962}" type="pres">
      <dgm:prSet presAssocID="{9ABC30B3-E6A8-47BD-91EC-2590CA4CB9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47BE6786-91B6-4AB5-B765-4EC70BD1EF43}" type="pres">
      <dgm:prSet presAssocID="{9ABC30B3-E6A8-47BD-91EC-2590CA4CB9A7}" presName="iconSpace" presStyleCnt="0"/>
      <dgm:spPr/>
    </dgm:pt>
    <dgm:pt modelId="{54BB5F21-5520-45B9-9356-4D2575221A27}" type="pres">
      <dgm:prSet presAssocID="{9ABC30B3-E6A8-47BD-91EC-2590CA4CB9A7}" presName="parTx" presStyleLbl="revTx" presStyleIdx="2" presStyleCnt="6">
        <dgm:presLayoutVars>
          <dgm:chMax val="0"/>
          <dgm:chPref val="0"/>
        </dgm:presLayoutVars>
      </dgm:prSet>
      <dgm:spPr/>
    </dgm:pt>
    <dgm:pt modelId="{A6A9895D-39FF-4A79-8ED8-B3998F49005E}" type="pres">
      <dgm:prSet presAssocID="{9ABC30B3-E6A8-47BD-91EC-2590CA4CB9A7}" presName="txSpace" presStyleCnt="0"/>
      <dgm:spPr/>
    </dgm:pt>
    <dgm:pt modelId="{3F9DF09E-FB6D-4623-AC83-2A205A9EEC90}" type="pres">
      <dgm:prSet presAssocID="{9ABC30B3-E6A8-47BD-91EC-2590CA4CB9A7}" presName="desTx" presStyleLbl="revTx" presStyleIdx="3" presStyleCnt="6">
        <dgm:presLayoutVars/>
      </dgm:prSet>
      <dgm:spPr/>
    </dgm:pt>
    <dgm:pt modelId="{C2D98B0A-DF6C-48A4-877D-8F26F691EE34}" type="pres">
      <dgm:prSet presAssocID="{A1B090BC-A278-45ED-90D9-7B36678257A1}" presName="sibTrans" presStyleCnt="0"/>
      <dgm:spPr/>
    </dgm:pt>
    <dgm:pt modelId="{47B34792-B05F-4278-8FDD-5E0936D0B2EF}" type="pres">
      <dgm:prSet presAssocID="{1DDBF815-8848-40EF-A6B2-C7E8D4BB64B4}" presName="compNode" presStyleCnt="0"/>
      <dgm:spPr/>
    </dgm:pt>
    <dgm:pt modelId="{D43EA97E-02DF-4262-B9FA-E30859B4C228}" type="pres">
      <dgm:prSet presAssocID="{1DDBF815-8848-40EF-A6B2-C7E8D4BB64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ales of justice"/>
        </a:ext>
      </dgm:extLst>
    </dgm:pt>
    <dgm:pt modelId="{65D5CCE1-E40E-4F3C-A5B6-C071314E3492}" type="pres">
      <dgm:prSet presAssocID="{1DDBF815-8848-40EF-A6B2-C7E8D4BB64B4}" presName="iconSpace" presStyleCnt="0"/>
      <dgm:spPr/>
    </dgm:pt>
    <dgm:pt modelId="{B741F911-A153-4E82-A7AA-3D2AF8F6C551}" type="pres">
      <dgm:prSet presAssocID="{1DDBF815-8848-40EF-A6B2-C7E8D4BB64B4}" presName="parTx" presStyleLbl="revTx" presStyleIdx="4" presStyleCnt="6">
        <dgm:presLayoutVars>
          <dgm:chMax val="0"/>
          <dgm:chPref val="0"/>
        </dgm:presLayoutVars>
      </dgm:prSet>
      <dgm:spPr/>
    </dgm:pt>
    <dgm:pt modelId="{ED85AC0D-82CE-4107-8BFE-A504C4515356}" type="pres">
      <dgm:prSet presAssocID="{1DDBF815-8848-40EF-A6B2-C7E8D4BB64B4}" presName="txSpace" presStyleCnt="0"/>
      <dgm:spPr/>
    </dgm:pt>
    <dgm:pt modelId="{DD175C1D-C3B4-4400-86CE-1911474BA4DD}" type="pres">
      <dgm:prSet presAssocID="{1DDBF815-8848-40EF-A6B2-C7E8D4BB64B4}" presName="desTx" presStyleLbl="revTx" presStyleIdx="5" presStyleCnt="6">
        <dgm:presLayoutVars/>
      </dgm:prSet>
      <dgm:spPr/>
    </dgm:pt>
  </dgm:ptLst>
  <dgm:cxnLst>
    <dgm:cxn modelId="{E7F80914-49E5-4468-96BC-237B3B978AD3}" type="presOf" srcId="{1BB0CD7A-5E1C-4AF6-B3F4-842CDF2F9D10}" destId="{F3A42877-EFED-4E33-8D7D-5B00138D2F5C}" srcOrd="0" destOrd="0" presId="urn:microsoft.com/office/officeart/2018/5/layout/CenteredIconLabelDescriptionList"/>
    <dgm:cxn modelId="{1677A93D-3249-4F6E-9D50-9A80B19F954F}" type="presOf" srcId="{0AFD1D2D-7C4F-4597-84F0-167376C7F201}" destId="{DD175C1D-C3B4-4400-86CE-1911474BA4DD}" srcOrd="0" destOrd="0" presId="urn:microsoft.com/office/officeart/2018/5/layout/CenteredIconLabelDescriptionList"/>
    <dgm:cxn modelId="{A3B1B841-303E-4DD4-AFF5-38E0D1F94E03}" srcId="{9ABC30B3-E6A8-47BD-91EC-2590CA4CB9A7}" destId="{FCA90C91-211C-44A2-9545-EFE6CE3E780F}" srcOrd="0" destOrd="0" parTransId="{BCEE0D48-8048-4CB7-9FBB-CEB1F78C8CCF}" sibTransId="{EB46AA68-0BCD-47FB-BC77-8CA890CA4A8C}"/>
    <dgm:cxn modelId="{B99F0E58-7761-4616-938B-0643E20F1993}" type="presOf" srcId="{FCA90C91-211C-44A2-9545-EFE6CE3E780F}" destId="{3F9DF09E-FB6D-4623-AC83-2A205A9EEC90}" srcOrd="0" destOrd="0" presId="urn:microsoft.com/office/officeart/2018/5/layout/CenteredIconLabelDescriptionList"/>
    <dgm:cxn modelId="{28A2E062-1AE3-4913-AEA9-40482DC7F5F8}" srcId="{B8E5D156-E383-4FC1-9D50-3FE600453ACA}" destId="{9ABC30B3-E6A8-47BD-91EC-2590CA4CB9A7}" srcOrd="1" destOrd="0" parTransId="{4BCD7DDD-BC1D-410F-98AC-E6A7B3F55B51}" sibTransId="{A1B090BC-A278-45ED-90D9-7B36678257A1}"/>
    <dgm:cxn modelId="{CCE36E6C-B756-4405-8F7B-4D975B96A1BC}" type="presOf" srcId="{1DDBF815-8848-40EF-A6B2-C7E8D4BB64B4}" destId="{B741F911-A153-4E82-A7AA-3D2AF8F6C551}" srcOrd="0" destOrd="0" presId="urn:microsoft.com/office/officeart/2018/5/layout/CenteredIconLabelDescriptionList"/>
    <dgm:cxn modelId="{AB679783-E183-4EEF-A86A-F0F06BA4DF03}" type="presOf" srcId="{B8E5D156-E383-4FC1-9D50-3FE600453ACA}" destId="{E2676A36-4154-4C44-8652-FF0BE1C58C9A}" srcOrd="0" destOrd="0" presId="urn:microsoft.com/office/officeart/2018/5/layout/CenteredIconLabelDescriptionList"/>
    <dgm:cxn modelId="{AF4EA286-0839-4BE5-9CA3-38CF0E0065E0}" srcId="{1DDBF815-8848-40EF-A6B2-C7E8D4BB64B4}" destId="{0AFD1D2D-7C4F-4597-84F0-167376C7F201}" srcOrd="0" destOrd="0" parTransId="{6661A021-93AC-47F2-B548-23C56CF3A80C}" sibTransId="{3EC7950F-F0D6-4731-A898-4E5CC41BB241}"/>
    <dgm:cxn modelId="{D51A0694-4841-444D-9F9C-2C65B7389C8F}" type="presOf" srcId="{9ABC30B3-E6A8-47BD-91EC-2590CA4CB9A7}" destId="{54BB5F21-5520-45B9-9356-4D2575221A27}" srcOrd="0" destOrd="0" presId="urn:microsoft.com/office/officeart/2018/5/layout/CenteredIconLabelDescriptionList"/>
    <dgm:cxn modelId="{5A78C8A8-6A27-446A-9CD6-C38897808A99}" srcId="{1BB0CD7A-5E1C-4AF6-B3F4-842CDF2F9D10}" destId="{C7F8B5AD-A748-48AF-B0C8-019657C394F6}" srcOrd="0" destOrd="0" parTransId="{6313C061-B0B8-4821-8BEA-32CAEC5D9635}" sibTransId="{715A9C50-1B98-4A07-A8F5-6458D078E7DF}"/>
    <dgm:cxn modelId="{51C4F0B7-2043-41C7-B34C-D76336589ACF}" type="presOf" srcId="{C7F8B5AD-A748-48AF-B0C8-019657C394F6}" destId="{6AE16705-C6F4-49C6-B806-DF659CA47FEC}" srcOrd="0" destOrd="0" presId="urn:microsoft.com/office/officeart/2018/5/layout/CenteredIconLabelDescriptionList"/>
    <dgm:cxn modelId="{7128B3E3-0567-4E9F-890F-D37A5FDEF0BD}" srcId="{B8E5D156-E383-4FC1-9D50-3FE600453ACA}" destId="{1DDBF815-8848-40EF-A6B2-C7E8D4BB64B4}" srcOrd="2" destOrd="0" parTransId="{ACE20EBD-EB61-4B80-A459-B3A9F203DEDA}" sibTransId="{C03B4E86-A207-495D-AD59-FEE6118A0BFE}"/>
    <dgm:cxn modelId="{D74A1FEC-42E2-450E-890B-603895F79CEC}" srcId="{B8E5D156-E383-4FC1-9D50-3FE600453ACA}" destId="{1BB0CD7A-5E1C-4AF6-B3F4-842CDF2F9D10}" srcOrd="0" destOrd="0" parTransId="{404825BD-5274-41D3-9474-633AB2DDF262}" sibTransId="{54E14306-622F-442D-B485-BC8968491933}"/>
    <dgm:cxn modelId="{84A2F14C-2449-48C9-871F-5475C85C354E}" type="presParOf" srcId="{E2676A36-4154-4C44-8652-FF0BE1C58C9A}" destId="{E94456FF-1A70-4182-976E-AAAA81A293D1}" srcOrd="0" destOrd="0" presId="urn:microsoft.com/office/officeart/2018/5/layout/CenteredIconLabelDescriptionList"/>
    <dgm:cxn modelId="{498D5F2D-5A01-4D99-966F-1D6133382E91}" type="presParOf" srcId="{E94456FF-1A70-4182-976E-AAAA81A293D1}" destId="{8A651D5D-F9FB-4A7E-9FCF-BBA4DF8632B7}" srcOrd="0" destOrd="0" presId="urn:microsoft.com/office/officeart/2018/5/layout/CenteredIconLabelDescriptionList"/>
    <dgm:cxn modelId="{077E53ED-6D3D-4C6E-9691-CDFE7AADF198}" type="presParOf" srcId="{E94456FF-1A70-4182-976E-AAAA81A293D1}" destId="{CD1DF075-19BD-4A88-96ED-CD92DC6DDC0F}" srcOrd="1" destOrd="0" presId="urn:microsoft.com/office/officeart/2018/5/layout/CenteredIconLabelDescriptionList"/>
    <dgm:cxn modelId="{7B3C14E8-4A6A-4598-B601-32F66DB77CF2}" type="presParOf" srcId="{E94456FF-1A70-4182-976E-AAAA81A293D1}" destId="{F3A42877-EFED-4E33-8D7D-5B00138D2F5C}" srcOrd="2" destOrd="0" presId="urn:microsoft.com/office/officeart/2018/5/layout/CenteredIconLabelDescriptionList"/>
    <dgm:cxn modelId="{8AEECB0B-0EFB-497D-91C3-10B50590D26B}" type="presParOf" srcId="{E94456FF-1A70-4182-976E-AAAA81A293D1}" destId="{E3E454D2-B5BB-49B0-9F22-4EA744CCBA4B}" srcOrd="3" destOrd="0" presId="urn:microsoft.com/office/officeart/2018/5/layout/CenteredIconLabelDescriptionList"/>
    <dgm:cxn modelId="{FBDC1320-CB6A-46A6-B331-784B147D940D}" type="presParOf" srcId="{E94456FF-1A70-4182-976E-AAAA81A293D1}" destId="{6AE16705-C6F4-49C6-B806-DF659CA47FEC}" srcOrd="4" destOrd="0" presId="urn:microsoft.com/office/officeart/2018/5/layout/CenteredIconLabelDescriptionList"/>
    <dgm:cxn modelId="{648E1885-C3F7-44BA-BF32-12B5C79DF6D9}" type="presParOf" srcId="{E2676A36-4154-4C44-8652-FF0BE1C58C9A}" destId="{615D96B0-9269-441B-B92F-F11121D515BB}" srcOrd="1" destOrd="0" presId="urn:microsoft.com/office/officeart/2018/5/layout/CenteredIconLabelDescriptionList"/>
    <dgm:cxn modelId="{811E73D3-CBDE-4ADD-BBF0-FFEBA7A89B0B}" type="presParOf" srcId="{E2676A36-4154-4C44-8652-FF0BE1C58C9A}" destId="{7A118F20-8842-40C7-9C48-CB109C91473B}" srcOrd="2" destOrd="0" presId="urn:microsoft.com/office/officeart/2018/5/layout/CenteredIconLabelDescriptionList"/>
    <dgm:cxn modelId="{EA4E85EF-A6AE-453B-86F6-1519B11819F1}" type="presParOf" srcId="{7A118F20-8842-40C7-9C48-CB109C91473B}" destId="{C2C7D6FB-CDF0-4C0A-BE16-80D39C33F962}" srcOrd="0" destOrd="0" presId="urn:microsoft.com/office/officeart/2018/5/layout/CenteredIconLabelDescriptionList"/>
    <dgm:cxn modelId="{1AD4B65D-D3E8-4603-B3BE-EA9BA274CC5F}" type="presParOf" srcId="{7A118F20-8842-40C7-9C48-CB109C91473B}" destId="{47BE6786-91B6-4AB5-B765-4EC70BD1EF43}" srcOrd="1" destOrd="0" presId="urn:microsoft.com/office/officeart/2018/5/layout/CenteredIconLabelDescriptionList"/>
    <dgm:cxn modelId="{DC64F193-3AA4-43D9-9CA9-55C31F332A98}" type="presParOf" srcId="{7A118F20-8842-40C7-9C48-CB109C91473B}" destId="{54BB5F21-5520-45B9-9356-4D2575221A27}" srcOrd="2" destOrd="0" presId="urn:microsoft.com/office/officeart/2018/5/layout/CenteredIconLabelDescriptionList"/>
    <dgm:cxn modelId="{94E1B1F3-11DE-4C13-BD48-AEF21F2D32BC}" type="presParOf" srcId="{7A118F20-8842-40C7-9C48-CB109C91473B}" destId="{A6A9895D-39FF-4A79-8ED8-B3998F49005E}" srcOrd="3" destOrd="0" presId="urn:microsoft.com/office/officeart/2018/5/layout/CenteredIconLabelDescriptionList"/>
    <dgm:cxn modelId="{35A592D6-6852-4441-8EDE-7DF7EB1DBE86}" type="presParOf" srcId="{7A118F20-8842-40C7-9C48-CB109C91473B}" destId="{3F9DF09E-FB6D-4623-AC83-2A205A9EEC90}" srcOrd="4" destOrd="0" presId="urn:microsoft.com/office/officeart/2018/5/layout/CenteredIconLabelDescriptionList"/>
    <dgm:cxn modelId="{A3B160E3-52EE-46E1-9834-4C03475B70EE}" type="presParOf" srcId="{E2676A36-4154-4C44-8652-FF0BE1C58C9A}" destId="{C2D98B0A-DF6C-48A4-877D-8F26F691EE34}" srcOrd="3" destOrd="0" presId="urn:microsoft.com/office/officeart/2018/5/layout/CenteredIconLabelDescriptionList"/>
    <dgm:cxn modelId="{9FEEC3C6-741B-4151-B515-C533654C5538}" type="presParOf" srcId="{E2676A36-4154-4C44-8652-FF0BE1C58C9A}" destId="{47B34792-B05F-4278-8FDD-5E0936D0B2EF}" srcOrd="4" destOrd="0" presId="urn:microsoft.com/office/officeart/2018/5/layout/CenteredIconLabelDescriptionList"/>
    <dgm:cxn modelId="{CB82D143-5617-43C9-A766-557294BEAF8E}" type="presParOf" srcId="{47B34792-B05F-4278-8FDD-5E0936D0B2EF}" destId="{D43EA97E-02DF-4262-B9FA-E30859B4C228}" srcOrd="0" destOrd="0" presId="urn:microsoft.com/office/officeart/2018/5/layout/CenteredIconLabelDescriptionList"/>
    <dgm:cxn modelId="{4A89DF20-8B82-4F29-A9D9-0124337110B4}" type="presParOf" srcId="{47B34792-B05F-4278-8FDD-5E0936D0B2EF}" destId="{65D5CCE1-E40E-4F3C-A5B6-C071314E3492}" srcOrd="1" destOrd="0" presId="urn:microsoft.com/office/officeart/2018/5/layout/CenteredIconLabelDescriptionList"/>
    <dgm:cxn modelId="{A63FE69B-49D3-44D0-87EF-E9E35E104320}" type="presParOf" srcId="{47B34792-B05F-4278-8FDD-5E0936D0B2EF}" destId="{B741F911-A153-4E82-A7AA-3D2AF8F6C551}" srcOrd="2" destOrd="0" presId="urn:microsoft.com/office/officeart/2018/5/layout/CenteredIconLabelDescriptionList"/>
    <dgm:cxn modelId="{C8521D6B-26B1-4464-B2AC-5BC915F99C7A}" type="presParOf" srcId="{47B34792-B05F-4278-8FDD-5E0936D0B2EF}" destId="{ED85AC0D-82CE-4107-8BFE-A504C4515356}" srcOrd="3" destOrd="0" presId="urn:microsoft.com/office/officeart/2018/5/layout/CenteredIconLabelDescriptionList"/>
    <dgm:cxn modelId="{443DFD51-B66A-4216-9F78-3A59D5A46ECA}" type="presParOf" srcId="{47B34792-B05F-4278-8FDD-5E0936D0B2EF}" destId="{DD175C1D-C3B4-4400-86CE-1911474BA4D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8F9B79-0EFD-43D5-9834-693BC4BC9B58}" type="doc">
      <dgm:prSet loTypeId="urn:microsoft.com/office/officeart/2005/8/layout/process4" loCatId="process" qsTypeId="urn:microsoft.com/office/officeart/2005/8/quickstyle/simple5" qsCatId="simple" csTypeId="urn:microsoft.com/office/officeart/2005/8/colors/accent1_3" csCatId="accent1"/>
      <dgm:spPr/>
      <dgm:t>
        <a:bodyPr/>
        <a:lstStyle/>
        <a:p>
          <a:endParaRPr lang="en-US"/>
        </a:p>
      </dgm:t>
    </dgm:pt>
    <dgm:pt modelId="{DE8F5B94-1AC3-4D2E-9F1B-8866F2E2C57F}">
      <dgm:prSet/>
      <dgm:spPr/>
      <dgm:t>
        <a:bodyPr/>
        <a:lstStyle/>
        <a:p>
          <a:r>
            <a:rPr lang="en-US" dirty="0"/>
            <a:t>If you experience a covered loss in your rented space, renter’s insurance can help to cover the associated costs. The amount covered will depend on the type of loss that occurred and the amount of coverage you have.</a:t>
          </a:r>
        </a:p>
      </dgm:t>
    </dgm:pt>
    <dgm:pt modelId="{ACED9DD0-EE96-4ABF-AD6C-158FAED2FEC3}" type="parTrans" cxnId="{BC3306DB-6B43-4696-B3C0-A8F7C2C73408}">
      <dgm:prSet/>
      <dgm:spPr/>
      <dgm:t>
        <a:bodyPr/>
        <a:lstStyle/>
        <a:p>
          <a:endParaRPr lang="en-US"/>
        </a:p>
      </dgm:t>
    </dgm:pt>
    <dgm:pt modelId="{2C98B1B6-A14C-4DCC-9F8C-39DE6EAF9772}" type="sibTrans" cxnId="{BC3306DB-6B43-4696-B3C0-A8F7C2C73408}">
      <dgm:prSet/>
      <dgm:spPr/>
      <dgm:t>
        <a:bodyPr/>
        <a:lstStyle/>
        <a:p>
          <a:endParaRPr lang="en-US"/>
        </a:p>
      </dgm:t>
    </dgm:pt>
    <dgm:pt modelId="{986D75B2-A156-441C-B0B4-3D5281ECF989}">
      <dgm:prSet/>
      <dgm:spPr/>
      <dgm:t>
        <a:bodyPr/>
        <a:lstStyle/>
        <a:p>
          <a:r>
            <a:rPr lang="en-US"/>
            <a:t>There are two types of coverage options under a typical renter’s policy:</a:t>
          </a:r>
        </a:p>
      </dgm:t>
    </dgm:pt>
    <dgm:pt modelId="{3B9564B6-77E0-43FF-B5D9-E177B68919D0}" type="parTrans" cxnId="{24371C98-435B-45D4-A01F-6BB0857CB82F}">
      <dgm:prSet/>
      <dgm:spPr/>
      <dgm:t>
        <a:bodyPr/>
        <a:lstStyle/>
        <a:p>
          <a:endParaRPr lang="en-US"/>
        </a:p>
      </dgm:t>
    </dgm:pt>
    <dgm:pt modelId="{EC9E2579-C27C-4C22-86A6-6FFA428FCDD6}" type="sibTrans" cxnId="{24371C98-435B-45D4-A01F-6BB0857CB82F}">
      <dgm:prSet/>
      <dgm:spPr/>
      <dgm:t>
        <a:bodyPr/>
        <a:lstStyle/>
        <a:p>
          <a:endParaRPr lang="en-US"/>
        </a:p>
      </dgm:t>
    </dgm:pt>
    <dgm:pt modelId="{A26A4956-71AE-48EA-B6BC-54E64FCDB992}">
      <dgm:prSet/>
      <dgm:spPr/>
      <dgm:t>
        <a:bodyPr/>
        <a:lstStyle/>
        <a:p>
          <a:r>
            <a:rPr lang="en-US"/>
            <a:t>Actual Cash Value coverage and Replacement Cost coverage. </a:t>
          </a:r>
        </a:p>
      </dgm:t>
    </dgm:pt>
    <dgm:pt modelId="{EAB90FF4-95A6-45EF-A15F-086D1A388451}" type="parTrans" cxnId="{B161ABBE-19F4-4B20-9A7C-6B47DB43496F}">
      <dgm:prSet/>
      <dgm:spPr/>
      <dgm:t>
        <a:bodyPr/>
        <a:lstStyle/>
        <a:p>
          <a:endParaRPr lang="en-US"/>
        </a:p>
      </dgm:t>
    </dgm:pt>
    <dgm:pt modelId="{AF47B368-6463-4271-A091-92F7B635B494}" type="sibTrans" cxnId="{B161ABBE-19F4-4B20-9A7C-6B47DB43496F}">
      <dgm:prSet/>
      <dgm:spPr/>
      <dgm:t>
        <a:bodyPr/>
        <a:lstStyle/>
        <a:p>
          <a:endParaRPr lang="en-US"/>
        </a:p>
      </dgm:t>
    </dgm:pt>
    <dgm:pt modelId="{A24566A3-ABEA-46A1-9A02-8D60CC3A150A}">
      <dgm:prSet/>
      <dgm:spPr/>
      <dgm:t>
        <a:bodyPr/>
        <a:lstStyle/>
        <a:p>
          <a:r>
            <a:rPr lang="en-US"/>
            <a:t>Actual Cash Value coverage will reimburse you for the value of the items at the time of the damage or loss.</a:t>
          </a:r>
        </a:p>
      </dgm:t>
    </dgm:pt>
    <dgm:pt modelId="{34591D61-F06F-4D39-82F4-B97BED6183DC}" type="parTrans" cxnId="{3FFA9456-5FE5-454D-B549-4C98473BB7D0}">
      <dgm:prSet/>
      <dgm:spPr/>
      <dgm:t>
        <a:bodyPr/>
        <a:lstStyle/>
        <a:p>
          <a:endParaRPr lang="en-US"/>
        </a:p>
      </dgm:t>
    </dgm:pt>
    <dgm:pt modelId="{621039D9-15AB-4C08-9B8F-6D64895B337C}" type="sibTrans" cxnId="{3FFA9456-5FE5-454D-B549-4C98473BB7D0}">
      <dgm:prSet/>
      <dgm:spPr/>
      <dgm:t>
        <a:bodyPr/>
        <a:lstStyle/>
        <a:p>
          <a:endParaRPr lang="en-US"/>
        </a:p>
      </dgm:t>
    </dgm:pt>
    <dgm:pt modelId="{01683EA7-C34B-4FC6-82A0-B2857E824EE0}">
      <dgm:prSet/>
      <dgm:spPr/>
      <dgm:t>
        <a:bodyPr/>
        <a:lstStyle/>
        <a:p>
          <a:r>
            <a:rPr lang="en-US"/>
            <a:t>Replacement Cost coverage covers the cost it takes to replace the items lost or damaged.</a:t>
          </a:r>
        </a:p>
      </dgm:t>
    </dgm:pt>
    <dgm:pt modelId="{A6615A21-E28E-44B4-9B65-4DF429AE4E28}" type="parTrans" cxnId="{0664B377-AEC7-4576-A1DC-6EB1B23E6944}">
      <dgm:prSet/>
      <dgm:spPr/>
      <dgm:t>
        <a:bodyPr/>
        <a:lstStyle/>
        <a:p>
          <a:endParaRPr lang="en-US"/>
        </a:p>
      </dgm:t>
    </dgm:pt>
    <dgm:pt modelId="{C03DEB5A-6710-4100-8EEA-527099196B23}" type="sibTrans" cxnId="{0664B377-AEC7-4576-A1DC-6EB1B23E6944}">
      <dgm:prSet/>
      <dgm:spPr/>
      <dgm:t>
        <a:bodyPr/>
        <a:lstStyle/>
        <a:p>
          <a:endParaRPr lang="en-US"/>
        </a:p>
      </dgm:t>
    </dgm:pt>
    <dgm:pt modelId="{305247C2-F90E-419E-AE92-4F3F8EB0A1EE}" type="pres">
      <dgm:prSet presAssocID="{C18F9B79-0EFD-43D5-9834-693BC4BC9B58}" presName="Name0" presStyleCnt="0">
        <dgm:presLayoutVars>
          <dgm:dir/>
          <dgm:animLvl val="lvl"/>
          <dgm:resizeHandles val="exact"/>
        </dgm:presLayoutVars>
      </dgm:prSet>
      <dgm:spPr/>
    </dgm:pt>
    <dgm:pt modelId="{8704B880-DB61-40E4-AA89-BCF5CBBA768C}" type="pres">
      <dgm:prSet presAssocID="{986D75B2-A156-441C-B0B4-3D5281ECF989}" presName="boxAndChildren" presStyleCnt="0"/>
      <dgm:spPr/>
    </dgm:pt>
    <dgm:pt modelId="{FD3CD7D7-5966-40C7-8B28-320DF454D30F}" type="pres">
      <dgm:prSet presAssocID="{986D75B2-A156-441C-B0B4-3D5281ECF989}" presName="parentTextBox" presStyleLbl="node1" presStyleIdx="0" presStyleCnt="2"/>
      <dgm:spPr/>
    </dgm:pt>
    <dgm:pt modelId="{FA315C6E-B155-4AC5-BB1E-32F403E6D282}" type="pres">
      <dgm:prSet presAssocID="{986D75B2-A156-441C-B0B4-3D5281ECF989}" presName="entireBox" presStyleLbl="node1" presStyleIdx="0" presStyleCnt="2"/>
      <dgm:spPr/>
    </dgm:pt>
    <dgm:pt modelId="{242FCCF5-F104-43D6-9040-0491AD9997F3}" type="pres">
      <dgm:prSet presAssocID="{986D75B2-A156-441C-B0B4-3D5281ECF989}" presName="descendantBox" presStyleCnt="0"/>
      <dgm:spPr/>
    </dgm:pt>
    <dgm:pt modelId="{76E8253A-689A-4D91-BF8E-53856C8ECC45}" type="pres">
      <dgm:prSet presAssocID="{A26A4956-71AE-48EA-B6BC-54E64FCDB992}" presName="childTextBox" presStyleLbl="fgAccFollowNode1" presStyleIdx="0" presStyleCnt="3">
        <dgm:presLayoutVars>
          <dgm:bulletEnabled val="1"/>
        </dgm:presLayoutVars>
      </dgm:prSet>
      <dgm:spPr/>
    </dgm:pt>
    <dgm:pt modelId="{8D5B3442-7CC0-49B8-AD51-D061D0A2E9C6}" type="pres">
      <dgm:prSet presAssocID="{A24566A3-ABEA-46A1-9A02-8D60CC3A150A}" presName="childTextBox" presStyleLbl="fgAccFollowNode1" presStyleIdx="1" presStyleCnt="3">
        <dgm:presLayoutVars>
          <dgm:bulletEnabled val="1"/>
        </dgm:presLayoutVars>
      </dgm:prSet>
      <dgm:spPr/>
    </dgm:pt>
    <dgm:pt modelId="{68E8D1D0-8B46-478C-9405-678B84DEC1EE}" type="pres">
      <dgm:prSet presAssocID="{01683EA7-C34B-4FC6-82A0-B2857E824EE0}" presName="childTextBox" presStyleLbl="fgAccFollowNode1" presStyleIdx="2" presStyleCnt="3">
        <dgm:presLayoutVars>
          <dgm:bulletEnabled val="1"/>
        </dgm:presLayoutVars>
      </dgm:prSet>
      <dgm:spPr/>
    </dgm:pt>
    <dgm:pt modelId="{AB2C7A5E-496F-454C-B93D-00BDC51E0864}" type="pres">
      <dgm:prSet presAssocID="{2C98B1B6-A14C-4DCC-9F8C-39DE6EAF9772}" presName="sp" presStyleCnt="0"/>
      <dgm:spPr/>
    </dgm:pt>
    <dgm:pt modelId="{9E7A28B4-7EC3-4678-8DED-A803F87712CC}" type="pres">
      <dgm:prSet presAssocID="{DE8F5B94-1AC3-4D2E-9F1B-8866F2E2C57F}" presName="arrowAndChildren" presStyleCnt="0"/>
      <dgm:spPr/>
    </dgm:pt>
    <dgm:pt modelId="{1F5DE6F3-672A-4369-842B-C8C14E7C5E77}" type="pres">
      <dgm:prSet presAssocID="{DE8F5B94-1AC3-4D2E-9F1B-8866F2E2C57F}" presName="parentTextArrow" presStyleLbl="node1" presStyleIdx="1" presStyleCnt="2"/>
      <dgm:spPr/>
    </dgm:pt>
  </dgm:ptLst>
  <dgm:cxnLst>
    <dgm:cxn modelId="{DABAF50C-04E9-4175-958A-F47046D9E2F8}" type="presOf" srcId="{986D75B2-A156-441C-B0B4-3D5281ECF989}" destId="{FD3CD7D7-5966-40C7-8B28-320DF454D30F}" srcOrd="0" destOrd="0" presId="urn:microsoft.com/office/officeart/2005/8/layout/process4"/>
    <dgm:cxn modelId="{45766514-C6E4-48A7-B4D9-ECAF22DE9383}" type="presOf" srcId="{01683EA7-C34B-4FC6-82A0-B2857E824EE0}" destId="{68E8D1D0-8B46-478C-9405-678B84DEC1EE}" srcOrd="0" destOrd="0" presId="urn:microsoft.com/office/officeart/2005/8/layout/process4"/>
    <dgm:cxn modelId="{92847242-1646-4884-AB65-E5849DC7338D}" type="presOf" srcId="{A26A4956-71AE-48EA-B6BC-54E64FCDB992}" destId="{76E8253A-689A-4D91-BF8E-53856C8ECC45}" srcOrd="0" destOrd="0" presId="urn:microsoft.com/office/officeart/2005/8/layout/process4"/>
    <dgm:cxn modelId="{3FFA9456-5FE5-454D-B549-4C98473BB7D0}" srcId="{986D75B2-A156-441C-B0B4-3D5281ECF989}" destId="{A24566A3-ABEA-46A1-9A02-8D60CC3A150A}" srcOrd="1" destOrd="0" parTransId="{34591D61-F06F-4D39-82F4-B97BED6183DC}" sibTransId="{621039D9-15AB-4C08-9B8F-6D64895B337C}"/>
    <dgm:cxn modelId="{5F06D85F-35C1-4B9F-81DF-217A52AC89FB}" type="presOf" srcId="{A24566A3-ABEA-46A1-9A02-8D60CC3A150A}" destId="{8D5B3442-7CC0-49B8-AD51-D061D0A2E9C6}" srcOrd="0" destOrd="0" presId="urn:microsoft.com/office/officeart/2005/8/layout/process4"/>
    <dgm:cxn modelId="{17C9DB72-14EF-45F5-B922-DB41D35B254A}" type="presOf" srcId="{986D75B2-A156-441C-B0B4-3D5281ECF989}" destId="{FA315C6E-B155-4AC5-BB1E-32F403E6D282}" srcOrd="1" destOrd="0" presId="urn:microsoft.com/office/officeart/2005/8/layout/process4"/>
    <dgm:cxn modelId="{0664B377-AEC7-4576-A1DC-6EB1B23E6944}" srcId="{986D75B2-A156-441C-B0B4-3D5281ECF989}" destId="{01683EA7-C34B-4FC6-82A0-B2857E824EE0}" srcOrd="2" destOrd="0" parTransId="{A6615A21-E28E-44B4-9B65-4DF429AE4E28}" sibTransId="{C03DEB5A-6710-4100-8EEA-527099196B23}"/>
    <dgm:cxn modelId="{A6F05F7E-FDE9-4A93-AD2A-B29584240D31}" type="presOf" srcId="{DE8F5B94-1AC3-4D2E-9F1B-8866F2E2C57F}" destId="{1F5DE6F3-672A-4369-842B-C8C14E7C5E77}" srcOrd="0" destOrd="0" presId="urn:microsoft.com/office/officeart/2005/8/layout/process4"/>
    <dgm:cxn modelId="{24371C98-435B-45D4-A01F-6BB0857CB82F}" srcId="{C18F9B79-0EFD-43D5-9834-693BC4BC9B58}" destId="{986D75B2-A156-441C-B0B4-3D5281ECF989}" srcOrd="1" destOrd="0" parTransId="{3B9564B6-77E0-43FF-B5D9-E177B68919D0}" sibTransId="{EC9E2579-C27C-4C22-86A6-6FFA428FCDD6}"/>
    <dgm:cxn modelId="{C4000DB4-1944-4297-BC6F-7A08632DB026}" type="presOf" srcId="{C18F9B79-0EFD-43D5-9834-693BC4BC9B58}" destId="{305247C2-F90E-419E-AE92-4F3F8EB0A1EE}" srcOrd="0" destOrd="0" presId="urn:microsoft.com/office/officeart/2005/8/layout/process4"/>
    <dgm:cxn modelId="{B161ABBE-19F4-4B20-9A7C-6B47DB43496F}" srcId="{986D75B2-A156-441C-B0B4-3D5281ECF989}" destId="{A26A4956-71AE-48EA-B6BC-54E64FCDB992}" srcOrd="0" destOrd="0" parTransId="{EAB90FF4-95A6-45EF-A15F-086D1A388451}" sibTransId="{AF47B368-6463-4271-A091-92F7B635B494}"/>
    <dgm:cxn modelId="{BC3306DB-6B43-4696-B3C0-A8F7C2C73408}" srcId="{C18F9B79-0EFD-43D5-9834-693BC4BC9B58}" destId="{DE8F5B94-1AC3-4D2E-9F1B-8866F2E2C57F}" srcOrd="0" destOrd="0" parTransId="{ACED9DD0-EE96-4ABF-AD6C-158FAED2FEC3}" sibTransId="{2C98B1B6-A14C-4DCC-9F8C-39DE6EAF9772}"/>
    <dgm:cxn modelId="{59BE62F9-BE17-4D01-9792-DA88A432B791}" type="presParOf" srcId="{305247C2-F90E-419E-AE92-4F3F8EB0A1EE}" destId="{8704B880-DB61-40E4-AA89-BCF5CBBA768C}" srcOrd="0" destOrd="0" presId="urn:microsoft.com/office/officeart/2005/8/layout/process4"/>
    <dgm:cxn modelId="{CC1634E8-2A1C-4FC4-8626-64CDCC15C5BF}" type="presParOf" srcId="{8704B880-DB61-40E4-AA89-BCF5CBBA768C}" destId="{FD3CD7D7-5966-40C7-8B28-320DF454D30F}" srcOrd="0" destOrd="0" presId="urn:microsoft.com/office/officeart/2005/8/layout/process4"/>
    <dgm:cxn modelId="{DA09EE9A-5EB9-48A4-9997-2ED52EE449AC}" type="presParOf" srcId="{8704B880-DB61-40E4-AA89-BCF5CBBA768C}" destId="{FA315C6E-B155-4AC5-BB1E-32F403E6D282}" srcOrd="1" destOrd="0" presId="urn:microsoft.com/office/officeart/2005/8/layout/process4"/>
    <dgm:cxn modelId="{CB73C92F-30A5-4471-B452-58C4BF1FE1CF}" type="presParOf" srcId="{8704B880-DB61-40E4-AA89-BCF5CBBA768C}" destId="{242FCCF5-F104-43D6-9040-0491AD9997F3}" srcOrd="2" destOrd="0" presId="urn:microsoft.com/office/officeart/2005/8/layout/process4"/>
    <dgm:cxn modelId="{AD1048B0-B007-4772-8C4D-53C15243F8F7}" type="presParOf" srcId="{242FCCF5-F104-43D6-9040-0491AD9997F3}" destId="{76E8253A-689A-4D91-BF8E-53856C8ECC45}" srcOrd="0" destOrd="0" presId="urn:microsoft.com/office/officeart/2005/8/layout/process4"/>
    <dgm:cxn modelId="{8266041A-0D91-41D8-B2AA-D4E092E39EA2}" type="presParOf" srcId="{242FCCF5-F104-43D6-9040-0491AD9997F3}" destId="{8D5B3442-7CC0-49B8-AD51-D061D0A2E9C6}" srcOrd="1" destOrd="0" presId="urn:microsoft.com/office/officeart/2005/8/layout/process4"/>
    <dgm:cxn modelId="{01D33B16-37DC-4C92-8F83-9DDFACB29D58}" type="presParOf" srcId="{242FCCF5-F104-43D6-9040-0491AD9997F3}" destId="{68E8D1D0-8B46-478C-9405-678B84DEC1EE}" srcOrd="2" destOrd="0" presId="urn:microsoft.com/office/officeart/2005/8/layout/process4"/>
    <dgm:cxn modelId="{41BAB56C-9962-4BE2-8C42-4902F8B492AD}" type="presParOf" srcId="{305247C2-F90E-419E-AE92-4F3F8EB0A1EE}" destId="{AB2C7A5E-496F-454C-B93D-00BDC51E0864}" srcOrd="1" destOrd="0" presId="urn:microsoft.com/office/officeart/2005/8/layout/process4"/>
    <dgm:cxn modelId="{4D2D5719-9361-4AC7-9EA3-8D089BD474FD}" type="presParOf" srcId="{305247C2-F90E-419E-AE92-4F3F8EB0A1EE}" destId="{9E7A28B4-7EC3-4678-8DED-A803F87712CC}" srcOrd="2" destOrd="0" presId="urn:microsoft.com/office/officeart/2005/8/layout/process4"/>
    <dgm:cxn modelId="{7EB21BFC-D9EC-4CCD-87F9-BB64C9807100}" type="presParOf" srcId="{9E7A28B4-7EC3-4678-8DED-A803F87712CC}" destId="{1F5DE6F3-672A-4369-842B-C8C14E7C5E7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A355F-4DEF-49CB-A893-C2371BC76671}" type="doc">
      <dgm:prSet loTypeId="urn:microsoft.com/office/officeart/2008/layout/LinedList" loCatId="list" qsTypeId="urn:microsoft.com/office/officeart/2005/8/quickstyle/simple1" qsCatId="simple" csTypeId="urn:microsoft.com/office/officeart/2018/5/colors/Iconchunking_neutralicon_colorful5" csCatId="colorful" phldr="1"/>
      <dgm:spPr/>
      <dgm:t>
        <a:bodyPr/>
        <a:lstStyle/>
        <a:p>
          <a:endParaRPr lang="en-US"/>
        </a:p>
      </dgm:t>
    </dgm:pt>
    <dgm:pt modelId="{4998E550-8297-481A-B2D1-727CC5ADC01A}">
      <dgm:prSet/>
      <dgm:spPr/>
      <dgm:t>
        <a:bodyPr/>
        <a:lstStyle/>
        <a:p>
          <a:pPr>
            <a:lnSpc>
              <a:spcPct val="100000"/>
            </a:lnSpc>
            <a:defRPr cap="all"/>
          </a:pPr>
          <a:r>
            <a:rPr lang="en-US"/>
            <a:t>Learn how to create a personal budget or spending plan</a:t>
          </a:r>
        </a:p>
      </dgm:t>
    </dgm:pt>
    <dgm:pt modelId="{2E74BE68-738B-4A41-BCC3-9B79C3F61B10}" type="parTrans" cxnId="{D0FE03EE-0921-4887-980B-7374C1CD271C}">
      <dgm:prSet/>
      <dgm:spPr/>
      <dgm:t>
        <a:bodyPr/>
        <a:lstStyle/>
        <a:p>
          <a:endParaRPr lang="en-US"/>
        </a:p>
      </dgm:t>
    </dgm:pt>
    <dgm:pt modelId="{8E3F8098-1065-4D25-86CC-178F74041074}" type="sibTrans" cxnId="{D0FE03EE-0921-4887-980B-7374C1CD271C}">
      <dgm:prSet/>
      <dgm:spPr/>
      <dgm:t>
        <a:bodyPr/>
        <a:lstStyle/>
        <a:p>
          <a:endParaRPr lang="en-US"/>
        </a:p>
      </dgm:t>
    </dgm:pt>
    <dgm:pt modelId="{629E8DF0-838B-4C0E-8C19-1DAC82F2E444}">
      <dgm:prSet/>
      <dgm:spPr/>
      <dgm:t>
        <a:bodyPr/>
        <a:lstStyle/>
        <a:p>
          <a:pPr>
            <a:lnSpc>
              <a:spcPct val="100000"/>
            </a:lnSpc>
            <a:defRPr cap="all"/>
          </a:pPr>
          <a:r>
            <a:rPr lang="en-US"/>
            <a:t>Understanding how to use a checking and savings account</a:t>
          </a:r>
        </a:p>
      </dgm:t>
    </dgm:pt>
    <dgm:pt modelId="{8D45ADBE-32B8-4802-99CD-AEDBDB3243C3}" type="parTrans" cxnId="{5FED1060-EEFB-43DA-91BF-486B710257AC}">
      <dgm:prSet/>
      <dgm:spPr/>
      <dgm:t>
        <a:bodyPr/>
        <a:lstStyle/>
        <a:p>
          <a:endParaRPr lang="en-US"/>
        </a:p>
      </dgm:t>
    </dgm:pt>
    <dgm:pt modelId="{39057843-A5C5-406A-9B33-C7296B948D91}" type="sibTrans" cxnId="{5FED1060-EEFB-43DA-91BF-486B710257AC}">
      <dgm:prSet/>
      <dgm:spPr/>
      <dgm:t>
        <a:bodyPr/>
        <a:lstStyle/>
        <a:p>
          <a:endParaRPr lang="en-US"/>
        </a:p>
      </dgm:t>
    </dgm:pt>
    <dgm:pt modelId="{5BA1DF3B-0528-41B6-8657-046A8BDABF1B}">
      <dgm:prSet/>
      <dgm:spPr/>
      <dgm:t>
        <a:bodyPr/>
        <a:lstStyle/>
        <a:p>
          <a:pPr>
            <a:lnSpc>
              <a:spcPct val="100000"/>
            </a:lnSpc>
            <a:defRPr cap="all"/>
          </a:pPr>
          <a:r>
            <a:rPr lang="en-US"/>
            <a:t>Understanding the importance of saving money</a:t>
          </a:r>
        </a:p>
      </dgm:t>
    </dgm:pt>
    <dgm:pt modelId="{C3A2E5CF-7B76-45D9-899B-9DF66D3A00FD}" type="parTrans" cxnId="{05421261-ABA6-4BF4-96AC-93BE40AB9C7B}">
      <dgm:prSet/>
      <dgm:spPr/>
      <dgm:t>
        <a:bodyPr/>
        <a:lstStyle/>
        <a:p>
          <a:endParaRPr lang="en-US"/>
        </a:p>
      </dgm:t>
    </dgm:pt>
    <dgm:pt modelId="{3522E29F-4556-450C-9EED-C4ABF57FF436}" type="sibTrans" cxnId="{05421261-ABA6-4BF4-96AC-93BE40AB9C7B}">
      <dgm:prSet/>
      <dgm:spPr/>
      <dgm:t>
        <a:bodyPr/>
        <a:lstStyle/>
        <a:p>
          <a:endParaRPr lang="en-US"/>
        </a:p>
      </dgm:t>
    </dgm:pt>
    <dgm:pt modelId="{BC1D9012-8533-459E-A519-BB8DF69D0414}">
      <dgm:prSet/>
      <dgm:spPr/>
      <dgm:t>
        <a:bodyPr/>
        <a:lstStyle/>
        <a:p>
          <a:pPr>
            <a:lnSpc>
              <a:spcPct val="100000"/>
            </a:lnSpc>
            <a:defRPr cap="all"/>
          </a:pPr>
          <a:r>
            <a:rPr lang="en-US"/>
            <a:t>The importance of credit</a:t>
          </a:r>
        </a:p>
      </dgm:t>
    </dgm:pt>
    <dgm:pt modelId="{E30E0DE4-3900-4288-80CD-4395C6AD9A4A}" type="parTrans" cxnId="{2FEBAA86-DE17-48E3-A0BE-BF99B851A820}">
      <dgm:prSet/>
      <dgm:spPr/>
      <dgm:t>
        <a:bodyPr/>
        <a:lstStyle/>
        <a:p>
          <a:endParaRPr lang="en-US"/>
        </a:p>
      </dgm:t>
    </dgm:pt>
    <dgm:pt modelId="{9542EAC3-DB29-4865-BD03-4CC5CA483E2C}" type="sibTrans" cxnId="{2FEBAA86-DE17-48E3-A0BE-BF99B851A820}">
      <dgm:prSet/>
      <dgm:spPr/>
      <dgm:t>
        <a:bodyPr/>
        <a:lstStyle/>
        <a:p>
          <a:endParaRPr lang="en-US"/>
        </a:p>
      </dgm:t>
    </dgm:pt>
    <dgm:pt modelId="{19960D6F-E43F-4B27-9B79-7008F5114413}">
      <dgm:prSet/>
      <dgm:spPr/>
      <dgm:t>
        <a:bodyPr/>
        <a:lstStyle/>
        <a:p>
          <a:pPr>
            <a:lnSpc>
              <a:spcPct val="100000"/>
            </a:lnSpc>
            <a:defRPr cap="all"/>
          </a:pPr>
          <a:r>
            <a:rPr lang="en-US"/>
            <a:t>How to prevent and recognize the signs of identity theft</a:t>
          </a:r>
        </a:p>
      </dgm:t>
    </dgm:pt>
    <dgm:pt modelId="{87DD4B91-0563-40FA-B529-8F091299D2C6}" type="parTrans" cxnId="{BAB0B064-A706-4DC7-9E6D-BB0A404AA03E}">
      <dgm:prSet/>
      <dgm:spPr/>
      <dgm:t>
        <a:bodyPr/>
        <a:lstStyle/>
        <a:p>
          <a:endParaRPr lang="en-US"/>
        </a:p>
      </dgm:t>
    </dgm:pt>
    <dgm:pt modelId="{D4AB36BF-0303-4CFB-B791-FD65B3244733}" type="sibTrans" cxnId="{BAB0B064-A706-4DC7-9E6D-BB0A404AA03E}">
      <dgm:prSet/>
      <dgm:spPr/>
      <dgm:t>
        <a:bodyPr/>
        <a:lstStyle/>
        <a:p>
          <a:endParaRPr lang="en-US"/>
        </a:p>
      </dgm:t>
    </dgm:pt>
    <dgm:pt modelId="{7ED50A4B-1B62-4AB6-899A-2D9527C70E6B}" type="pres">
      <dgm:prSet presAssocID="{1A8A355F-4DEF-49CB-A893-C2371BC76671}" presName="vert0" presStyleCnt="0">
        <dgm:presLayoutVars>
          <dgm:dir/>
          <dgm:animOne val="branch"/>
          <dgm:animLvl val="lvl"/>
        </dgm:presLayoutVars>
      </dgm:prSet>
      <dgm:spPr/>
    </dgm:pt>
    <dgm:pt modelId="{20E9A39D-C767-4995-9B48-5C7EE0FAA4EC}" type="pres">
      <dgm:prSet presAssocID="{4998E550-8297-481A-B2D1-727CC5ADC01A}" presName="thickLine" presStyleLbl="alignNode1" presStyleIdx="0" presStyleCnt="5"/>
      <dgm:spPr/>
    </dgm:pt>
    <dgm:pt modelId="{78FC39B8-226F-4C3F-A605-18B7FD706D47}" type="pres">
      <dgm:prSet presAssocID="{4998E550-8297-481A-B2D1-727CC5ADC01A}" presName="horz1" presStyleCnt="0"/>
      <dgm:spPr/>
    </dgm:pt>
    <dgm:pt modelId="{0ED323BD-D998-4906-92A0-82E21FD47F29}" type="pres">
      <dgm:prSet presAssocID="{4998E550-8297-481A-B2D1-727CC5ADC01A}" presName="tx1" presStyleLbl="revTx" presStyleIdx="0" presStyleCnt="5"/>
      <dgm:spPr/>
    </dgm:pt>
    <dgm:pt modelId="{0F14C075-7EF9-4CB3-BF36-F505116C6A7D}" type="pres">
      <dgm:prSet presAssocID="{4998E550-8297-481A-B2D1-727CC5ADC01A}" presName="vert1" presStyleCnt="0"/>
      <dgm:spPr/>
    </dgm:pt>
    <dgm:pt modelId="{9B1CF679-7EB9-4433-AF78-877B12D8DDF4}" type="pres">
      <dgm:prSet presAssocID="{629E8DF0-838B-4C0E-8C19-1DAC82F2E444}" presName="thickLine" presStyleLbl="alignNode1" presStyleIdx="1" presStyleCnt="5"/>
      <dgm:spPr/>
    </dgm:pt>
    <dgm:pt modelId="{D1D7962D-0A1C-4AC5-B445-E364DEB50296}" type="pres">
      <dgm:prSet presAssocID="{629E8DF0-838B-4C0E-8C19-1DAC82F2E444}" presName="horz1" presStyleCnt="0"/>
      <dgm:spPr/>
    </dgm:pt>
    <dgm:pt modelId="{2AF51BC4-BD09-4D8A-A169-51EBF3E0CF0A}" type="pres">
      <dgm:prSet presAssocID="{629E8DF0-838B-4C0E-8C19-1DAC82F2E444}" presName="tx1" presStyleLbl="revTx" presStyleIdx="1" presStyleCnt="5"/>
      <dgm:spPr/>
    </dgm:pt>
    <dgm:pt modelId="{B6386C11-B907-4EAF-92D1-525F90A5D397}" type="pres">
      <dgm:prSet presAssocID="{629E8DF0-838B-4C0E-8C19-1DAC82F2E444}" presName="vert1" presStyleCnt="0"/>
      <dgm:spPr/>
    </dgm:pt>
    <dgm:pt modelId="{0E746784-B7BA-44F2-AE17-FC0F9498610E}" type="pres">
      <dgm:prSet presAssocID="{5BA1DF3B-0528-41B6-8657-046A8BDABF1B}" presName="thickLine" presStyleLbl="alignNode1" presStyleIdx="2" presStyleCnt="5"/>
      <dgm:spPr/>
    </dgm:pt>
    <dgm:pt modelId="{4E53DC8C-EDE7-4582-9F1E-F5ABA2FF5075}" type="pres">
      <dgm:prSet presAssocID="{5BA1DF3B-0528-41B6-8657-046A8BDABF1B}" presName="horz1" presStyleCnt="0"/>
      <dgm:spPr/>
    </dgm:pt>
    <dgm:pt modelId="{5D7B87C6-849F-4435-9966-E29EA9566E7B}" type="pres">
      <dgm:prSet presAssocID="{5BA1DF3B-0528-41B6-8657-046A8BDABF1B}" presName="tx1" presStyleLbl="revTx" presStyleIdx="2" presStyleCnt="5"/>
      <dgm:spPr/>
    </dgm:pt>
    <dgm:pt modelId="{05D0CB79-9E8D-4A57-B096-28BAD91140BB}" type="pres">
      <dgm:prSet presAssocID="{5BA1DF3B-0528-41B6-8657-046A8BDABF1B}" presName="vert1" presStyleCnt="0"/>
      <dgm:spPr/>
    </dgm:pt>
    <dgm:pt modelId="{303D56F5-8024-41F7-BF3D-41F760F0A1ED}" type="pres">
      <dgm:prSet presAssocID="{BC1D9012-8533-459E-A519-BB8DF69D0414}" presName="thickLine" presStyleLbl="alignNode1" presStyleIdx="3" presStyleCnt="5"/>
      <dgm:spPr/>
    </dgm:pt>
    <dgm:pt modelId="{82103392-ACE8-4800-94F1-67F5472A395F}" type="pres">
      <dgm:prSet presAssocID="{BC1D9012-8533-459E-A519-BB8DF69D0414}" presName="horz1" presStyleCnt="0"/>
      <dgm:spPr/>
    </dgm:pt>
    <dgm:pt modelId="{8864C4A6-2936-434F-A1E4-AF5435BE90F7}" type="pres">
      <dgm:prSet presAssocID="{BC1D9012-8533-459E-A519-BB8DF69D0414}" presName="tx1" presStyleLbl="revTx" presStyleIdx="3" presStyleCnt="5"/>
      <dgm:spPr/>
    </dgm:pt>
    <dgm:pt modelId="{D8F531C0-FCC8-49E7-9F34-65F0C98985F5}" type="pres">
      <dgm:prSet presAssocID="{BC1D9012-8533-459E-A519-BB8DF69D0414}" presName="vert1" presStyleCnt="0"/>
      <dgm:spPr/>
    </dgm:pt>
    <dgm:pt modelId="{CAB8A749-43D9-4E7C-A9DE-C7E11B59D526}" type="pres">
      <dgm:prSet presAssocID="{19960D6F-E43F-4B27-9B79-7008F5114413}" presName="thickLine" presStyleLbl="alignNode1" presStyleIdx="4" presStyleCnt="5"/>
      <dgm:spPr/>
    </dgm:pt>
    <dgm:pt modelId="{BEBDC040-1F11-44CB-8367-6793B21AB217}" type="pres">
      <dgm:prSet presAssocID="{19960D6F-E43F-4B27-9B79-7008F5114413}" presName="horz1" presStyleCnt="0"/>
      <dgm:spPr/>
    </dgm:pt>
    <dgm:pt modelId="{533350C3-8F16-4655-A516-FE0110735032}" type="pres">
      <dgm:prSet presAssocID="{19960D6F-E43F-4B27-9B79-7008F5114413}" presName="tx1" presStyleLbl="revTx" presStyleIdx="4" presStyleCnt="5"/>
      <dgm:spPr/>
    </dgm:pt>
    <dgm:pt modelId="{BEE33F4F-D341-4E15-BBD1-B73F15FAF48F}" type="pres">
      <dgm:prSet presAssocID="{19960D6F-E43F-4B27-9B79-7008F5114413}" presName="vert1" presStyleCnt="0"/>
      <dgm:spPr/>
    </dgm:pt>
  </dgm:ptLst>
  <dgm:cxnLst>
    <dgm:cxn modelId="{F882BA28-5511-4BA0-B81B-2DC25A4BE3D7}" type="presOf" srcId="{4998E550-8297-481A-B2D1-727CC5ADC01A}" destId="{0ED323BD-D998-4906-92A0-82E21FD47F29}" srcOrd="0" destOrd="0" presId="urn:microsoft.com/office/officeart/2008/layout/LinedList"/>
    <dgm:cxn modelId="{3637D459-D789-40C6-BBD8-85F8A578B2FE}" type="presOf" srcId="{BC1D9012-8533-459E-A519-BB8DF69D0414}" destId="{8864C4A6-2936-434F-A1E4-AF5435BE90F7}" srcOrd="0" destOrd="0" presId="urn:microsoft.com/office/officeart/2008/layout/LinedList"/>
    <dgm:cxn modelId="{5FED1060-EEFB-43DA-91BF-486B710257AC}" srcId="{1A8A355F-4DEF-49CB-A893-C2371BC76671}" destId="{629E8DF0-838B-4C0E-8C19-1DAC82F2E444}" srcOrd="1" destOrd="0" parTransId="{8D45ADBE-32B8-4802-99CD-AEDBDB3243C3}" sibTransId="{39057843-A5C5-406A-9B33-C7296B948D91}"/>
    <dgm:cxn modelId="{05421261-ABA6-4BF4-96AC-93BE40AB9C7B}" srcId="{1A8A355F-4DEF-49CB-A893-C2371BC76671}" destId="{5BA1DF3B-0528-41B6-8657-046A8BDABF1B}" srcOrd="2" destOrd="0" parTransId="{C3A2E5CF-7B76-45D9-899B-9DF66D3A00FD}" sibTransId="{3522E29F-4556-450C-9EED-C4ABF57FF436}"/>
    <dgm:cxn modelId="{BAB0B064-A706-4DC7-9E6D-BB0A404AA03E}" srcId="{1A8A355F-4DEF-49CB-A893-C2371BC76671}" destId="{19960D6F-E43F-4B27-9B79-7008F5114413}" srcOrd="4" destOrd="0" parTransId="{87DD4B91-0563-40FA-B529-8F091299D2C6}" sibTransId="{D4AB36BF-0303-4CFB-B791-FD65B3244733}"/>
    <dgm:cxn modelId="{EF5EB57F-027F-4732-89DC-AE61CFC1079D}" type="presOf" srcId="{629E8DF0-838B-4C0E-8C19-1DAC82F2E444}" destId="{2AF51BC4-BD09-4D8A-A169-51EBF3E0CF0A}" srcOrd="0" destOrd="0" presId="urn:microsoft.com/office/officeart/2008/layout/LinedList"/>
    <dgm:cxn modelId="{2FEBAA86-DE17-48E3-A0BE-BF99B851A820}" srcId="{1A8A355F-4DEF-49CB-A893-C2371BC76671}" destId="{BC1D9012-8533-459E-A519-BB8DF69D0414}" srcOrd="3" destOrd="0" parTransId="{E30E0DE4-3900-4288-80CD-4395C6AD9A4A}" sibTransId="{9542EAC3-DB29-4865-BD03-4CC5CA483E2C}"/>
    <dgm:cxn modelId="{D6CC29AE-9015-4A68-AF26-6DB4E45E37E7}" type="presOf" srcId="{19960D6F-E43F-4B27-9B79-7008F5114413}" destId="{533350C3-8F16-4655-A516-FE0110735032}" srcOrd="0" destOrd="0" presId="urn:microsoft.com/office/officeart/2008/layout/LinedList"/>
    <dgm:cxn modelId="{A2873DD6-0411-4CB8-AC24-0A4D430DFD4C}" type="presOf" srcId="{5BA1DF3B-0528-41B6-8657-046A8BDABF1B}" destId="{5D7B87C6-849F-4435-9966-E29EA9566E7B}" srcOrd="0" destOrd="0" presId="urn:microsoft.com/office/officeart/2008/layout/LinedList"/>
    <dgm:cxn modelId="{D0FE03EE-0921-4887-980B-7374C1CD271C}" srcId="{1A8A355F-4DEF-49CB-A893-C2371BC76671}" destId="{4998E550-8297-481A-B2D1-727CC5ADC01A}" srcOrd="0" destOrd="0" parTransId="{2E74BE68-738B-4A41-BCC3-9B79C3F61B10}" sibTransId="{8E3F8098-1065-4D25-86CC-178F74041074}"/>
    <dgm:cxn modelId="{594F18F1-ADBF-4225-A7C4-178AE643B418}" type="presOf" srcId="{1A8A355F-4DEF-49CB-A893-C2371BC76671}" destId="{7ED50A4B-1B62-4AB6-899A-2D9527C70E6B}" srcOrd="0" destOrd="0" presId="urn:microsoft.com/office/officeart/2008/layout/LinedList"/>
    <dgm:cxn modelId="{2798E40B-D556-4CE2-AF33-4294A8138B4A}" type="presParOf" srcId="{7ED50A4B-1B62-4AB6-899A-2D9527C70E6B}" destId="{20E9A39D-C767-4995-9B48-5C7EE0FAA4EC}" srcOrd="0" destOrd="0" presId="urn:microsoft.com/office/officeart/2008/layout/LinedList"/>
    <dgm:cxn modelId="{6A4D2BB1-C67A-46E6-8E87-9BE3F8C568AA}" type="presParOf" srcId="{7ED50A4B-1B62-4AB6-899A-2D9527C70E6B}" destId="{78FC39B8-226F-4C3F-A605-18B7FD706D47}" srcOrd="1" destOrd="0" presId="urn:microsoft.com/office/officeart/2008/layout/LinedList"/>
    <dgm:cxn modelId="{F8DDA7B9-5917-4274-B1D7-C917B908DD2B}" type="presParOf" srcId="{78FC39B8-226F-4C3F-A605-18B7FD706D47}" destId="{0ED323BD-D998-4906-92A0-82E21FD47F29}" srcOrd="0" destOrd="0" presId="urn:microsoft.com/office/officeart/2008/layout/LinedList"/>
    <dgm:cxn modelId="{E133F43F-0F7F-4E0C-8A44-A0EC1841CD71}" type="presParOf" srcId="{78FC39B8-226F-4C3F-A605-18B7FD706D47}" destId="{0F14C075-7EF9-4CB3-BF36-F505116C6A7D}" srcOrd="1" destOrd="0" presId="urn:microsoft.com/office/officeart/2008/layout/LinedList"/>
    <dgm:cxn modelId="{E1C0D792-7E02-475D-B1DC-5C065B54A63D}" type="presParOf" srcId="{7ED50A4B-1B62-4AB6-899A-2D9527C70E6B}" destId="{9B1CF679-7EB9-4433-AF78-877B12D8DDF4}" srcOrd="2" destOrd="0" presId="urn:microsoft.com/office/officeart/2008/layout/LinedList"/>
    <dgm:cxn modelId="{636FCCB3-D6B8-404A-8E5E-0CD4C07A6E26}" type="presParOf" srcId="{7ED50A4B-1B62-4AB6-899A-2D9527C70E6B}" destId="{D1D7962D-0A1C-4AC5-B445-E364DEB50296}" srcOrd="3" destOrd="0" presId="urn:microsoft.com/office/officeart/2008/layout/LinedList"/>
    <dgm:cxn modelId="{3FA038A3-2DC0-445E-B447-56D53932EC6C}" type="presParOf" srcId="{D1D7962D-0A1C-4AC5-B445-E364DEB50296}" destId="{2AF51BC4-BD09-4D8A-A169-51EBF3E0CF0A}" srcOrd="0" destOrd="0" presId="urn:microsoft.com/office/officeart/2008/layout/LinedList"/>
    <dgm:cxn modelId="{1662037A-B007-46ED-82CF-22CCF812055B}" type="presParOf" srcId="{D1D7962D-0A1C-4AC5-B445-E364DEB50296}" destId="{B6386C11-B907-4EAF-92D1-525F90A5D397}" srcOrd="1" destOrd="0" presId="urn:microsoft.com/office/officeart/2008/layout/LinedList"/>
    <dgm:cxn modelId="{F9B2014F-89A5-4509-B1BB-0DD25A149BB5}" type="presParOf" srcId="{7ED50A4B-1B62-4AB6-899A-2D9527C70E6B}" destId="{0E746784-B7BA-44F2-AE17-FC0F9498610E}" srcOrd="4" destOrd="0" presId="urn:microsoft.com/office/officeart/2008/layout/LinedList"/>
    <dgm:cxn modelId="{669F9118-BB1C-438C-82C8-9B61ED62DF80}" type="presParOf" srcId="{7ED50A4B-1B62-4AB6-899A-2D9527C70E6B}" destId="{4E53DC8C-EDE7-4582-9F1E-F5ABA2FF5075}" srcOrd="5" destOrd="0" presId="urn:microsoft.com/office/officeart/2008/layout/LinedList"/>
    <dgm:cxn modelId="{5D10F63A-99C4-42C0-ABD9-42E57D5A8716}" type="presParOf" srcId="{4E53DC8C-EDE7-4582-9F1E-F5ABA2FF5075}" destId="{5D7B87C6-849F-4435-9966-E29EA9566E7B}" srcOrd="0" destOrd="0" presId="urn:microsoft.com/office/officeart/2008/layout/LinedList"/>
    <dgm:cxn modelId="{5B3EE4B3-C04F-4F7D-A3AB-DF08B519943C}" type="presParOf" srcId="{4E53DC8C-EDE7-4582-9F1E-F5ABA2FF5075}" destId="{05D0CB79-9E8D-4A57-B096-28BAD91140BB}" srcOrd="1" destOrd="0" presId="urn:microsoft.com/office/officeart/2008/layout/LinedList"/>
    <dgm:cxn modelId="{EDD45BF1-2356-48B1-8FAC-B84C7F0C0572}" type="presParOf" srcId="{7ED50A4B-1B62-4AB6-899A-2D9527C70E6B}" destId="{303D56F5-8024-41F7-BF3D-41F760F0A1ED}" srcOrd="6" destOrd="0" presId="urn:microsoft.com/office/officeart/2008/layout/LinedList"/>
    <dgm:cxn modelId="{D7C17137-A1A3-4640-B934-EFD95B11F45C}" type="presParOf" srcId="{7ED50A4B-1B62-4AB6-899A-2D9527C70E6B}" destId="{82103392-ACE8-4800-94F1-67F5472A395F}" srcOrd="7" destOrd="0" presId="urn:microsoft.com/office/officeart/2008/layout/LinedList"/>
    <dgm:cxn modelId="{BCF0F0AB-6B76-4CEF-A758-F7B4BAA5381D}" type="presParOf" srcId="{82103392-ACE8-4800-94F1-67F5472A395F}" destId="{8864C4A6-2936-434F-A1E4-AF5435BE90F7}" srcOrd="0" destOrd="0" presId="urn:microsoft.com/office/officeart/2008/layout/LinedList"/>
    <dgm:cxn modelId="{45FDBE22-DFD5-42FF-9D45-97686C3D3B51}" type="presParOf" srcId="{82103392-ACE8-4800-94F1-67F5472A395F}" destId="{D8F531C0-FCC8-49E7-9F34-65F0C98985F5}" srcOrd="1" destOrd="0" presId="urn:microsoft.com/office/officeart/2008/layout/LinedList"/>
    <dgm:cxn modelId="{647E800F-4E7E-445F-9BC8-A03036E9549D}" type="presParOf" srcId="{7ED50A4B-1B62-4AB6-899A-2D9527C70E6B}" destId="{CAB8A749-43D9-4E7C-A9DE-C7E11B59D526}" srcOrd="8" destOrd="0" presId="urn:microsoft.com/office/officeart/2008/layout/LinedList"/>
    <dgm:cxn modelId="{405C228D-8644-49E8-955F-50811C974CCA}" type="presParOf" srcId="{7ED50A4B-1B62-4AB6-899A-2D9527C70E6B}" destId="{BEBDC040-1F11-44CB-8367-6793B21AB217}" srcOrd="9" destOrd="0" presId="urn:microsoft.com/office/officeart/2008/layout/LinedList"/>
    <dgm:cxn modelId="{D73BD2CF-F63E-43BA-B614-C8EDBE28EFAE}" type="presParOf" srcId="{BEBDC040-1F11-44CB-8367-6793B21AB217}" destId="{533350C3-8F16-4655-A516-FE0110735032}" srcOrd="0" destOrd="0" presId="urn:microsoft.com/office/officeart/2008/layout/LinedList"/>
    <dgm:cxn modelId="{938CAB8C-24A9-4E60-BB7F-F1703AF60576}" type="presParOf" srcId="{BEBDC040-1F11-44CB-8367-6793B21AB217}" destId="{BEE33F4F-D341-4E15-BBD1-B73F15FAF4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7CE1CB-595A-46AC-AD4E-B180E7E475A2}"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n-US"/>
        </a:p>
      </dgm:t>
    </dgm:pt>
    <dgm:pt modelId="{88A0E7A0-346C-4CB2-B1B3-C2BA1605E2D7}">
      <dgm:prSet/>
      <dgm:spPr/>
      <dgm:t>
        <a:bodyPr/>
        <a:lstStyle/>
        <a:p>
          <a:r>
            <a:rPr lang="en-US" baseline="0"/>
            <a:t>Search for available vehicles.</a:t>
          </a:r>
          <a:endParaRPr lang="en-US"/>
        </a:p>
      </dgm:t>
    </dgm:pt>
    <dgm:pt modelId="{0A6479A6-F680-491A-BD11-39FE2DA6DCD7}" type="parTrans" cxnId="{24077D5A-E21D-41AD-8853-EDB0B4077A13}">
      <dgm:prSet/>
      <dgm:spPr/>
      <dgm:t>
        <a:bodyPr/>
        <a:lstStyle/>
        <a:p>
          <a:endParaRPr lang="en-US"/>
        </a:p>
      </dgm:t>
    </dgm:pt>
    <dgm:pt modelId="{19DAA9F4-5D61-4CC5-98A3-060F8B958F41}" type="sibTrans" cxnId="{24077D5A-E21D-41AD-8853-EDB0B4077A13}">
      <dgm:prSet/>
      <dgm:spPr/>
      <dgm:t>
        <a:bodyPr/>
        <a:lstStyle/>
        <a:p>
          <a:endParaRPr lang="en-US"/>
        </a:p>
      </dgm:t>
    </dgm:pt>
    <dgm:pt modelId="{D3D51ED0-4A45-46DC-A242-67853BF649EC}">
      <dgm:prSet/>
      <dgm:spPr/>
      <dgm:t>
        <a:bodyPr/>
        <a:lstStyle/>
        <a:p>
          <a:r>
            <a:rPr lang="en-US" i="1" baseline="0" dirty="0"/>
            <a:t>Consumer websites</a:t>
          </a:r>
          <a:endParaRPr lang="en-US" dirty="0"/>
        </a:p>
      </dgm:t>
    </dgm:pt>
    <dgm:pt modelId="{2BC9D343-D71B-4BE4-95E4-2CDBA20B74AC}" type="parTrans" cxnId="{4C27ECD9-86C6-489D-96A8-C3FF01FB61E8}">
      <dgm:prSet/>
      <dgm:spPr/>
      <dgm:t>
        <a:bodyPr/>
        <a:lstStyle/>
        <a:p>
          <a:endParaRPr lang="en-US"/>
        </a:p>
      </dgm:t>
    </dgm:pt>
    <dgm:pt modelId="{EE7998EB-CA0B-4B2C-83C0-1D84B638B2E0}" type="sibTrans" cxnId="{4C27ECD9-86C6-489D-96A8-C3FF01FB61E8}">
      <dgm:prSet/>
      <dgm:spPr/>
      <dgm:t>
        <a:bodyPr/>
        <a:lstStyle/>
        <a:p>
          <a:endParaRPr lang="en-US"/>
        </a:p>
      </dgm:t>
    </dgm:pt>
    <dgm:pt modelId="{C14B19FB-A443-49FC-ACB5-E3E0B953EF58}">
      <dgm:prSet/>
      <dgm:spPr/>
      <dgm:t>
        <a:bodyPr/>
        <a:lstStyle/>
        <a:p>
          <a:r>
            <a:rPr lang="en-US" i="1" baseline="0"/>
            <a:t>carvana</a:t>
          </a:r>
          <a:endParaRPr lang="en-US"/>
        </a:p>
      </dgm:t>
    </dgm:pt>
    <dgm:pt modelId="{D0CF7484-7172-4252-96AD-FC21DBA1658A}" type="parTrans" cxnId="{CB72EDC0-E647-4358-AB0E-4D77BD010249}">
      <dgm:prSet/>
      <dgm:spPr/>
      <dgm:t>
        <a:bodyPr/>
        <a:lstStyle/>
        <a:p>
          <a:endParaRPr lang="en-US"/>
        </a:p>
      </dgm:t>
    </dgm:pt>
    <dgm:pt modelId="{BD2DCC24-E2A8-405E-BB60-F8EFC8D6C361}" type="sibTrans" cxnId="{CB72EDC0-E647-4358-AB0E-4D77BD010249}">
      <dgm:prSet/>
      <dgm:spPr/>
      <dgm:t>
        <a:bodyPr/>
        <a:lstStyle/>
        <a:p>
          <a:endParaRPr lang="en-US"/>
        </a:p>
      </dgm:t>
    </dgm:pt>
    <dgm:pt modelId="{35E20AF9-2B4D-4F23-B0D2-C79CC0582D39}">
      <dgm:prSet/>
      <dgm:spPr/>
      <dgm:t>
        <a:bodyPr/>
        <a:lstStyle/>
        <a:p>
          <a:r>
            <a:rPr lang="en-US" baseline="0"/>
            <a:t>Test drive each vehicle.</a:t>
          </a:r>
          <a:endParaRPr lang="en-US"/>
        </a:p>
      </dgm:t>
    </dgm:pt>
    <dgm:pt modelId="{C95FDA7A-D18E-42CD-8EC7-FEA48E4CF635}" type="parTrans" cxnId="{701F4F55-3EBD-446C-93A3-95EF0F1729A4}">
      <dgm:prSet/>
      <dgm:spPr/>
      <dgm:t>
        <a:bodyPr/>
        <a:lstStyle/>
        <a:p>
          <a:endParaRPr lang="en-US"/>
        </a:p>
      </dgm:t>
    </dgm:pt>
    <dgm:pt modelId="{9F77A7C1-66A3-4E96-B09C-62F3409A7668}" type="sibTrans" cxnId="{701F4F55-3EBD-446C-93A3-95EF0F1729A4}">
      <dgm:prSet/>
      <dgm:spPr/>
      <dgm:t>
        <a:bodyPr/>
        <a:lstStyle/>
        <a:p>
          <a:endParaRPr lang="en-US"/>
        </a:p>
      </dgm:t>
    </dgm:pt>
    <dgm:pt modelId="{4CA16855-80D9-41B1-B043-03ACD4645B74}">
      <dgm:prSet/>
      <dgm:spPr/>
      <dgm:t>
        <a:bodyPr/>
        <a:lstStyle/>
        <a:p>
          <a:r>
            <a:rPr lang="en-US" i="1" baseline="0"/>
            <a:t>Compare ride, handling, braking, features, and cost. </a:t>
          </a:r>
          <a:endParaRPr lang="en-US"/>
        </a:p>
      </dgm:t>
    </dgm:pt>
    <dgm:pt modelId="{C36ACCA5-EA38-4FEE-8CA5-32CA14911692}" type="parTrans" cxnId="{A2C18993-4118-469A-8815-ECE43214DEA0}">
      <dgm:prSet/>
      <dgm:spPr/>
      <dgm:t>
        <a:bodyPr/>
        <a:lstStyle/>
        <a:p>
          <a:endParaRPr lang="en-US"/>
        </a:p>
      </dgm:t>
    </dgm:pt>
    <dgm:pt modelId="{BB96C1C1-F42F-41E6-9748-B05232F7C8B5}" type="sibTrans" cxnId="{A2C18993-4118-469A-8815-ECE43214DEA0}">
      <dgm:prSet/>
      <dgm:spPr/>
      <dgm:t>
        <a:bodyPr/>
        <a:lstStyle/>
        <a:p>
          <a:endParaRPr lang="en-US"/>
        </a:p>
      </dgm:t>
    </dgm:pt>
    <dgm:pt modelId="{88859155-4805-48C4-9271-3F85E9E5384E}">
      <dgm:prSet/>
      <dgm:spPr/>
      <dgm:t>
        <a:bodyPr/>
        <a:lstStyle/>
        <a:p>
          <a:r>
            <a:rPr lang="en-US" i="1" baseline="0"/>
            <a:t>Try all the features to see how well they work.</a:t>
          </a:r>
          <a:endParaRPr lang="en-US"/>
        </a:p>
      </dgm:t>
    </dgm:pt>
    <dgm:pt modelId="{F2463FB5-FE56-4049-A2DD-7C6C9EC1F8C8}" type="parTrans" cxnId="{E2656DC4-CD4A-4BC4-99F9-0D3807887EE2}">
      <dgm:prSet/>
      <dgm:spPr/>
      <dgm:t>
        <a:bodyPr/>
        <a:lstStyle/>
        <a:p>
          <a:endParaRPr lang="en-US"/>
        </a:p>
      </dgm:t>
    </dgm:pt>
    <dgm:pt modelId="{DCBAA3C0-92BA-4014-BDCB-5734ADE95D66}" type="sibTrans" cxnId="{E2656DC4-CD4A-4BC4-99F9-0D3807887EE2}">
      <dgm:prSet/>
      <dgm:spPr/>
      <dgm:t>
        <a:bodyPr/>
        <a:lstStyle/>
        <a:p>
          <a:endParaRPr lang="en-US"/>
        </a:p>
      </dgm:t>
    </dgm:pt>
    <dgm:pt modelId="{9F798D1B-82A0-4ACE-93C5-1B8BE6DC0606}" type="pres">
      <dgm:prSet presAssocID="{737CE1CB-595A-46AC-AD4E-B180E7E475A2}" presName="linear" presStyleCnt="0">
        <dgm:presLayoutVars>
          <dgm:dir/>
          <dgm:animLvl val="lvl"/>
          <dgm:resizeHandles val="exact"/>
        </dgm:presLayoutVars>
      </dgm:prSet>
      <dgm:spPr/>
    </dgm:pt>
    <dgm:pt modelId="{FBBC1687-EFB8-4A70-96F7-160723351340}" type="pres">
      <dgm:prSet presAssocID="{88A0E7A0-346C-4CB2-B1B3-C2BA1605E2D7}" presName="parentLin" presStyleCnt="0"/>
      <dgm:spPr/>
    </dgm:pt>
    <dgm:pt modelId="{C8D1B6F8-CD30-49A1-BC10-DB0E67DEF31B}" type="pres">
      <dgm:prSet presAssocID="{88A0E7A0-346C-4CB2-B1B3-C2BA1605E2D7}" presName="parentLeftMargin" presStyleLbl="node1" presStyleIdx="0" presStyleCnt="2"/>
      <dgm:spPr/>
    </dgm:pt>
    <dgm:pt modelId="{BE30690D-ACB8-4395-9726-AF67188B050C}" type="pres">
      <dgm:prSet presAssocID="{88A0E7A0-346C-4CB2-B1B3-C2BA1605E2D7}" presName="parentText" presStyleLbl="node1" presStyleIdx="0" presStyleCnt="2">
        <dgm:presLayoutVars>
          <dgm:chMax val="0"/>
          <dgm:bulletEnabled val="1"/>
        </dgm:presLayoutVars>
      </dgm:prSet>
      <dgm:spPr/>
    </dgm:pt>
    <dgm:pt modelId="{4069C56C-0FBD-4723-951C-C9071EA9D836}" type="pres">
      <dgm:prSet presAssocID="{88A0E7A0-346C-4CB2-B1B3-C2BA1605E2D7}" presName="negativeSpace" presStyleCnt="0"/>
      <dgm:spPr/>
    </dgm:pt>
    <dgm:pt modelId="{F6A85056-6AC2-4D8B-BA3A-288239E9E853}" type="pres">
      <dgm:prSet presAssocID="{88A0E7A0-346C-4CB2-B1B3-C2BA1605E2D7}" presName="childText" presStyleLbl="conFgAcc1" presStyleIdx="0" presStyleCnt="2">
        <dgm:presLayoutVars>
          <dgm:bulletEnabled val="1"/>
        </dgm:presLayoutVars>
      </dgm:prSet>
      <dgm:spPr/>
    </dgm:pt>
    <dgm:pt modelId="{21E90B83-5DD8-4F2B-8BC3-D5A90BA503D7}" type="pres">
      <dgm:prSet presAssocID="{19DAA9F4-5D61-4CC5-98A3-060F8B958F41}" presName="spaceBetweenRectangles" presStyleCnt="0"/>
      <dgm:spPr/>
    </dgm:pt>
    <dgm:pt modelId="{5AED4676-4564-4D74-931C-DACA15A58C49}" type="pres">
      <dgm:prSet presAssocID="{35E20AF9-2B4D-4F23-B0D2-C79CC0582D39}" presName="parentLin" presStyleCnt="0"/>
      <dgm:spPr/>
    </dgm:pt>
    <dgm:pt modelId="{5B65D4FC-5F0A-42E4-AA71-18EFEB055664}" type="pres">
      <dgm:prSet presAssocID="{35E20AF9-2B4D-4F23-B0D2-C79CC0582D39}" presName="parentLeftMargin" presStyleLbl="node1" presStyleIdx="0" presStyleCnt="2"/>
      <dgm:spPr/>
    </dgm:pt>
    <dgm:pt modelId="{4294BA6F-0C69-4917-B7B2-32A23C4E7006}" type="pres">
      <dgm:prSet presAssocID="{35E20AF9-2B4D-4F23-B0D2-C79CC0582D39}" presName="parentText" presStyleLbl="node1" presStyleIdx="1" presStyleCnt="2">
        <dgm:presLayoutVars>
          <dgm:chMax val="0"/>
          <dgm:bulletEnabled val="1"/>
        </dgm:presLayoutVars>
      </dgm:prSet>
      <dgm:spPr/>
    </dgm:pt>
    <dgm:pt modelId="{4279A466-ED0D-4910-94A6-0D357A838D6C}" type="pres">
      <dgm:prSet presAssocID="{35E20AF9-2B4D-4F23-B0D2-C79CC0582D39}" presName="negativeSpace" presStyleCnt="0"/>
      <dgm:spPr/>
    </dgm:pt>
    <dgm:pt modelId="{4001B890-A914-4E16-B58C-663CC66156AF}" type="pres">
      <dgm:prSet presAssocID="{35E20AF9-2B4D-4F23-B0D2-C79CC0582D39}" presName="childText" presStyleLbl="conFgAcc1" presStyleIdx="1" presStyleCnt="2">
        <dgm:presLayoutVars>
          <dgm:bulletEnabled val="1"/>
        </dgm:presLayoutVars>
      </dgm:prSet>
      <dgm:spPr/>
    </dgm:pt>
  </dgm:ptLst>
  <dgm:cxnLst>
    <dgm:cxn modelId="{882A550D-A81D-4FDC-80AC-323C285E8254}" type="presOf" srcId="{D3D51ED0-4A45-46DC-A242-67853BF649EC}" destId="{F6A85056-6AC2-4D8B-BA3A-288239E9E853}" srcOrd="0" destOrd="0" presId="urn:microsoft.com/office/officeart/2005/8/layout/list1"/>
    <dgm:cxn modelId="{53453236-7FC8-474A-9691-67F51AEC5B28}" type="presOf" srcId="{88A0E7A0-346C-4CB2-B1B3-C2BA1605E2D7}" destId="{C8D1B6F8-CD30-49A1-BC10-DB0E67DEF31B}" srcOrd="0" destOrd="0" presId="urn:microsoft.com/office/officeart/2005/8/layout/list1"/>
    <dgm:cxn modelId="{3A978E53-E9C9-446D-B492-2FE40C2CA26C}" type="presOf" srcId="{737CE1CB-595A-46AC-AD4E-B180E7E475A2}" destId="{9F798D1B-82A0-4ACE-93C5-1B8BE6DC0606}" srcOrd="0" destOrd="0" presId="urn:microsoft.com/office/officeart/2005/8/layout/list1"/>
    <dgm:cxn modelId="{701F4F55-3EBD-446C-93A3-95EF0F1729A4}" srcId="{737CE1CB-595A-46AC-AD4E-B180E7E475A2}" destId="{35E20AF9-2B4D-4F23-B0D2-C79CC0582D39}" srcOrd="1" destOrd="0" parTransId="{C95FDA7A-D18E-42CD-8EC7-FEA48E4CF635}" sibTransId="{9F77A7C1-66A3-4E96-B09C-62F3409A7668}"/>
    <dgm:cxn modelId="{24077D5A-E21D-41AD-8853-EDB0B4077A13}" srcId="{737CE1CB-595A-46AC-AD4E-B180E7E475A2}" destId="{88A0E7A0-346C-4CB2-B1B3-C2BA1605E2D7}" srcOrd="0" destOrd="0" parTransId="{0A6479A6-F680-491A-BD11-39FE2DA6DCD7}" sibTransId="{19DAA9F4-5D61-4CC5-98A3-060F8B958F41}"/>
    <dgm:cxn modelId="{4CC7815E-CDD4-44A1-9A9C-DB0551504F40}" type="presOf" srcId="{88A0E7A0-346C-4CB2-B1B3-C2BA1605E2D7}" destId="{BE30690D-ACB8-4395-9726-AF67188B050C}" srcOrd="1" destOrd="0" presId="urn:microsoft.com/office/officeart/2005/8/layout/list1"/>
    <dgm:cxn modelId="{A2C18993-4118-469A-8815-ECE43214DEA0}" srcId="{35E20AF9-2B4D-4F23-B0D2-C79CC0582D39}" destId="{4CA16855-80D9-41B1-B043-03ACD4645B74}" srcOrd="0" destOrd="0" parTransId="{C36ACCA5-EA38-4FEE-8CA5-32CA14911692}" sibTransId="{BB96C1C1-F42F-41E6-9748-B05232F7C8B5}"/>
    <dgm:cxn modelId="{D1FC019F-EB84-4D50-8342-9F5D75557C61}" type="presOf" srcId="{4CA16855-80D9-41B1-B043-03ACD4645B74}" destId="{4001B890-A914-4E16-B58C-663CC66156AF}" srcOrd="0" destOrd="0" presId="urn:microsoft.com/office/officeart/2005/8/layout/list1"/>
    <dgm:cxn modelId="{ABCCA1A5-0740-4355-900A-91E32E79C424}" type="presOf" srcId="{35E20AF9-2B4D-4F23-B0D2-C79CC0582D39}" destId="{5B65D4FC-5F0A-42E4-AA71-18EFEB055664}" srcOrd="0" destOrd="0" presId="urn:microsoft.com/office/officeart/2005/8/layout/list1"/>
    <dgm:cxn modelId="{31ADDDB2-945E-45D1-AD85-C6168332E6FB}" type="presOf" srcId="{88859155-4805-48C4-9271-3F85E9E5384E}" destId="{4001B890-A914-4E16-B58C-663CC66156AF}" srcOrd="0" destOrd="1" presId="urn:microsoft.com/office/officeart/2005/8/layout/list1"/>
    <dgm:cxn modelId="{CB72EDC0-E647-4358-AB0E-4D77BD010249}" srcId="{88A0E7A0-346C-4CB2-B1B3-C2BA1605E2D7}" destId="{C14B19FB-A443-49FC-ACB5-E3E0B953EF58}" srcOrd="1" destOrd="0" parTransId="{D0CF7484-7172-4252-96AD-FC21DBA1658A}" sibTransId="{BD2DCC24-E2A8-405E-BB60-F8EFC8D6C361}"/>
    <dgm:cxn modelId="{E2656DC4-CD4A-4BC4-99F9-0D3807887EE2}" srcId="{35E20AF9-2B4D-4F23-B0D2-C79CC0582D39}" destId="{88859155-4805-48C4-9271-3F85E9E5384E}" srcOrd="1" destOrd="0" parTransId="{F2463FB5-FE56-4049-A2DD-7C6C9EC1F8C8}" sibTransId="{DCBAA3C0-92BA-4014-BDCB-5734ADE95D66}"/>
    <dgm:cxn modelId="{D6B4E2CB-E117-476F-8E05-32AD7C6FA59B}" type="presOf" srcId="{35E20AF9-2B4D-4F23-B0D2-C79CC0582D39}" destId="{4294BA6F-0C69-4917-B7B2-32A23C4E7006}" srcOrd="1" destOrd="0" presId="urn:microsoft.com/office/officeart/2005/8/layout/list1"/>
    <dgm:cxn modelId="{4C27ECD9-86C6-489D-96A8-C3FF01FB61E8}" srcId="{88A0E7A0-346C-4CB2-B1B3-C2BA1605E2D7}" destId="{D3D51ED0-4A45-46DC-A242-67853BF649EC}" srcOrd="0" destOrd="0" parTransId="{2BC9D343-D71B-4BE4-95E4-2CDBA20B74AC}" sibTransId="{EE7998EB-CA0B-4B2C-83C0-1D84B638B2E0}"/>
    <dgm:cxn modelId="{FCEF90DD-3D6B-4D33-855C-3B3AD821D2AE}" type="presOf" srcId="{C14B19FB-A443-49FC-ACB5-E3E0B953EF58}" destId="{F6A85056-6AC2-4D8B-BA3A-288239E9E853}" srcOrd="0" destOrd="1" presId="urn:microsoft.com/office/officeart/2005/8/layout/list1"/>
    <dgm:cxn modelId="{0CA4959B-A2EB-4732-8D82-9AD91840770E}" type="presParOf" srcId="{9F798D1B-82A0-4ACE-93C5-1B8BE6DC0606}" destId="{FBBC1687-EFB8-4A70-96F7-160723351340}" srcOrd="0" destOrd="0" presId="urn:microsoft.com/office/officeart/2005/8/layout/list1"/>
    <dgm:cxn modelId="{7B7CF92B-84A0-4498-B72F-12EEF2E664C7}" type="presParOf" srcId="{FBBC1687-EFB8-4A70-96F7-160723351340}" destId="{C8D1B6F8-CD30-49A1-BC10-DB0E67DEF31B}" srcOrd="0" destOrd="0" presId="urn:microsoft.com/office/officeart/2005/8/layout/list1"/>
    <dgm:cxn modelId="{E59B3E33-1201-4168-BB0D-4F9B41403C4C}" type="presParOf" srcId="{FBBC1687-EFB8-4A70-96F7-160723351340}" destId="{BE30690D-ACB8-4395-9726-AF67188B050C}" srcOrd="1" destOrd="0" presId="urn:microsoft.com/office/officeart/2005/8/layout/list1"/>
    <dgm:cxn modelId="{09FFC341-C69C-44C9-9513-511806035379}" type="presParOf" srcId="{9F798D1B-82A0-4ACE-93C5-1B8BE6DC0606}" destId="{4069C56C-0FBD-4723-951C-C9071EA9D836}" srcOrd="1" destOrd="0" presId="urn:microsoft.com/office/officeart/2005/8/layout/list1"/>
    <dgm:cxn modelId="{5AC046EB-DF4C-40F7-A5E7-2FDAB062FC56}" type="presParOf" srcId="{9F798D1B-82A0-4ACE-93C5-1B8BE6DC0606}" destId="{F6A85056-6AC2-4D8B-BA3A-288239E9E853}" srcOrd="2" destOrd="0" presId="urn:microsoft.com/office/officeart/2005/8/layout/list1"/>
    <dgm:cxn modelId="{8E6E53B7-7D5A-4889-A52D-AD0FF035CE22}" type="presParOf" srcId="{9F798D1B-82A0-4ACE-93C5-1B8BE6DC0606}" destId="{21E90B83-5DD8-4F2B-8BC3-D5A90BA503D7}" srcOrd="3" destOrd="0" presId="urn:microsoft.com/office/officeart/2005/8/layout/list1"/>
    <dgm:cxn modelId="{6B6F26AA-9F59-462D-8FD7-A8555C9FAB52}" type="presParOf" srcId="{9F798D1B-82A0-4ACE-93C5-1B8BE6DC0606}" destId="{5AED4676-4564-4D74-931C-DACA15A58C49}" srcOrd="4" destOrd="0" presId="urn:microsoft.com/office/officeart/2005/8/layout/list1"/>
    <dgm:cxn modelId="{90E3ECAF-369B-4F53-9998-1D59B6956C07}" type="presParOf" srcId="{5AED4676-4564-4D74-931C-DACA15A58C49}" destId="{5B65D4FC-5F0A-42E4-AA71-18EFEB055664}" srcOrd="0" destOrd="0" presId="urn:microsoft.com/office/officeart/2005/8/layout/list1"/>
    <dgm:cxn modelId="{136FDEEF-F813-4D38-8969-DEFA24F7504B}" type="presParOf" srcId="{5AED4676-4564-4D74-931C-DACA15A58C49}" destId="{4294BA6F-0C69-4917-B7B2-32A23C4E7006}" srcOrd="1" destOrd="0" presId="urn:microsoft.com/office/officeart/2005/8/layout/list1"/>
    <dgm:cxn modelId="{6E89F9A4-D852-443F-A8C4-08237AF421F7}" type="presParOf" srcId="{9F798D1B-82A0-4ACE-93C5-1B8BE6DC0606}" destId="{4279A466-ED0D-4910-94A6-0D357A838D6C}" srcOrd="5" destOrd="0" presId="urn:microsoft.com/office/officeart/2005/8/layout/list1"/>
    <dgm:cxn modelId="{D967B188-DEB0-4B35-9A04-9414A4426205}" type="presParOf" srcId="{9F798D1B-82A0-4ACE-93C5-1B8BE6DC0606}" destId="{4001B890-A914-4E16-B58C-663CC66156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5B4458-4EB4-4115-B195-F4648FFAF6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5AC307-8430-4A41-9248-B96A95C92658}">
      <dgm:prSet/>
      <dgm:spPr/>
      <dgm:t>
        <a:bodyPr/>
        <a:lstStyle/>
        <a:p>
          <a:r>
            <a:rPr lang="en-US" b="1" baseline="0"/>
            <a:t>Lemon laws</a:t>
          </a:r>
          <a:r>
            <a:rPr lang="en-US" baseline="0"/>
            <a:t> exist in many states and protect consumers from the consequences of buying a defective car. </a:t>
          </a:r>
          <a:endParaRPr lang="en-US"/>
        </a:p>
      </dgm:t>
    </dgm:pt>
    <dgm:pt modelId="{5F6D18A7-9F8B-4233-AA2B-C657CFA787F6}" type="parTrans" cxnId="{CC0D93B5-D897-46E2-AA8C-D7748BA48820}">
      <dgm:prSet/>
      <dgm:spPr/>
      <dgm:t>
        <a:bodyPr/>
        <a:lstStyle/>
        <a:p>
          <a:endParaRPr lang="en-US"/>
        </a:p>
      </dgm:t>
    </dgm:pt>
    <dgm:pt modelId="{5DE31780-1B8E-40A3-B92E-1C393C49FC24}" type="sibTrans" cxnId="{CC0D93B5-D897-46E2-AA8C-D7748BA48820}">
      <dgm:prSet/>
      <dgm:spPr/>
      <dgm:t>
        <a:bodyPr/>
        <a:lstStyle/>
        <a:p>
          <a:endParaRPr lang="en-US"/>
        </a:p>
      </dgm:t>
    </dgm:pt>
    <dgm:pt modelId="{74F10A74-01D3-4949-84AB-B4185DDA9AAF}">
      <dgm:prSet/>
      <dgm:spPr/>
      <dgm:t>
        <a:bodyPr/>
        <a:lstStyle/>
        <a:p>
          <a:r>
            <a:rPr lang="en-US" baseline="0"/>
            <a:t>A </a:t>
          </a:r>
          <a:r>
            <a:rPr lang="en-US" b="1" baseline="0"/>
            <a:t>lemon</a:t>
          </a:r>
          <a:r>
            <a:rPr lang="en-US" baseline="0"/>
            <a:t> is a car with substantial defects that the manufacturer has been unable to fix after repeated attempts. </a:t>
          </a:r>
          <a:endParaRPr lang="en-US"/>
        </a:p>
      </dgm:t>
    </dgm:pt>
    <dgm:pt modelId="{87E59714-1B9F-42F2-B30C-4153243FCBB4}" type="parTrans" cxnId="{60AEFC02-3B5C-4474-9AAE-C3FF2731F9CF}">
      <dgm:prSet/>
      <dgm:spPr/>
      <dgm:t>
        <a:bodyPr/>
        <a:lstStyle/>
        <a:p>
          <a:endParaRPr lang="en-US"/>
        </a:p>
      </dgm:t>
    </dgm:pt>
    <dgm:pt modelId="{6F02204E-FDB0-4BF3-A7D1-8501AC9121EF}" type="sibTrans" cxnId="{60AEFC02-3B5C-4474-9AAE-C3FF2731F9CF}">
      <dgm:prSet/>
      <dgm:spPr/>
      <dgm:t>
        <a:bodyPr/>
        <a:lstStyle/>
        <a:p>
          <a:endParaRPr lang="en-US"/>
        </a:p>
      </dgm:t>
    </dgm:pt>
    <dgm:pt modelId="{55107B5F-B075-4D57-BA61-CAD42496B0F6}">
      <dgm:prSet/>
      <dgm:spPr/>
      <dgm:t>
        <a:bodyPr/>
        <a:lstStyle/>
        <a:p>
          <a:r>
            <a:rPr lang="en-US" baseline="0"/>
            <a:t>Lemon laws allow you to get a new car or your money back.</a:t>
          </a:r>
          <a:endParaRPr lang="en-US"/>
        </a:p>
      </dgm:t>
    </dgm:pt>
    <dgm:pt modelId="{AF9425EF-04CC-443B-9BB9-0A1D8173BE1D}" type="parTrans" cxnId="{4DEA34B5-4FFF-46AC-8953-4DEB4A90D32E}">
      <dgm:prSet/>
      <dgm:spPr/>
      <dgm:t>
        <a:bodyPr/>
        <a:lstStyle/>
        <a:p>
          <a:endParaRPr lang="en-US"/>
        </a:p>
      </dgm:t>
    </dgm:pt>
    <dgm:pt modelId="{2876143D-272B-4750-BEAD-4848F0919608}" type="sibTrans" cxnId="{4DEA34B5-4FFF-46AC-8953-4DEB4A90D32E}">
      <dgm:prSet/>
      <dgm:spPr/>
      <dgm:t>
        <a:bodyPr/>
        <a:lstStyle/>
        <a:p>
          <a:endParaRPr lang="en-US"/>
        </a:p>
      </dgm:t>
    </dgm:pt>
    <dgm:pt modelId="{CF2AD23F-5196-402E-B49A-2955BCE8F334}" type="pres">
      <dgm:prSet presAssocID="{545B4458-4EB4-4115-B195-F4648FFAF657}" presName="root" presStyleCnt="0">
        <dgm:presLayoutVars>
          <dgm:dir/>
          <dgm:resizeHandles val="exact"/>
        </dgm:presLayoutVars>
      </dgm:prSet>
      <dgm:spPr/>
    </dgm:pt>
    <dgm:pt modelId="{FBD8ECEA-59DC-4C7D-BA6E-D4E6E1F1C813}" type="pres">
      <dgm:prSet presAssocID="{0C5AC307-8430-4A41-9248-B96A95C92658}" presName="compNode" presStyleCnt="0"/>
      <dgm:spPr/>
    </dgm:pt>
    <dgm:pt modelId="{A825A7FA-FE3C-4DF2-8686-48C285B7D583}" type="pres">
      <dgm:prSet presAssocID="{0C5AC307-8430-4A41-9248-B96A95C92658}" presName="bgRect" presStyleLbl="bgShp" presStyleIdx="0" presStyleCnt="3"/>
      <dgm:spPr/>
    </dgm:pt>
    <dgm:pt modelId="{5174F693-9B68-479B-B528-B9F9275DE65E}" type="pres">
      <dgm:prSet presAssocID="{0C5AC307-8430-4A41-9248-B96A95C926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CE4540F6-C77D-4520-A51F-6A94240F8405}" type="pres">
      <dgm:prSet presAssocID="{0C5AC307-8430-4A41-9248-B96A95C92658}" presName="spaceRect" presStyleCnt="0"/>
      <dgm:spPr/>
    </dgm:pt>
    <dgm:pt modelId="{3C4F3187-1CDD-4C24-A6A5-7B2E72247DD1}" type="pres">
      <dgm:prSet presAssocID="{0C5AC307-8430-4A41-9248-B96A95C92658}" presName="parTx" presStyleLbl="revTx" presStyleIdx="0" presStyleCnt="3">
        <dgm:presLayoutVars>
          <dgm:chMax val="0"/>
          <dgm:chPref val="0"/>
        </dgm:presLayoutVars>
      </dgm:prSet>
      <dgm:spPr/>
    </dgm:pt>
    <dgm:pt modelId="{850F037B-3687-4B1C-A003-6CCC5777504F}" type="pres">
      <dgm:prSet presAssocID="{5DE31780-1B8E-40A3-B92E-1C393C49FC24}" presName="sibTrans" presStyleCnt="0"/>
      <dgm:spPr/>
    </dgm:pt>
    <dgm:pt modelId="{7D001B81-6BC0-4B06-8BF3-670856AD138F}" type="pres">
      <dgm:prSet presAssocID="{74F10A74-01D3-4949-84AB-B4185DDA9AAF}" presName="compNode" presStyleCnt="0"/>
      <dgm:spPr/>
    </dgm:pt>
    <dgm:pt modelId="{BA2EFF37-0DE7-4F0A-B9CF-B838E159B104}" type="pres">
      <dgm:prSet presAssocID="{74F10A74-01D3-4949-84AB-B4185DDA9AAF}" presName="bgRect" presStyleLbl="bgShp" presStyleIdx="1" presStyleCnt="3"/>
      <dgm:spPr/>
    </dgm:pt>
    <dgm:pt modelId="{A6976053-6A82-43FE-AC0F-9E28CADAF757}" type="pres">
      <dgm:prSet presAssocID="{74F10A74-01D3-4949-84AB-B4185DDA9A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ooter"/>
        </a:ext>
      </dgm:extLst>
    </dgm:pt>
    <dgm:pt modelId="{C2510B5E-EB11-4C0E-BCE7-8F3B85AE6880}" type="pres">
      <dgm:prSet presAssocID="{74F10A74-01D3-4949-84AB-B4185DDA9AAF}" presName="spaceRect" presStyleCnt="0"/>
      <dgm:spPr/>
    </dgm:pt>
    <dgm:pt modelId="{164A84D5-EA5B-44C8-A5DE-7440247A1A9A}" type="pres">
      <dgm:prSet presAssocID="{74F10A74-01D3-4949-84AB-B4185DDA9AAF}" presName="parTx" presStyleLbl="revTx" presStyleIdx="1" presStyleCnt="3">
        <dgm:presLayoutVars>
          <dgm:chMax val="0"/>
          <dgm:chPref val="0"/>
        </dgm:presLayoutVars>
      </dgm:prSet>
      <dgm:spPr/>
    </dgm:pt>
    <dgm:pt modelId="{7E31EAC0-3211-4E95-BA90-9F0ECA9076A0}" type="pres">
      <dgm:prSet presAssocID="{6F02204E-FDB0-4BF3-A7D1-8501AC9121EF}" presName="sibTrans" presStyleCnt="0"/>
      <dgm:spPr/>
    </dgm:pt>
    <dgm:pt modelId="{774A02E6-0667-4513-B1D3-C1288298C9DC}" type="pres">
      <dgm:prSet presAssocID="{55107B5F-B075-4D57-BA61-CAD42496B0F6}" presName="compNode" presStyleCnt="0"/>
      <dgm:spPr/>
    </dgm:pt>
    <dgm:pt modelId="{6E2DEDA2-A677-48E9-94F5-5F1230B75A91}" type="pres">
      <dgm:prSet presAssocID="{55107B5F-B075-4D57-BA61-CAD42496B0F6}" presName="bgRect" presStyleLbl="bgShp" presStyleIdx="2" presStyleCnt="3"/>
      <dgm:spPr/>
    </dgm:pt>
    <dgm:pt modelId="{28D6846C-E7D7-4CED-B3A3-E74DB7DEB247}" type="pres">
      <dgm:prSet presAssocID="{55107B5F-B075-4D57-BA61-CAD42496B0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ext>
      </dgm:extLst>
    </dgm:pt>
    <dgm:pt modelId="{F91BD291-EF71-4FEF-93BD-C0B420798051}" type="pres">
      <dgm:prSet presAssocID="{55107B5F-B075-4D57-BA61-CAD42496B0F6}" presName="spaceRect" presStyleCnt="0"/>
      <dgm:spPr/>
    </dgm:pt>
    <dgm:pt modelId="{02B935BA-70EF-422E-989A-94FC7AD6BAE5}" type="pres">
      <dgm:prSet presAssocID="{55107B5F-B075-4D57-BA61-CAD42496B0F6}" presName="parTx" presStyleLbl="revTx" presStyleIdx="2" presStyleCnt="3">
        <dgm:presLayoutVars>
          <dgm:chMax val="0"/>
          <dgm:chPref val="0"/>
        </dgm:presLayoutVars>
      </dgm:prSet>
      <dgm:spPr/>
    </dgm:pt>
  </dgm:ptLst>
  <dgm:cxnLst>
    <dgm:cxn modelId="{60AEFC02-3B5C-4474-9AAE-C3FF2731F9CF}" srcId="{545B4458-4EB4-4115-B195-F4648FFAF657}" destId="{74F10A74-01D3-4949-84AB-B4185DDA9AAF}" srcOrd="1" destOrd="0" parTransId="{87E59714-1B9F-42F2-B30C-4153243FCBB4}" sibTransId="{6F02204E-FDB0-4BF3-A7D1-8501AC9121EF}"/>
    <dgm:cxn modelId="{D040F909-1C08-4827-BB4D-27C0FF1923F2}" type="presOf" srcId="{55107B5F-B075-4D57-BA61-CAD42496B0F6}" destId="{02B935BA-70EF-422E-989A-94FC7AD6BAE5}" srcOrd="0" destOrd="0" presId="urn:microsoft.com/office/officeart/2018/2/layout/IconVerticalSolidList"/>
    <dgm:cxn modelId="{7D155B63-A7B3-4311-8EBC-5CDB0F7D8CA5}" type="presOf" srcId="{0C5AC307-8430-4A41-9248-B96A95C92658}" destId="{3C4F3187-1CDD-4C24-A6A5-7B2E72247DD1}" srcOrd="0" destOrd="0" presId="urn:microsoft.com/office/officeart/2018/2/layout/IconVerticalSolidList"/>
    <dgm:cxn modelId="{0E933C6F-250E-467B-B849-F87C3D42E7F5}" type="presOf" srcId="{74F10A74-01D3-4949-84AB-B4185DDA9AAF}" destId="{164A84D5-EA5B-44C8-A5DE-7440247A1A9A}" srcOrd="0" destOrd="0" presId="urn:microsoft.com/office/officeart/2018/2/layout/IconVerticalSolidList"/>
    <dgm:cxn modelId="{4DEA34B5-4FFF-46AC-8953-4DEB4A90D32E}" srcId="{545B4458-4EB4-4115-B195-F4648FFAF657}" destId="{55107B5F-B075-4D57-BA61-CAD42496B0F6}" srcOrd="2" destOrd="0" parTransId="{AF9425EF-04CC-443B-9BB9-0A1D8173BE1D}" sibTransId="{2876143D-272B-4750-BEAD-4848F0919608}"/>
    <dgm:cxn modelId="{CC0D93B5-D897-46E2-AA8C-D7748BA48820}" srcId="{545B4458-4EB4-4115-B195-F4648FFAF657}" destId="{0C5AC307-8430-4A41-9248-B96A95C92658}" srcOrd="0" destOrd="0" parTransId="{5F6D18A7-9F8B-4233-AA2B-C657CFA787F6}" sibTransId="{5DE31780-1B8E-40A3-B92E-1C393C49FC24}"/>
    <dgm:cxn modelId="{02B49AB8-F3A9-49A4-A26C-9DC0635C0F4E}" type="presOf" srcId="{545B4458-4EB4-4115-B195-F4648FFAF657}" destId="{CF2AD23F-5196-402E-B49A-2955BCE8F334}" srcOrd="0" destOrd="0" presId="urn:microsoft.com/office/officeart/2018/2/layout/IconVerticalSolidList"/>
    <dgm:cxn modelId="{20F00B54-7618-4D5D-8DAD-342338BAA77E}" type="presParOf" srcId="{CF2AD23F-5196-402E-B49A-2955BCE8F334}" destId="{FBD8ECEA-59DC-4C7D-BA6E-D4E6E1F1C813}" srcOrd="0" destOrd="0" presId="urn:microsoft.com/office/officeart/2018/2/layout/IconVerticalSolidList"/>
    <dgm:cxn modelId="{A228FDF3-C1AA-4BF4-934C-095AD6899EB1}" type="presParOf" srcId="{FBD8ECEA-59DC-4C7D-BA6E-D4E6E1F1C813}" destId="{A825A7FA-FE3C-4DF2-8686-48C285B7D583}" srcOrd="0" destOrd="0" presId="urn:microsoft.com/office/officeart/2018/2/layout/IconVerticalSolidList"/>
    <dgm:cxn modelId="{D1854F6B-2AEF-4F61-9983-47B1834042EB}" type="presParOf" srcId="{FBD8ECEA-59DC-4C7D-BA6E-D4E6E1F1C813}" destId="{5174F693-9B68-479B-B528-B9F9275DE65E}" srcOrd="1" destOrd="0" presId="urn:microsoft.com/office/officeart/2018/2/layout/IconVerticalSolidList"/>
    <dgm:cxn modelId="{02CBE7D4-B36F-4DF5-A149-2DA4423577D4}" type="presParOf" srcId="{FBD8ECEA-59DC-4C7D-BA6E-D4E6E1F1C813}" destId="{CE4540F6-C77D-4520-A51F-6A94240F8405}" srcOrd="2" destOrd="0" presId="urn:microsoft.com/office/officeart/2018/2/layout/IconVerticalSolidList"/>
    <dgm:cxn modelId="{022FA20F-B0F9-4039-96BD-4A1B806AE6DB}" type="presParOf" srcId="{FBD8ECEA-59DC-4C7D-BA6E-D4E6E1F1C813}" destId="{3C4F3187-1CDD-4C24-A6A5-7B2E72247DD1}" srcOrd="3" destOrd="0" presId="urn:microsoft.com/office/officeart/2018/2/layout/IconVerticalSolidList"/>
    <dgm:cxn modelId="{2CD16E7C-84AA-40A9-8017-9A5A872D632A}" type="presParOf" srcId="{CF2AD23F-5196-402E-B49A-2955BCE8F334}" destId="{850F037B-3687-4B1C-A003-6CCC5777504F}" srcOrd="1" destOrd="0" presId="urn:microsoft.com/office/officeart/2018/2/layout/IconVerticalSolidList"/>
    <dgm:cxn modelId="{BF18AE7B-7E0F-4A1B-86FD-868EE75B655B}" type="presParOf" srcId="{CF2AD23F-5196-402E-B49A-2955BCE8F334}" destId="{7D001B81-6BC0-4B06-8BF3-670856AD138F}" srcOrd="2" destOrd="0" presId="urn:microsoft.com/office/officeart/2018/2/layout/IconVerticalSolidList"/>
    <dgm:cxn modelId="{3868F5E4-827C-40BC-B5D8-8AE74B621CC8}" type="presParOf" srcId="{7D001B81-6BC0-4B06-8BF3-670856AD138F}" destId="{BA2EFF37-0DE7-4F0A-B9CF-B838E159B104}" srcOrd="0" destOrd="0" presId="urn:microsoft.com/office/officeart/2018/2/layout/IconVerticalSolidList"/>
    <dgm:cxn modelId="{2B806744-B1A5-40D2-86BA-5B67D54107B3}" type="presParOf" srcId="{7D001B81-6BC0-4B06-8BF3-670856AD138F}" destId="{A6976053-6A82-43FE-AC0F-9E28CADAF757}" srcOrd="1" destOrd="0" presId="urn:microsoft.com/office/officeart/2018/2/layout/IconVerticalSolidList"/>
    <dgm:cxn modelId="{EC110290-6574-4B34-B774-D3410D8EA4B2}" type="presParOf" srcId="{7D001B81-6BC0-4B06-8BF3-670856AD138F}" destId="{C2510B5E-EB11-4C0E-BCE7-8F3B85AE6880}" srcOrd="2" destOrd="0" presId="urn:microsoft.com/office/officeart/2018/2/layout/IconVerticalSolidList"/>
    <dgm:cxn modelId="{02DA9644-F66E-44A5-8C0A-E182EF0FC4DC}" type="presParOf" srcId="{7D001B81-6BC0-4B06-8BF3-670856AD138F}" destId="{164A84D5-EA5B-44C8-A5DE-7440247A1A9A}" srcOrd="3" destOrd="0" presId="urn:microsoft.com/office/officeart/2018/2/layout/IconVerticalSolidList"/>
    <dgm:cxn modelId="{9E321096-BE4F-4619-856D-B0A5E8757CF9}" type="presParOf" srcId="{CF2AD23F-5196-402E-B49A-2955BCE8F334}" destId="{7E31EAC0-3211-4E95-BA90-9F0ECA9076A0}" srcOrd="3" destOrd="0" presId="urn:microsoft.com/office/officeart/2018/2/layout/IconVerticalSolidList"/>
    <dgm:cxn modelId="{2B7BDDA6-1209-4846-B89A-2BF6952C308E}" type="presParOf" srcId="{CF2AD23F-5196-402E-B49A-2955BCE8F334}" destId="{774A02E6-0667-4513-B1D3-C1288298C9DC}" srcOrd="4" destOrd="0" presId="urn:microsoft.com/office/officeart/2018/2/layout/IconVerticalSolidList"/>
    <dgm:cxn modelId="{8B219752-B974-40E8-9FC2-B0484F72BBD1}" type="presParOf" srcId="{774A02E6-0667-4513-B1D3-C1288298C9DC}" destId="{6E2DEDA2-A677-48E9-94F5-5F1230B75A91}" srcOrd="0" destOrd="0" presId="urn:microsoft.com/office/officeart/2018/2/layout/IconVerticalSolidList"/>
    <dgm:cxn modelId="{A6A8FAA6-DCD6-4B16-B4F8-F471E1422D52}" type="presParOf" srcId="{774A02E6-0667-4513-B1D3-C1288298C9DC}" destId="{28D6846C-E7D7-4CED-B3A3-E74DB7DEB247}" srcOrd="1" destOrd="0" presId="urn:microsoft.com/office/officeart/2018/2/layout/IconVerticalSolidList"/>
    <dgm:cxn modelId="{D35ABE26-E24F-49BE-A22D-90B299CA8A1B}" type="presParOf" srcId="{774A02E6-0667-4513-B1D3-C1288298C9DC}" destId="{F91BD291-EF71-4FEF-93BD-C0B420798051}" srcOrd="2" destOrd="0" presId="urn:microsoft.com/office/officeart/2018/2/layout/IconVerticalSolidList"/>
    <dgm:cxn modelId="{BF2E6F2F-3213-4DE0-B2E8-23C64190E501}" type="presParOf" srcId="{774A02E6-0667-4513-B1D3-C1288298C9DC}" destId="{02B935BA-70EF-422E-989A-94FC7AD6BA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3FEDE7-67A4-B64B-ADF9-9D2079F90B8C}" type="doc">
      <dgm:prSet loTypeId="urn:microsoft.com/office/officeart/2005/8/layout/pList2" loCatId="" qsTypeId="urn:microsoft.com/office/officeart/2005/8/quickstyle/3D3" qsCatId="3D" csTypeId="urn:microsoft.com/office/officeart/2005/8/colors/accent0_1" csCatId="mainScheme" phldr="1"/>
      <dgm:spPr/>
    </dgm:pt>
    <dgm:pt modelId="{48907ACB-DCE2-7242-B2F6-19167E32271C}">
      <dgm:prSet phldrT="[Text]"/>
      <dgm:spPr/>
      <dgm:t>
        <a:bodyPr/>
        <a:lstStyle/>
        <a:p>
          <a:r>
            <a:rPr lang="en-US" dirty="0"/>
            <a:t>Phishing</a:t>
          </a:r>
        </a:p>
      </dgm:t>
    </dgm:pt>
    <dgm:pt modelId="{2EF635A7-FB6F-D147-A35E-594EAA1BBC89}" type="parTrans" cxnId="{E0BEEB48-3B70-F74A-90EA-A2C92AAE9DFA}">
      <dgm:prSet/>
      <dgm:spPr/>
      <dgm:t>
        <a:bodyPr/>
        <a:lstStyle/>
        <a:p>
          <a:endParaRPr lang="en-US"/>
        </a:p>
      </dgm:t>
    </dgm:pt>
    <dgm:pt modelId="{E4A24167-A391-C045-BDE3-B68F78A6A04E}" type="sibTrans" cxnId="{E0BEEB48-3B70-F74A-90EA-A2C92AAE9DFA}">
      <dgm:prSet/>
      <dgm:spPr/>
      <dgm:t>
        <a:bodyPr/>
        <a:lstStyle/>
        <a:p>
          <a:endParaRPr lang="en-US"/>
        </a:p>
      </dgm:t>
    </dgm:pt>
    <dgm:pt modelId="{47FD2EE6-0F59-DD4F-8850-44E857543B0E}">
      <dgm:prSet/>
      <dgm:spPr/>
      <dgm:t>
        <a:bodyPr/>
        <a:lstStyle/>
        <a:p>
          <a:r>
            <a:rPr lang="en-US" dirty="0"/>
            <a:t>Digital Wallet</a:t>
          </a:r>
        </a:p>
      </dgm:t>
    </dgm:pt>
    <dgm:pt modelId="{721AF8D9-3F57-4F48-9C8A-688AEF8D6D6C}" type="parTrans" cxnId="{42F25338-B88D-F34D-A399-6F7F85F8B937}">
      <dgm:prSet/>
      <dgm:spPr/>
      <dgm:t>
        <a:bodyPr/>
        <a:lstStyle/>
        <a:p>
          <a:endParaRPr lang="en-US"/>
        </a:p>
      </dgm:t>
    </dgm:pt>
    <dgm:pt modelId="{0A7FCF08-6091-BD4F-B274-A17A71F7D2C0}" type="sibTrans" cxnId="{42F25338-B88D-F34D-A399-6F7F85F8B937}">
      <dgm:prSet/>
      <dgm:spPr/>
      <dgm:t>
        <a:bodyPr/>
        <a:lstStyle/>
        <a:p>
          <a:endParaRPr lang="en-US"/>
        </a:p>
      </dgm:t>
    </dgm:pt>
    <dgm:pt modelId="{6B6005E7-A87D-5C47-B9D2-A71CC5768496}">
      <dgm:prSet/>
      <dgm:spPr/>
      <dgm:t>
        <a:bodyPr/>
        <a:lstStyle/>
        <a:p>
          <a:r>
            <a:rPr lang="en-US" dirty="0"/>
            <a:t>Online Safety</a:t>
          </a:r>
        </a:p>
      </dgm:t>
    </dgm:pt>
    <dgm:pt modelId="{947AC538-68B7-684F-81BF-8A09D0D740D7}" type="parTrans" cxnId="{E8F467ED-EB74-D14E-B6F3-FB0FF7B17435}">
      <dgm:prSet/>
      <dgm:spPr/>
      <dgm:t>
        <a:bodyPr/>
        <a:lstStyle/>
        <a:p>
          <a:endParaRPr lang="en-US"/>
        </a:p>
      </dgm:t>
    </dgm:pt>
    <dgm:pt modelId="{23DAE92F-B257-E649-96C4-9CE5A930E562}" type="sibTrans" cxnId="{E8F467ED-EB74-D14E-B6F3-FB0FF7B17435}">
      <dgm:prSet/>
      <dgm:spPr/>
      <dgm:t>
        <a:bodyPr/>
        <a:lstStyle/>
        <a:p>
          <a:endParaRPr lang="en-US"/>
        </a:p>
      </dgm:t>
    </dgm:pt>
    <dgm:pt modelId="{D24F5EF3-7CB8-6B4F-9FA7-E3B79589FB88}">
      <dgm:prSet/>
      <dgm:spPr/>
      <dgm:t>
        <a:bodyPr/>
        <a:lstStyle/>
        <a:p>
          <a:r>
            <a:rPr lang="en-US" dirty="0"/>
            <a:t>Travel</a:t>
          </a:r>
        </a:p>
      </dgm:t>
    </dgm:pt>
    <dgm:pt modelId="{C8C91758-A6EF-AF48-9229-AF27A5AD2BE7}" type="parTrans" cxnId="{CFE3974B-96B4-8243-B28C-F920DE1E2D6D}">
      <dgm:prSet/>
      <dgm:spPr/>
      <dgm:t>
        <a:bodyPr/>
        <a:lstStyle/>
        <a:p>
          <a:endParaRPr lang="en-US"/>
        </a:p>
      </dgm:t>
    </dgm:pt>
    <dgm:pt modelId="{07546DD3-474E-5240-B41D-FC15B8C7D51F}" type="sibTrans" cxnId="{CFE3974B-96B4-8243-B28C-F920DE1E2D6D}">
      <dgm:prSet/>
      <dgm:spPr/>
      <dgm:t>
        <a:bodyPr/>
        <a:lstStyle/>
        <a:p>
          <a:endParaRPr lang="en-US"/>
        </a:p>
      </dgm:t>
    </dgm:pt>
    <dgm:pt modelId="{17D556D5-CA9A-9C4A-BEA3-CC2FB8942190}">
      <dgm:prSet/>
      <dgm:spPr/>
      <dgm:t>
        <a:bodyPr/>
        <a:lstStyle/>
        <a:p>
          <a:r>
            <a:rPr lang="en-US" dirty="0"/>
            <a:t>Retail/ATM</a:t>
          </a:r>
        </a:p>
      </dgm:t>
    </dgm:pt>
    <dgm:pt modelId="{5FF1A093-C8C1-0A46-8BC8-B8621AF2C098}" type="parTrans" cxnId="{572DD827-470B-7F45-B59F-D84A37133132}">
      <dgm:prSet/>
      <dgm:spPr/>
      <dgm:t>
        <a:bodyPr/>
        <a:lstStyle/>
        <a:p>
          <a:endParaRPr lang="en-US"/>
        </a:p>
      </dgm:t>
    </dgm:pt>
    <dgm:pt modelId="{6F281147-5E0F-9E4D-BD66-EAC2CC198A9E}" type="sibTrans" cxnId="{572DD827-470B-7F45-B59F-D84A37133132}">
      <dgm:prSet/>
      <dgm:spPr/>
      <dgm:t>
        <a:bodyPr/>
        <a:lstStyle/>
        <a:p>
          <a:endParaRPr lang="en-US"/>
        </a:p>
      </dgm:t>
    </dgm:pt>
    <dgm:pt modelId="{8CEBC962-FBC0-144E-B509-EF1F459112A2}" type="pres">
      <dgm:prSet presAssocID="{F83FEDE7-67A4-B64B-ADF9-9D2079F90B8C}" presName="Name0" presStyleCnt="0">
        <dgm:presLayoutVars>
          <dgm:dir/>
          <dgm:resizeHandles val="exact"/>
        </dgm:presLayoutVars>
      </dgm:prSet>
      <dgm:spPr/>
    </dgm:pt>
    <dgm:pt modelId="{5B5F096F-CC70-174D-B297-028650C96D67}" type="pres">
      <dgm:prSet presAssocID="{F83FEDE7-67A4-B64B-ADF9-9D2079F90B8C}" presName="bkgdShp" presStyleLbl="alignAccFollowNode1" presStyleIdx="0" presStyleCnt="1"/>
      <dgm:spPr/>
    </dgm:pt>
    <dgm:pt modelId="{93446450-0898-A549-877A-1B44372B04E4}" type="pres">
      <dgm:prSet presAssocID="{F83FEDE7-67A4-B64B-ADF9-9D2079F90B8C}" presName="linComp" presStyleCnt="0"/>
      <dgm:spPr/>
    </dgm:pt>
    <dgm:pt modelId="{52F7E4EA-7E02-834D-9DC0-63E47361CD54}" type="pres">
      <dgm:prSet presAssocID="{48907ACB-DCE2-7242-B2F6-19167E32271C}" presName="compNode" presStyleCnt="0"/>
      <dgm:spPr/>
    </dgm:pt>
    <dgm:pt modelId="{F8809A8F-E02A-264A-9EB8-8AFC5A9A3E5B}" type="pres">
      <dgm:prSet presAssocID="{48907ACB-DCE2-7242-B2F6-19167E32271C}" presName="node" presStyleLbl="node1" presStyleIdx="0" presStyleCnt="5">
        <dgm:presLayoutVars>
          <dgm:bulletEnabled val="1"/>
        </dgm:presLayoutVars>
      </dgm:prSet>
      <dgm:spPr/>
    </dgm:pt>
    <dgm:pt modelId="{345D8606-8B40-084E-9286-E01301B2F729}" type="pres">
      <dgm:prSet presAssocID="{48907ACB-DCE2-7242-B2F6-19167E32271C}" presName="invisiNode" presStyleLbl="node1" presStyleIdx="0" presStyleCnt="5"/>
      <dgm:spPr/>
    </dgm:pt>
    <dgm:pt modelId="{96934C5F-4985-C043-A6ED-CE4CAE901891}" type="pres">
      <dgm:prSet presAssocID="{48907ACB-DCE2-7242-B2F6-19167E32271C}" presName="imagNode"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CB2590C-BE91-B84C-96E8-A1CA12106468}" type="pres">
      <dgm:prSet presAssocID="{E4A24167-A391-C045-BDE3-B68F78A6A04E}" presName="sibTrans" presStyleLbl="sibTrans2D1" presStyleIdx="0" presStyleCnt="0"/>
      <dgm:spPr/>
    </dgm:pt>
    <dgm:pt modelId="{7860C2B4-1ED3-6946-A79B-F521CE78AB78}" type="pres">
      <dgm:prSet presAssocID="{47FD2EE6-0F59-DD4F-8850-44E857543B0E}" presName="compNode" presStyleCnt="0"/>
      <dgm:spPr/>
    </dgm:pt>
    <dgm:pt modelId="{B84A94DA-487D-3A4A-AE21-8092DA1F62EF}" type="pres">
      <dgm:prSet presAssocID="{47FD2EE6-0F59-DD4F-8850-44E857543B0E}" presName="node" presStyleLbl="node1" presStyleIdx="1" presStyleCnt="5">
        <dgm:presLayoutVars>
          <dgm:bulletEnabled val="1"/>
        </dgm:presLayoutVars>
      </dgm:prSet>
      <dgm:spPr/>
    </dgm:pt>
    <dgm:pt modelId="{E80C4EA1-9F73-594D-9DCC-093D8DD40834}" type="pres">
      <dgm:prSet presAssocID="{47FD2EE6-0F59-DD4F-8850-44E857543B0E}" presName="invisiNode" presStyleLbl="node1" presStyleIdx="1" presStyleCnt="5"/>
      <dgm:spPr/>
    </dgm:pt>
    <dgm:pt modelId="{F6634598-9707-B44A-BC82-B784C5A9DC3B}" type="pres">
      <dgm:prSet presAssocID="{47FD2EE6-0F59-DD4F-8850-44E857543B0E}" presName="imagNode"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F4BB54F0-3CAA-4C48-87C3-7D7F53329FB5}" type="pres">
      <dgm:prSet presAssocID="{0A7FCF08-6091-BD4F-B274-A17A71F7D2C0}" presName="sibTrans" presStyleLbl="sibTrans2D1" presStyleIdx="0" presStyleCnt="0"/>
      <dgm:spPr/>
    </dgm:pt>
    <dgm:pt modelId="{C8BDC47F-8653-CF47-A0FB-1CFBA4257F6A}" type="pres">
      <dgm:prSet presAssocID="{6B6005E7-A87D-5C47-B9D2-A71CC5768496}" presName="compNode" presStyleCnt="0"/>
      <dgm:spPr/>
    </dgm:pt>
    <dgm:pt modelId="{B9271244-4667-CC4C-956D-0C8D014854F6}" type="pres">
      <dgm:prSet presAssocID="{6B6005E7-A87D-5C47-B9D2-A71CC5768496}" presName="node" presStyleLbl="node1" presStyleIdx="2" presStyleCnt="5">
        <dgm:presLayoutVars>
          <dgm:bulletEnabled val="1"/>
        </dgm:presLayoutVars>
      </dgm:prSet>
      <dgm:spPr/>
    </dgm:pt>
    <dgm:pt modelId="{03C7D2AD-08B2-CD4D-8D98-0F162B15F665}" type="pres">
      <dgm:prSet presAssocID="{6B6005E7-A87D-5C47-B9D2-A71CC5768496}" presName="invisiNode" presStyleLbl="node1" presStyleIdx="2" presStyleCnt="5"/>
      <dgm:spPr/>
    </dgm:pt>
    <dgm:pt modelId="{82BCE96D-1A2F-4248-9D46-20729C7BE464}" type="pres">
      <dgm:prSet presAssocID="{6B6005E7-A87D-5C47-B9D2-A71CC5768496}" presName="imagNode"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FAEF0208-64EB-8A41-9B19-7BB88D3D23EA}" type="pres">
      <dgm:prSet presAssocID="{23DAE92F-B257-E649-96C4-9CE5A930E562}" presName="sibTrans" presStyleLbl="sibTrans2D1" presStyleIdx="0" presStyleCnt="0"/>
      <dgm:spPr/>
    </dgm:pt>
    <dgm:pt modelId="{69190287-5BA0-524B-BE29-FAA0D37E5843}" type="pres">
      <dgm:prSet presAssocID="{D24F5EF3-7CB8-6B4F-9FA7-E3B79589FB88}" presName="compNode" presStyleCnt="0"/>
      <dgm:spPr/>
    </dgm:pt>
    <dgm:pt modelId="{11085374-BF97-A242-B6A1-13C5ECD2037B}" type="pres">
      <dgm:prSet presAssocID="{D24F5EF3-7CB8-6B4F-9FA7-E3B79589FB88}" presName="node" presStyleLbl="node1" presStyleIdx="3" presStyleCnt="5">
        <dgm:presLayoutVars>
          <dgm:bulletEnabled val="1"/>
        </dgm:presLayoutVars>
      </dgm:prSet>
      <dgm:spPr/>
    </dgm:pt>
    <dgm:pt modelId="{55DFDC4E-608C-F64F-9AC1-A488DF351851}" type="pres">
      <dgm:prSet presAssocID="{D24F5EF3-7CB8-6B4F-9FA7-E3B79589FB88}" presName="invisiNode" presStyleLbl="node1" presStyleIdx="3" presStyleCnt="5"/>
      <dgm:spPr/>
    </dgm:pt>
    <dgm:pt modelId="{C02BAF6A-DF6F-FE45-95D5-092291CBD97B}" type="pres">
      <dgm:prSet presAssocID="{D24F5EF3-7CB8-6B4F-9FA7-E3B79589FB88}" presName="imagNode"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8EBEA5CC-CCFC-1347-A342-1A82699517C3}" type="pres">
      <dgm:prSet presAssocID="{07546DD3-474E-5240-B41D-FC15B8C7D51F}" presName="sibTrans" presStyleLbl="sibTrans2D1" presStyleIdx="0" presStyleCnt="0"/>
      <dgm:spPr/>
    </dgm:pt>
    <dgm:pt modelId="{3139FDE9-63B6-E14A-B563-65B0A906652B}" type="pres">
      <dgm:prSet presAssocID="{17D556D5-CA9A-9C4A-BEA3-CC2FB8942190}" presName="compNode" presStyleCnt="0"/>
      <dgm:spPr/>
    </dgm:pt>
    <dgm:pt modelId="{76DA802C-D707-664C-A391-4A3749CF5CEC}" type="pres">
      <dgm:prSet presAssocID="{17D556D5-CA9A-9C4A-BEA3-CC2FB8942190}" presName="node" presStyleLbl="node1" presStyleIdx="4" presStyleCnt="5">
        <dgm:presLayoutVars>
          <dgm:bulletEnabled val="1"/>
        </dgm:presLayoutVars>
      </dgm:prSet>
      <dgm:spPr/>
    </dgm:pt>
    <dgm:pt modelId="{EB747F3E-123B-B74A-ADE8-F31659E2E7E1}" type="pres">
      <dgm:prSet presAssocID="{17D556D5-CA9A-9C4A-BEA3-CC2FB8942190}" presName="invisiNode" presStyleLbl="node1" presStyleIdx="4" presStyleCnt="5"/>
      <dgm:spPr/>
    </dgm:pt>
    <dgm:pt modelId="{E3D842C8-EBBA-3343-AB94-3FFC8940A2A0}" type="pres">
      <dgm:prSet presAssocID="{17D556D5-CA9A-9C4A-BEA3-CC2FB8942190}" presName="imagNode"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ECD1A711-594E-4F4B-9FBD-0A021B2DB424}" type="presOf" srcId="{07546DD3-474E-5240-B41D-FC15B8C7D51F}" destId="{8EBEA5CC-CCFC-1347-A342-1A82699517C3}" srcOrd="0" destOrd="0" presId="urn:microsoft.com/office/officeart/2005/8/layout/pList2"/>
    <dgm:cxn modelId="{572DD827-470B-7F45-B59F-D84A37133132}" srcId="{F83FEDE7-67A4-B64B-ADF9-9D2079F90B8C}" destId="{17D556D5-CA9A-9C4A-BEA3-CC2FB8942190}" srcOrd="4" destOrd="0" parTransId="{5FF1A093-C8C1-0A46-8BC8-B8621AF2C098}" sibTransId="{6F281147-5E0F-9E4D-BD66-EAC2CC198A9E}"/>
    <dgm:cxn modelId="{42F25338-B88D-F34D-A399-6F7F85F8B937}" srcId="{F83FEDE7-67A4-B64B-ADF9-9D2079F90B8C}" destId="{47FD2EE6-0F59-DD4F-8850-44E857543B0E}" srcOrd="1" destOrd="0" parTransId="{721AF8D9-3F57-4F48-9C8A-688AEF8D6D6C}" sibTransId="{0A7FCF08-6091-BD4F-B274-A17A71F7D2C0}"/>
    <dgm:cxn modelId="{BEDF7C3D-0C5D-234C-B29E-3714F3F72E68}" type="presOf" srcId="{23DAE92F-B257-E649-96C4-9CE5A930E562}" destId="{FAEF0208-64EB-8A41-9B19-7BB88D3D23EA}" srcOrd="0" destOrd="0" presId="urn:microsoft.com/office/officeart/2005/8/layout/pList2"/>
    <dgm:cxn modelId="{AF313D3F-25D8-284A-BBA9-A1D31FAAC23A}" type="presOf" srcId="{E4A24167-A391-C045-BDE3-B68F78A6A04E}" destId="{8CB2590C-BE91-B84C-96E8-A1CA12106468}" srcOrd="0" destOrd="0" presId="urn:microsoft.com/office/officeart/2005/8/layout/pList2"/>
    <dgm:cxn modelId="{E0BEEB48-3B70-F74A-90EA-A2C92AAE9DFA}" srcId="{F83FEDE7-67A4-B64B-ADF9-9D2079F90B8C}" destId="{48907ACB-DCE2-7242-B2F6-19167E32271C}" srcOrd="0" destOrd="0" parTransId="{2EF635A7-FB6F-D147-A35E-594EAA1BBC89}" sibTransId="{E4A24167-A391-C045-BDE3-B68F78A6A04E}"/>
    <dgm:cxn modelId="{CFE3974B-96B4-8243-B28C-F920DE1E2D6D}" srcId="{F83FEDE7-67A4-B64B-ADF9-9D2079F90B8C}" destId="{D24F5EF3-7CB8-6B4F-9FA7-E3B79589FB88}" srcOrd="3" destOrd="0" parTransId="{C8C91758-A6EF-AF48-9229-AF27A5AD2BE7}" sibTransId="{07546DD3-474E-5240-B41D-FC15B8C7D51F}"/>
    <dgm:cxn modelId="{210C0151-1E58-AC49-953C-343FD80C9D72}" type="presOf" srcId="{17D556D5-CA9A-9C4A-BEA3-CC2FB8942190}" destId="{76DA802C-D707-664C-A391-4A3749CF5CEC}" srcOrd="0" destOrd="0" presId="urn:microsoft.com/office/officeart/2005/8/layout/pList2"/>
    <dgm:cxn modelId="{0B620C55-0E73-474C-9D2A-7A8A298C3D24}" type="presOf" srcId="{47FD2EE6-0F59-DD4F-8850-44E857543B0E}" destId="{B84A94DA-487D-3A4A-AE21-8092DA1F62EF}" srcOrd="0" destOrd="0" presId="urn:microsoft.com/office/officeart/2005/8/layout/pList2"/>
    <dgm:cxn modelId="{C020D861-E7D2-DA49-93DD-293EF269B21F}" type="presOf" srcId="{6B6005E7-A87D-5C47-B9D2-A71CC5768496}" destId="{B9271244-4667-CC4C-956D-0C8D014854F6}" srcOrd="0" destOrd="0" presId="urn:microsoft.com/office/officeart/2005/8/layout/pList2"/>
    <dgm:cxn modelId="{5D5D0E78-94BE-CF46-8723-60C2C1B72992}" type="presOf" srcId="{F83FEDE7-67A4-B64B-ADF9-9D2079F90B8C}" destId="{8CEBC962-FBC0-144E-B509-EF1F459112A2}" srcOrd="0" destOrd="0" presId="urn:microsoft.com/office/officeart/2005/8/layout/pList2"/>
    <dgm:cxn modelId="{73ECB19B-1F79-5C45-9F51-3BDD86FF3A9B}" type="presOf" srcId="{48907ACB-DCE2-7242-B2F6-19167E32271C}" destId="{F8809A8F-E02A-264A-9EB8-8AFC5A9A3E5B}" srcOrd="0" destOrd="0" presId="urn:microsoft.com/office/officeart/2005/8/layout/pList2"/>
    <dgm:cxn modelId="{C800A7B1-1741-7D46-869E-A46354BFE604}" type="presOf" srcId="{0A7FCF08-6091-BD4F-B274-A17A71F7D2C0}" destId="{F4BB54F0-3CAA-4C48-87C3-7D7F53329FB5}" srcOrd="0" destOrd="0" presId="urn:microsoft.com/office/officeart/2005/8/layout/pList2"/>
    <dgm:cxn modelId="{3D772BDF-B6B0-0B4C-9403-2866004A3828}" type="presOf" srcId="{D24F5EF3-7CB8-6B4F-9FA7-E3B79589FB88}" destId="{11085374-BF97-A242-B6A1-13C5ECD2037B}" srcOrd="0" destOrd="0" presId="urn:microsoft.com/office/officeart/2005/8/layout/pList2"/>
    <dgm:cxn modelId="{E8F467ED-EB74-D14E-B6F3-FB0FF7B17435}" srcId="{F83FEDE7-67A4-B64B-ADF9-9D2079F90B8C}" destId="{6B6005E7-A87D-5C47-B9D2-A71CC5768496}" srcOrd="2" destOrd="0" parTransId="{947AC538-68B7-684F-81BF-8A09D0D740D7}" sibTransId="{23DAE92F-B257-E649-96C4-9CE5A930E562}"/>
    <dgm:cxn modelId="{D0EA1CA6-98D1-8841-86A6-1E54BA47BB49}" type="presParOf" srcId="{8CEBC962-FBC0-144E-B509-EF1F459112A2}" destId="{5B5F096F-CC70-174D-B297-028650C96D67}" srcOrd="0" destOrd="0" presId="urn:microsoft.com/office/officeart/2005/8/layout/pList2"/>
    <dgm:cxn modelId="{A90F5264-A76F-304A-A388-1E28A3824D64}" type="presParOf" srcId="{8CEBC962-FBC0-144E-B509-EF1F459112A2}" destId="{93446450-0898-A549-877A-1B44372B04E4}" srcOrd="1" destOrd="0" presId="urn:microsoft.com/office/officeart/2005/8/layout/pList2"/>
    <dgm:cxn modelId="{12BEC036-E531-9142-A9F4-062B704FED8D}" type="presParOf" srcId="{93446450-0898-A549-877A-1B44372B04E4}" destId="{52F7E4EA-7E02-834D-9DC0-63E47361CD54}" srcOrd="0" destOrd="0" presId="urn:microsoft.com/office/officeart/2005/8/layout/pList2"/>
    <dgm:cxn modelId="{8E67836B-D36A-2743-A015-5C1152B80549}" type="presParOf" srcId="{52F7E4EA-7E02-834D-9DC0-63E47361CD54}" destId="{F8809A8F-E02A-264A-9EB8-8AFC5A9A3E5B}" srcOrd="0" destOrd="0" presId="urn:microsoft.com/office/officeart/2005/8/layout/pList2"/>
    <dgm:cxn modelId="{CDA07C5A-112F-9B44-8F0A-985CD079F0A0}" type="presParOf" srcId="{52F7E4EA-7E02-834D-9DC0-63E47361CD54}" destId="{345D8606-8B40-084E-9286-E01301B2F729}" srcOrd="1" destOrd="0" presId="urn:microsoft.com/office/officeart/2005/8/layout/pList2"/>
    <dgm:cxn modelId="{B8DA4A82-6EE0-D747-8B6A-1ECB15D5741D}" type="presParOf" srcId="{52F7E4EA-7E02-834D-9DC0-63E47361CD54}" destId="{96934C5F-4985-C043-A6ED-CE4CAE901891}" srcOrd="2" destOrd="0" presId="urn:microsoft.com/office/officeart/2005/8/layout/pList2"/>
    <dgm:cxn modelId="{889DC45E-988B-6544-87CE-066D9A9491F0}" type="presParOf" srcId="{93446450-0898-A549-877A-1B44372B04E4}" destId="{8CB2590C-BE91-B84C-96E8-A1CA12106468}" srcOrd="1" destOrd="0" presId="urn:microsoft.com/office/officeart/2005/8/layout/pList2"/>
    <dgm:cxn modelId="{5DE6F5D7-F6B8-574F-9838-B8A576727EC4}" type="presParOf" srcId="{93446450-0898-A549-877A-1B44372B04E4}" destId="{7860C2B4-1ED3-6946-A79B-F521CE78AB78}" srcOrd="2" destOrd="0" presId="urn:microsoft.com/office/officeart/2005/8/layout/pList2"/>
    <dgm:cxn modelId="{2BC4C03E-0962-B24A-9D0A-5DDD1A5CE5B9}" type="presParOf" srcId="{7860C2B4-1ED3-6946-A79B-F521CE78AB78}" destId="{B84A94DA-487D-3A4A-AE21-8092DA1F62EF}" srcOrd="0" destOrd="0" presId="urn:microsoft.com/office/officeart/2005/8/layout/pList2"/>
    <dgm:cxn modelId="{46948E55-B126-B544-A683-EA5FC2418305}" type="presParOf" srcId="{7860C2B4-1ED3-6946-A79B-F521CE78AB78}" destId="{E80C4EA1-9F73-594D-9DCC-093D8DD40834}" srcOrd="1" destOrd="0" presId="urn:microsoft.com/office/officeart/2005/8/layout/pList2"/>
    <dgm:cxn modelId="{C8095030-9EC4-654A-A02E-E060C0D38BF0}" type="presParOf" srcId="{7860C2B4-1ED3-6946-A79B-F521CE78AB78}" destId="{F6634598-9707-B44A-BC82-B784C5A9DC3B}" srcOrd="2" destOrd="0" presId="urn:microsoft.com/office/officeart/2005/8/layout/pList2"/>
    <dgm:cxn modelId="{3EA5E48B-648B-5046-86E9-58D77F53BA11}" type="presParOf" srcId="{93446450-0898-A549-877A-1B44372B04E4}" destId="{F4BB54F0-3CAA-4C48-87C3-7D7F53329FB5}" srcOrd="3" destOrd="0" presId="urn:microsoft.com/office/officeart/2005/8/layout/pList2"/>
    <dgm:cxn modelId="{F0DE590E-DE57-1A40-835D-36188BE26A80}" type="presParOf" srcId="{93446450-0898-A549-877A-1B44372B04E4}" destId="{C8BDC47F-8653-CF47-A0FB-1CFBA4257F6A}" srcOrd="4" destOrd="0" presId="urn:microsoft.com/office/officeart/2005/8/layout/pList2"/>
    <dgm:cxn modelId="{E7780528-B1A9-5748-B821-7A0DF8095056}" type="presParOf" srcId="{C8BDC47F-8653-CF47-A0FB-1CFBA4257F6A}" destId="{B9271244-4667-CC4C-956D-0C8D014854F6}" srcOrd="0" destOrd="0" presId="urn:microsoft.com/office/officeart/2005/8/layout/pList2"/>
    <dgm:cxn modelId="{7172C837-4088-134D-AD5D-E57ECC803A7D}" type="presParOf" srcId="{C8BDC47F-8653-CF47-A0FB-1CFBA4257F6A}" destId="{03C7D2AD-08B2-CD4D-8D98-0F162B15F665}" srcOrd="1" destOrd="0" presId="urn:microsoft.com/office/officeart/2005/8/layout/pList2"/>
    <dgm:cxn modelId="{8E5589A3-4130-8143-9EE9-59EB2BDE934C}" type="presParOf" srcId="{C8BDC47F-8653-CF47-A0FB-1CFBA4257F6A}" destId="{82BCE96D-1A2F-4248-9D46-20729C7BE464}" srcOrd="2" destOrd="0" presId="urn:microsoft.com/office/officeart/2005/8/layout/pList2"/>
    <dgm:cxn modelId="{568FCF37-2BF6-A646-8A5A-E6E69FE38D43}" type="presParOf" srcId="{93446450-0898-A549-877A-1B44372B04E4}" destId="{FAEF0208-64EB-8A41-9B19-7BB88D3D23EA}" srcOrd="5" destOrd="0" presId="urn:microsoft.com/office/officeart/2005/8/layout/pList2"/>
    <dgm:cxn modelId="{55097AA4-9B42-8B43-852F-DC7631B756F8}" type="presParOf" srcId="{93446450-0898-A549-877A-1B44372B04E4}" destId="{69190287-5BA0-524B-BE29-FAA0D37E5843}" srcOrd="6" destOrd="0" presId="urn:microsoft.com/office/officeart/2005/8/layout/pList2"/>
    <dgm:cxn modelId="{26F97C16-6E9D-8D4F-9790-DB798E9486EA}" type="presParOf" srcId="{69190287-5BA0-524B-BE29-FAA0D37E5843}" destId="{11085374-BF97-A242-B6A1-13C5ECD2037B}" srcOrd="0" destOrd="0" presId="urn:microsoft.com/office/officeart/2005/8/layout/pList2"/>
    <dgm:cxn modelId="{19CBA976-FA9F-2F42-81D0-461B8F757443}" type="presParOf" srcId="{69190287-5BA0-524B-BE29-FAA0D37E5843}" destId="{55DFDC4E-608C-F64F-9AC1-A488DF351851}" srcOrd="1" destOrd="0" presId="urn:microsoft.com/office/officeart/2005/8/layout/pList2"/>
    <dgm:cxn modelId="{032E068A-5DFF-BD4D-A7D3-DAF2C1E0788C}" type="presParOf" srcId="{69190287-5BA0-524B-BE29-FAA0D37E5843}" destId="{C02BAF6A-DF6F-FE45-95D5-092291CBD97B}" srcOrd="2" destOrd="0" presId="urn:microsoft.com/office/officeart/2005/8/layout/pList2"/>
    <dgm:cxn modelId="{298A0108-1BEC-AC4D-996E-EFF0603DE962}" type="presParOf" srcId="{93446450-0898-A549-877A-1B44372B04E4}" destId="{8EBEA5CC-CCFC-1347-A342-1A82699517C3}" srcOrd="7" destOrd="0" presId="urn:microsoft.com/office/officeart/2005/8/layout/pList2"/>
    <dgm:cxn modelId="{57B69147-EDB4-E148-9CDF-B11983D8C12D}" type="presParOf" srcId="{93446450-0898-A549-877A-1B44372B04E4}" destId="{3139FDE9-63B6-E14A-B563-65B0A906652B}" srcOrd="8" destOrd="0" presId="urn:microsoft.com/office/officeart/2005/8/layout/pList2"/>
    <dgm:cxn modelId="{2BE1C24E-8A27-9149-ABDF-9966CB65C6C3}" type="presParOf" srcId="{3139FDE9-63B6-E14A-B563-65B0A906652B}" destId="{76DA802C-D707-664C-A391-4A3749CF5CEC}" srcOrd="0" destOrd="0" presId="urn:microsoft.com/office/officeart/2005/8/layout/pList2"/>
    <dgm:cxn modelId="{E4F095B4-3A3B-9546-955F-1B071BC10081}" type="presParOf" srcId="{3139FDE9-63B6-E14A-B563-65B0A906652B}" destId="{EB747F3E-123B-B74A-ADE8-F31659E2E7E1}" srcOrd="1" destOrd="0" presId="urn:microsoft.com/office/officeart/2005/8/layout/pList2"/>
    <dgm:cxn modelId="{A173E7B2-294F-254E-AF95-53CB741B8299}" type="presParOf" srcId="{3139FDE9-63B6-E14A-B563-65B0A906652B}" destId="{E3D842C8-EBBA-3343-AB94-3FFC8940A2A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FEDE7-67A4-B64B-ADF9-9D2079F90B8C}" type="doc">
      <dgm:prSet loTypeId="urn:microsoft.com/office/officeart/2005/8/layout/pList2" loCatId="" qsTypeId="urn:microsoft.com/office/officeart/2005/8/quickstyle/3D3" qsCatId="3D" csTypeId="urn:microsoft.com/office/officeart/2005/8/colors/accent0_1" csCatId="mainScheme" phldr="1"/>
      <dgm:spPr/>
    </dgm:pt>
    <dgm:pt modelId="{3812DDFB-88A5-834F-9052-9CA8E16A01CA}">
      <dgm:prSet phldrT="[Text]"/>
      <dgm:spPr/>
      <dgm:t>
        <a:bodyPr/>
        <a:lstStyle/>
        <a:p>
          <a:r>
            <a:rPr lang="en-US" dirty="0"/>
            <a:t>At Home</a:t>
          </a:r>
        </a:p>
      </dgm:t>
    </dgm:pt>
    <dgm:pt modelId="{0C690462-EE0C-8141-9C94-E2C2E05CBBA1}" type="parTrans" cxnId="{3AB2E7F3-3C8C-E24C-8B7A-1EC61CFE2323}">
      <dgm:prSet/>
      <dgm:spPr/>
      <dgm:t>
        <a:bodyPr/>
        <a:lstStyle/>
        <a:p>
          <a:endParaRPr lang="en-US"/>
        </a:p>
      </dgm:t>
    </dgm:pt>
    <dgm:pt modelId="{001A943F-4F5D-E040-9ED0-B9038AA4E0BF}" type="sibTrans" cxnId="{3AB2E7F3-3C8C-E24C-8B7A-1EC61CFE2323}">
      <dgm:prSet/>
      <dgm:spPr/>
      <dgm:t>
        <a:bodyPr/>
        <a:lstStyle/>
        <a:p>
          <a:endParaRPr lang="en-US"/>
        </a:p>
      </dgm:t>
    </dgm:pt>
    <dgm:pt modelId="{835FE007-F1CE-0346-A69E-2424B3A42F7F}">
      <dgm:prSet phldrT="[Text]"/>
      <dgm:spPr/>
      <dgm:t>
        <a:bodyPr/>
        <a:lstStyle/>
        <a:p>
          <a:r>
            <a:rPr lang="en-US" dirty="0"/>
            <a:t>Mail and Phone Scams</a:t>
          </a:r>
        </a:p>
      </dgm:t>
    </dgm:pt>
    <dgm:pt modelId="{E390E878-DA9C-4C41-8348-B1C41A3368D7}" type="parTrans" cxnId="{F695C50F-4545-1546-8C1A-9F0E6490DA16}">
      <dgm:prSet/>
      <dgm:spPr/>
      <dgm:t>
        <a:bodyPr/>
        <a:lstStyle/>
        <a:p>
          <a:endParaRPr lang="en-US"/>
        </a:p>
      </dgm:t>
    </dgm:pt>
    <dgm:pt modelId="{3A4B2DCF-15D6-C04B-8C55-D930CD7E54F1}" type="sibTrans" cxnId="{F695C50F-4545-1546-8C1A-9F0E6490DA16}">
      <dgm:prSet/>
      <dgm:spPr/>
      <dgm:t>
        <a:bodyPr/>
        <a:lstStyle/>
        <a:p>
          <a:endParaRPr lang="en-US"/>
        </a:p>
      </dgm:t>
    </dgm:pt>
    <dgm:pt modelId="{5103E7CD-B1FF-184D-958A-0633D3DC4C92}">
      <dgm:prSet/>
      <dgm:spPr/>
      <dgm:t>
        <a:bodyPr/>
        <a:lstStyle/>
        <a:p>
          <a:r>
            <a:rPr lang="en-US" dirty="0"/>
            <a:t>Email</a:t>
          </a:r>
        </a:p>
      </dgm:t>
    </dgm:pt>
    <dgm:pt modelId="{B11059D9-2039-C34A-9049-9D05A82227A3}" type="parTrans" cxnId="{E3FDD8A9-E36F-CA45-9BF2-FFF595B6C9BE}">
      <dgm:prSet/>
      <dgm:spPr/>
      <dgm:t>
        <a:bodyPr/>
        <a:lstStyle/>
        <a:p>
          <a:endParaRPr lang="en-US"/>
        </a:p>
      </dgm:t>
    </dgm:pt>
    <dgm:pt modelId="{80B896FC-E442-6247-9349-DC1DF94634A0}" type="sibTrans" cxnId="{E3FDD8A9-E36F-CA45-9BF2-FFF595B6C9BE}">
      <dgm:prSet/>
      <dgm:spPr/>
      <dgm:t>
        <a:bodyPr/>
        <a:lstStyle/>
        <a:p>
          <a:endParaRPr lang="en-US"/>
        </a:p>
      </dgm:t>
    </dgm:pt>
    <dgm:pt modelId="{67776916-90D6-2C4D-8426-F80C87A9A61B}">
      <dgm:prSet/>
      <dgm:spPr/>
      <dgm:t>
        <a:bodyPr/>
        <a:lstStyle/>
        <a:p>
          <a:r>
            <a:rPr lang="en-US" dirty="0"/>
            <a:t>Deceptive Marketing</a:t>
          </a:r>
        </a:p>
      </dgm:t>
    </dgm:pt>
    <dgm:pt modelId="{B2B97EB8-096E-8343-B437-20FA5A2B9733}" type="parTrans" cxnId="{25AD0051-CEA4-3B46-A488-357F4D044DA8}">
      <dgm:prSet/>
      <dgm:spPr/>
      <dgm:t>
        <a:bodyPr/>
        <a:lstStyle/>
        <a:p>
          <a:endParaRPr lang="en-US"/>
        </a:p>
      </dgm:t>
    </dgm:pt>
    <dgm:pt modelId="{1F707C2F-607A-2A4A-B5BD-7025807B7C00}" type="sibTrans" cxnId="{25AD0051-CEA4-3B46-A488-357F4D044DA8}">
      <dgm:prSet/>
      <dgm:spPr/>
      <dgm:t>
        <a:bodyPr/>
        <a:lstStyle/>
        <a:p>
          <a:endParaRPr lang="en-US"/>
        </a:p>
      </dgm:t>
    </dgm:pt>
    <dgm:pt modelId="{543453B7-BDE8-8C44-A0E6-A5309E33430E}" type="pres">
      <dgm:prSet presAssocID="{F83FEDE7-67A4-B64B-ADF9-9D2079F90B8C}" presName="Name0" presStyleCnt="0">
        <dgm:presLayoutVars>
          <dgm:dir/>
          <dgm:resizeHandles val="exact"/>
        </dgm:presLayoutVars>
      </dgm:prSet>
      <dgm:spPr/>
    </dgm:pt>
    <dgm:pt modelId="{C656B3AD-114B-504B-BE57-2795B4594A18}" type="pres">
      <dgm:prSet presAssocID="{F83FEDE7-67A4-B64B-ADF9-9D2079F90B8C}" presName="bkgdShp" presStyleLbl="alignAccFollowNode1" presStyleIdx="0" presStyleCnt="1"/>
      <dgm:spPr/>
    </dgm:pt>
    <dgm:pt modelId="{3E6F8F6E-9901-CF45-8C0C-A247F634DD21}" type="pres">
      <dgm:prSet presAssocID="{F83FEDE7-67A4-B64B-ADF9-9D2079F90B8C}" presName="linComp" presStyleCnt="0"/>
      <dgm:spPr/>
    </dgm:pt>
    <dgm:pt modelId="{93FAE34D-8EB4-DD45-9C72-185E6F1C54F6}" type="pres">
      <dgm:prSet presAssocID="{5103E7CD-B1FF-184D-958A-0633D3DC4C92}" presName="compNode" presStyleCnt="0"/>
      <dgm:spPr/>
    </dgm:pt>
    <dgm:pt modelId="{5A790FC9-6BDE-CE43-8A00-CEB1A7886C2F}" type="pres">
      <dgm:prSet presAssocID="{5103E7CD-B1FF-184D-958A-0633D3DC4C92}" presName="node" presStyleLbl="node1" presStyleIdx="0" presStyleCnt="4">
        <dgm:presLayoutVars>
          <dgm:bulletEnabled val="1"/>
        </dgm:presLayoutVars>
      </dgm:prSet>
      <dgm:spPr/>
    </dgm:pt>
    <dgm:pt modelId="{6D3B65AD-5DDE-0A49-BEFA-73909D89A87C}" type="pres">
      <dgm:prSet presAssocID="{5103E7CD-B1FF-184D-958A-0633D3DC4C92}" presName="invisiNode" presStyleLbl="node1" presStyleIdx="0" presStyleCnt="4"/>
      <dgm:spPr/>
    </dgm:pt>
    <dgm:pt modelId="{A29646CE-A0F7-1F40-B0A4-23B92640A5B1}" type="pres">
      <dgm:prSet presAssocID="{5103E7CD-B1FF-184D-958A-0633D3DC4C92}" presName="imagNode" presStyleLbl="fgImgPlace1" presStyleIdx="0" presStyleCnt="4" custLinFactNeighborY="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7662A9C-719F-3542-A39E-E3C719CFFD3F}" type="pres">
      <dgm:prSet presAssocID="{80B896FC-E442-6247-9349-DC1DF94634A0}" presName="sibTrans" presStyleLbl="sibTrans2D1" presStyleIdx="0" presStyleCnt="0"/>
      <dgm:spPr/>
    </dgm:pt>
    <dgm:pt modelId="{65F184D7-02A4-5A48-901F-DBC4AF35393D}" type="pres">
      <dgm:prSet presAssocID="{67776916-90D6-2C4D-8426-F80C87A9A61B}" presName="compNode" presStyleCnt="0"/>
      <dgm:spPr/>
    </dgm:pt>
    <dgm:pt modelId="{958777D1-DF9B-0248-B3E4-D475FB2F6BA8}" type="pres">
      <dgm:prSet presAssocID="{67776916-90D6-2C4D-8426-F80C87A9A61B}" presName="node" presStyleLbl="node1" presStyleIdx="1" presStyleCnt="4">
        <dgm:presLayoutVars>
          <dgm:bulletEnabled val="1"/>
        </dgm:presLayoutVars>
      </dgm:prSet>
      <dgm:spPr/>
    </dgm:pt>
    <dgm:pt modelId="{612EDFF4-9564-ED4C-A8A1-AB4DD8847640}" type="pres">
      <dgm:prSet presAssocID="{67776916-90D6-2C4D-8426-F80C87A9A61B}" presName="invisiNode" presStyleLbl="node1" presStyleIdx="1" presStyleCnt="4"/>
      <dgm:spPr/>
    </dgm:pt>
    <dgm:pt modelId="{F27F31FB-D209-474C-A831-C9B3C968A866}" type="pres">
      <dgm:prSet presAssocID="{67776916-90D6-2C4D-8426-F80C87A9A61B}" presName="imagNod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937EFE91-1583-FE45-A43F-BBBAB0D81C50}" type="pres">
      <dgm:prSet presAssocID="{1F707C2F-607A-2A4A-B5BD-7025807B7C00}" presName="sibTrans" presStyleLbl="sibTrans2D1" presStyleIdx="0" presStyleCnt="0"/>
      <dgm:spPr/>
    </dgm:pt>
    <dgm:pt modelId="{1F70D820-81FA-A741-B27F-C5804468ADD1}" type="pres">
      <dgm:prSet presAssocID="{3812DDFB-88A5-834F-9052-9CA8E16A01CA}" presName="compNode" presStyleCnt="0"/>
      <dgm:spPr/>
    </dgm:pt>
    <dgm:pt modelId="{D73D711B-4BBF-9840-A7AD-EBD20CD97C7F}" type="pres">
      <dgm:prSet presAssocID="{3812DDFB-88A5-834F-9052-9CA8E16A01CA}" presName="node" presStyleLbl="node1" presStyleIdx="2" presStyleCnt="4">
        <dgm:presLayoutVars>
          <dgm:bulletEnabled val="1"/>
        </dgm:presLayoutVars>
      </dgm:prSet>
      <dgm:spPr/>
    </dgm:pt>
    <dgm:pt modelId="{423A9F2A-C4F7-F34E-A9E8-1E5053E665C8}" type="pres">
      <dgm:prSet presAssocID="{3812DDFB-88A5-834F-9052-9CA8E16A01CA}" presName="invisiNode" presStyleLbl="node1" presStyleIdx="2" presStyleCnt="4"/>
      <dgm:spPr/>
    </dgm:pt>
    <dgm:pt modelId="{7A57CE36-3E18-B543-975F-EAEFB97CACEA}" type="pres">
      <dgm:prSet presAssocID="{3812DDFB-88A5-834F-9052-9CA8E16A01CA}" presName="imagNod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58447AB-F21D-4840-AB53-4A9A0304D1E7}" type="pres">
      <dgm:prSet presAssocID="{001A943F-4F5D-E040-9ED0-B9038AA4E0BF}" presName="sibTrans" presStyleLbl="sibTrans2D1" presStyleIdx="0" presStyleCnt="0"/>
      <dgm:spPr/>
    </dgm:pt>
    <dgm:pt modelId="{7A027488-F13F-C24B-9127-BA204E466D1F}" type="pres">
      <dgm:prSet presAssocID="{835FE007-F1CE-0346-A69E-2424B3A42F7F}" presName="compNode" presStyleCnt="0"/>
      <dgm:spPr/>
    </dgm:pt>
    <dgm:pt modelId="{6B76B025-7CC4-424F-87A5-BA9163392BEB}" type="pres">
      <dgm:prSet presAssocID="{835FE007-F1CE-0346-A69E-2424B3A42F7F}" presName="node" presStyleLbl="node1" presStyleIdx="3" presStyleCnt="4">
        <dgm:presLayoutVars>
          <dgm:bulletEnabled val="1"/>
        </dgm:presLayoutVars>
      </dgm:prSet>
      <dgm:spPr/>
    </dgm:pt>
    <dgm:pt modelId="{8C054E8C-C0B5-914B-9FD4-A9DD12E0A06D}" type="pres">
      <dgm:prSet presAssocID="{835FE007-F1CE-0346-A69E-2424B3A42F7F}" presName="invisiNode" presStyleLbl="node1" presStyleIdx="3" presStyleCnt="4"/>
      <dgm:spPr/>
    </dgm:pt>
    <dgm:pt modelId="{49C97CBC-722B-BE40-8267-E2E6291ABA79}" type="pres">
      <dgm:prSet presAssocID="{835FE007-F1CE-0346-A69E-2424B3A42F7F}" presName="imagNode" presStyleLbl="fgImgPlace1" presStyleIdx="3" presStyleCnt="4" custLinFactNeighborY="76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F695C50F-4545-1546-8C1A-9F0E6490DA16}" srcId="{F83FEDE7-67A4-B64B-ADF9-9D2079F90B8C}" destId="{835FE007-F1CE-0346-A69E-2424B3A42F7F}" srcOrd="3" destOrd="0" parTransId="{E390E878-DA9C-4C41-8348-B1C41A3368D7}" sibTransId="{3A4B2DCF-15D6-C04B-8C55-D930CD7E54F1}"/>
    <dgm:cxn modelId="{CD767A33-60EE-B849-9EA9-13D64775309B}" type="presOf" srcId="{67776916-90D6-2C4D-8426-F80C87A9A61B}" destId="{958777D1-DF9B-0248-B3E4-D475FB2F6BA8}" srcOrd="0" destOrd="0" presId="urn:microsoft.com/office/officeart/2005/8/layout/pList2"/>
    <dgm:cxn modelId="{E414D333-28D5-BD49-97E8-597CBAE5CDBD}" type="presOf" srcId="{835FE007-F1CE-0346-A69E-2424B3A42F7F}" destId="{6B76B025-7CC4-424F-87A5-BA9163392BEB}" srcOrd="0" destOrd="0" presId="urn:microsoft.com/office/officeart/2005/8/layout/pList2"/>
    <dgm:cxn modelId="{EBC2DE4B-D3FC-4D47-B64D-800D62151FFD}" type="presOf" srcId="{F83FEDE7-67A4-B64B-ADF9-9D2079F90B8C}" destId="{543453B7-BDE8-8C44-A0E6-A5309E33430E}" srcOrd="0" destOrd="0" presId="urn:microsoft.com/office/officeart/2005/8/layout/pList2"/>
    <dgm:cxn modelId="{25AD0051-CEA4-3B46-A488-357F4D044DA8}" srcId="{F83FEDE7-67A4-B64B-ADF9-9D2079F90B8C}" destId="{67776916-90D6-2C4D-8426-F80C87A9A61B}" srcOrd="1" destOrd="0" parTransId="{B2B97EB8-096E-8343-B437-20FA5A2B9733}" sibTransId="{1F707C2F-607A-2A4A-B5BD-7025807B7C00}"/>
    <dgm:cxn modelId="{E246755E-18D5-4642-ADB7-386794F875C1}" type="presOf" srcId="{80B896FC-E442-6247-9349-DC1DF94634A0}" destId="{A7662A9C-719F-3542-A39E-E3C719CFFD3F}" srcOrd="0" destOrd="0" presId="urn:microsoft.com/office/officeart/2005/8/layout/pList2"/>
    <dgm:cxn modelId="{B6FC857F-A2FE-AB48-B155-5C1E96EDCBC8}" type="presOf" srcId="{1F707C2F-607A-2A4A-B5BD-7025807B7C00}" destId="{937EFE91-1583-FE45-A43F-BBBAB0D81C50}" srcOrd="0" destOrd="0" presId="urn:microsoft.com/office/officeart/2005/8/layout/pList2"/>
    <dgm:cxn modelId="{E3FDD8A9-E36F-CA45-9BF2-FFF595B6C9BE}" srcId="{F83FEDE7-67A4-B64B-ADF9-9D2079F90B8C}" destId="{5103E7CD-B1FF-184D-958A-0633D3DC4C92}" srcOrd="0" destOrd="0" parTransId="{B11059D9-2039-C34A-9049-9D05A82227A3}" sibTransId="{80B896FC-E442-6247-9349-DC1DF94634A0}"/>
    <dgm:cxn modelId="{7BCDEFB6-4868-654A-85E1-B085180AAEAF}" type="presOf" srcId="{001A943F-4F5D-E040-9ED0-B9038AA4E0BF}" destId="{B58447AB-F21D-4840-AB53-4A9A0304D1E7}" srcOrd="0" destOrd="0" presId="urn:microsoft.com/office/officeart/2005/8/layout/pList2"/>
    <dgm:cxn modelId="{0E77ADCC-47E5-5A4A-94DB-A2DBD4DD8467}" type="presOf" srcId="{3812DDFB-88A5-834F-9052-9CA8E16A01CA}" destId="{D73D711B-4BBF-9840-A7AD-EBD20CD97C7F}" srcOrd="0" destOrd="0" presId="urn:microsoft.com/office/officeart/2005/8/layout/pList2"/>
    <dgm:cxn modelId="{3AB2E7F3-3C8C-E24C-8B7A-1EC61CFE2323}" srcId="{F83FEDE7-67A4-B64B-ADF9-9D2079F90B8C}" destId="{3812DDFB-88A5-834F-9052-9CA8E16A01CA}" srcOrd="2" destOrd="0" parTransId="{0C690462-EE0C-8141-9C94-E2C2E05CBBA1}" sibTransId="{001A943F-4F5D-E040-9ED0-B9038AA4E0BF}"/>
    <dgm:cxn modelId="{F1C0FBFB-F2BB-864F-B023-1C8B9120282C}" type="presOf" srcId="{5103E7CD-B1FF-184D-958A-0633D3DC4C92}" destId="{5A790FC9-6BDE-CE43-8A00-CEB1A7886C2F}" srcOrd="0" destOrd="0" presId="urn:microsoft.com/office/officeart/2005/8/layout/pList2"/>
    <dgm:cxn modelId="{3258E6DD-52D9-E24F-9E9A-A4CC0E94507E}" type="presParOf" srcId="{543453B7-BDE8-8C44-A0E6-A5309E33430E}" destId="{C656B3AD-114B-504B-BE57-2795B4594A18}" srcOrd="0" destOrd="0" presId="urn:microsoft.com/office/officeart/2005/8/layout/pList2"/>
    <dgm:cxn modelId="{B7814F4C-9DDD-EE43-9BD8-4D7D883E7A1F}" type="presParOf" srcId="{543453B7-BDE8-8C44-A0E6-A5309E33430E}" destId="{3E6F8F6E-9901-CF45-8C0C-A247F634DD21}" srcOrd="1" destOrd="0" presId="urn:microsoft.com/office/officeart/2005/8/layout/pList2"/>
    <dgm:cxn modelId="{D07A8B32-95F5-0E46-805F-EF5CD434B409}" type="presParOf" srcId="{3E6F8F6E-9901-CF45-8C0C-A247F634DD21}" destId="{93FAE34D-8EB4-DD45-9C72-185E6F1C54F6}" srcOrd="0" destOrd="0" presId="urn:microsoft.com/office/officeart/2005/8/layout/pList2"/>
    <dgm:cxn modelId="{313BAC92-CC4D-AA4C-949E-E49BD73F5E34}" type="presParOf" srcId="{93FAE34D-8EB4-DD45-9C72-185E6F1C54F6}" destId="{5A790FC9-6BDE-CE43-8A00-CEB1A7886C2F}" srcOrd="0" destOrd="0" presId="urn:microsoft.com/office/officeart/2005/8/layout/pList2"/>
    <dgm:cxn modelId="{CD1F1D51-69CE-C14D-AA77-AE1BDF14947D}" type="presParOf" srcId="{93FAE34D-8EB4-DD45-9C72-185E6F1C54F6}" destId="{6D3B65AD-5DDE-0A49-BEFA-73909D89A87C}" srcOrd="1" destOrd="0" presId="urn:microsoft.com/office/officeart/2005/8/layout/pList2"/>
    <dgm:cxn modelId="{1F770495-660C-B543-B4BE-3D8D870A3D58}" type="presParOf" srcId="{93FAE34D-8EB4-DD45-9C72-185E6F1C54F6}" destId="{A29646CE-A0F7-1F40-B0A4-23B92640A5B1}" srcOrd="2" destOrd="0" presId="urn:microsoft.com/office/officeart/2005/8/layout/pList2"/>
    <dgm:cxn modelId="{D041D8AA-D4CF-FE4D-B684-4DBAD8B82AD9}" type="presParOf" srcId="{3E6F8F6E-9901-CF45-8C0C-A247F634DD21}" destId="{A7662A9C-719F-3542-A39E-E3C719CFFD3F}" srcOrd="1" destOrd="0" presId="urn:microsoft.com/office/officeart/2005/8/layout/pList2"/>
    <dgm:cxn modelId="{BCF3B4EF-ACA0-AE40-BE2A-035452D1770E}" type="presParOf" srcId="{3E6F8F6E-9901-CF45-8C0C-A247F634DD21}" destId="{65F184D7-02A4-5A48-901F-DBC4AF35393D}" srcOrd="2" destOrd="0" presId="urn:microsoft.com/office/officeart/2005/8/layout/pList2"/>
    <dgm:cxn modelId="{4C2A7D6E-B454-D847-AD86-CCD6355056CB}" type="presParOf" srcId="{65F184D7-02A4-5A48-901F-DBC4AF35393D}" destId="{958777D1-DF9B-0248-B3E4-D475FB2F6BA8}" srcOrd="0" destOrd="0" presId="urn:microsoft.com/office/officeart/2005/8/layout/pList2"/>
    <dgm:cxn modelId="{8A714710-23D6-CB4B-8A00-BC2A8BF2EE74}" type="presParOf" srcId="{65F184D7-02A4-5A48-901F-DBC4AF35393D}" destId="{612EDFF4-9564-ED4C-A8A1-AB4DD8847640}" srcOrd="1" destOrd="0" presId="urn:microsoft.com/office/officeart/2005/8/layout/pList2"/>
    <dgm:cxn modelId="{4BF05C63-EA55-1C42-98FA-4AC96C56BEEE}" type="presParOf" srcId="{65F184D7-02A4-5A48-901F-DBC4AF35393D}" destId="{F27F31FB-D209-474C-A831-C9B3C968A866}" srcOrd="2" destOrd="0" presId="urn:microsoft.com/office/officeart/2005/8/layout/pList2"/>
    <dgm:cxn modelId="{216AB423-D59A-F240-B689-19A70925C9F8}" type="presParOf" srcId="{3E6F8F6E-9901-CF45-8C0C-A247F634DD21}" destId="{937EFE91-1583-FE45-A43F-BBBAB0D81C50}" srcOrd="3" destOrd="0" presId="urn:microsoft.com/office/officeart/2005/8/layout/pList2"/>
    <dgm:cxn modelId="{10CD7914-D5C2-3F4C-90B4-FBE922102FCC}" type="presParOf" srcId="{3E6F8F6E-9901-CF45-8C0C-A247F634DD21}" destId="{1F70D820-81FA-A741-B27F-C5804468ADD1}" srcOrd="4" destOrd="0" presId="urn:microsoft.com/office/officeart/2005/8/layout/pList2"/>
    <dgm:cxn modelId="{51496506-44A7-724C-996B-99F5F51102D5}" type="presParOf" srcId="{1F70D820-81FA-A741-B27F-C5804468ADD1}" destId="{D73D711B-4BBF-9840-A7AD-EBD20CD97C7F}" srcOrd="0" destOrd="0" presId="urn:microsoft.com/office/officeart/2005/8/layout/pList2"/>
    <dgm:cxn modelId="{6C30FE9B-1C00-3949-B311-935347D9613F}" type="presParOf" srcId="{1F70D820-81FA-A741-B27F-C5804468ADD1}" destId="{423A9F2A-C4F7-F34E-A9E8-1E5053E665C8}" srcOrd="1" destOrd="0" presId="urn:microsoft.com/office/officeart/2005/8/layout/pList2"/>
    <dgm:cxn modelId="{B2AB128C-725D-0E4A-8476-3B97A225BCFA}" type="presParOf" srcId="{1F70D820-81FA-A741-B27F-C5804468ADD1}" destId="{7A57CE36-3E18-B543-975F-EAEFB97CACEA}" srcOrd="2" destOrd="0" presId="urn:microsoft.com/office/officeart/2005/8/layout/pList2"/>
    <dgm:cxn modelId="{5610B35B-9157-634F-8F37-DE7F88193C3C}" type="presParOf" srcId="{3E6F8F6E-9901-CF45-8C0C-A247F634DD21}" destId="{B58447AB-F21D-4840-AB53-4A9A0304D1E7}" srcOrd="5" destOrd="0" presId="urn:microsoft.com/office/officeart/2005/8/layout/pList2"/>
    <dgm:cxn modelId="{8947CE43-ADA0-B647-97CB-4BEC3965AB0B}" type="presParOf" srcId="{3E6F8F6E-9901-CF45-8C0C-A247F634DD21}" destId="{7A027488-F13F-C24B-9127-BA204E466D1F}" srcOrd="6" destOrd="0" presId="urn:microsoft.com/office/officeart/2005/8/layout/pList2"/>
    <dgm:cxn modelId="{A3BA9AAE-C380-6E4E-BEAA-B770EF95C707}" type="presParOf" srcId="{7A027488-F13F-C24B-9127-BA204E466D1F}" destId="{6B76B025-7CC4-424F-87A5-BA9163392BEB}" srcOrd="0" destOrd="0" presId="urn:microsoft.com/office/officeart/2005/8/layout/pList2"/>
    <dgm:cxn modelId="{180DB3D2-BC04-934E-BE7A-1A4AC150C4B5}" type="presParOf" srcId="{7A027488-F13F-C24B-9127-BA204E466D1F}" destId="{8C054E8C-C0B5-914B-9FD4-A9DD12E0A06D}" srcOrd="1" destOrd="0" presId="urn:microsoft.com/office/officeart/2005/8/layout/pList2"/>
    <dgm:cxn modelId="{966F678F-CAEF-F747-8E64-201302FB2FF2}" type="presParOf" srcId="{7A027488-F13F-C24B-9127-BA204E466D1F}" destId="{49C97CBC-722B-BE40-8267-E2E6291ABA7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26E1EE-7787-D647-9ADE-2ED851C5F4B1}" type="doc">
      <dgm:prSet loTypeId="urn:microsoft.com/office/officeart/2008/layout/PictureStrips" loCatId="" qsTypeId="urn:microsoft.com/office/officeart/2005/8/quickstyle/simple4" qsCatId="simple" csTypeId="urn:microsoft.com/office/officeart/2005/8/colors/accent0_3" csCatId="mainScheme" phldr="1"/>
      <dgm:spPr/>
      <dgm:t>
        <a:bodyPr/>
        <a:lstStyle/>
        <a:p>
          <a:endParaRPr lang="en-US"/>
        </a:p>
      </dgm:t>
    </dgm:pt>
    <dgm:pt modelId="{BDDCE0EA-1586-4C47-80A9-505CCA25A78F}">
      <dgm:prSet phldrT="[Text]"/>
      <dgm:spPr/>
      <dgm:t>
        <a:bodyPr/>
        <a:lstStyle/>
        <a:p>
          <a:r>
            <a:rPr lang="en-US" dirty="0"/>
            <a:t>Create Strong Passwords</a:t>
          </a:r>
        </a:p>
      </dgm:t>
    </dgm:pt>
    <dgm:pt modelId="{0A7FD88F-CF89-B54A-BCC0-7C82F2A26576}" type="parTrans" cxnId="{B630EBFD-E4C5-7E41-8301-69B1554A1D6C}">
      <dgm:prSet/>
      <dgm:spPr/>
      <dgm:t>
        <a:bodyPr/>
        <a:lstStyle/>
        <a:p>
          <a:endParaRPr lang="en-US"/>
        </a:p>
      </dgm:t>
    </dgm:pt>
    <dgm:pt modelId="{A9A8D32D-EEDE-2946-BFC9-E5FC35629B83}" type="sibTrans" cxnId="{B630EBFD-E4C5-7E41-8301-69B1554A1D6C}">
      <dgm:prSet/>
      <dgm:spPr/>
      <dgm:t>
        <a:bodyPr/>
        <a:lstStyle/>
        <a:p>
          <a:endParaRPr lang="en-US"/>
        </a:p>
      </dgm:t>
    </dgm:pt>
    <dgm:pt modelId="{4B8601EA-6DA0-AD4A-A144-656CD84C1F3C}">
      <dgm:prSet phldrT="[Text]"/>
      <dgm:spPr/>
      <dgm:t>
        <a:bodyPr/>
        <a:lstStyle/>
        <a:p>
          <a:r>
            <a:rPr lang="en-US" dirty="0"/>
            <a:t>Use Different Passwords Everywhere</a:t>
          </a:r>
        </a:p>
      </dgm:t>
    </dgm:pt>
    <dgm:pt modelId="{0DE5E857-6AED-994B-8794-21C8A7B0E4FA}" type="parTrans" cxnId="{A686FE21-3F31-6846-A849-FB0680F11953}">
      <dgm:prSet/>
      <dgm:spPr/>
      <dgm:t>
        <a:bodyPr/>
        <a:lstStyle/>
        <a:p>
          <a:endParaRPr lang="en-US"/>
        </a:p>
      </dgm:t>
    </dgm:pt>
    <dgm:pt modelId="{6A1AE55C-1DF1-684E-AD76-F27D04B186EC}" type="sibTrans" cxnId="{A686FE21-3F31-6846-A849-FB0680F11953}">
      <dgm:prSet/>
      <dgm:spPr/>
      <dgm:t>
        <a:bodyPr/>
        <a:lstStyle/>
        <a:p>
          <a:endParaRPr lang="en-US"/>
        </a:p>
      </dgm:t>
    </dgm:pt>
    <dgm:pt modelId="{02F87981-04FA-1F47-9D7C-10E56EBDE596}">
      <dgm:prSet phldrT="[Text]"/>
      <dgm:spPr/>
      <dgm:t>
        <a:bodyPr/>
        <a:lstStyle/>
        <a:p>
          <a:r>
            <a:rPr lang="en-US" dirty="0"/>
            <a:t>Don</a:t>
          </a:r>
          <a:r>
            <a:rPr lang="fr-FR" dirty="0"/>
            <a:t>’</a:t>
          </a:r>
          <a:r>
            <a:rPr lang="en-US" dirty="0"/>
            <a:t>t use kids, pets, favorite teams etc.</a:t>
          </a:r>
        </a:p>
      </dgm:t>
    </dgm:pt>
    <dgm:pt modelId="{71FCE837-2441-3A4A-B363-8818855FC9A6}" type="parTrans" cxnId="{8134F413-78FC-0B4F-94FF-3D74113640BB}">
      <dgm:prSet/>
      <dgm:spPr/>
      <dgm:t>
        <a:bodyPr/>
        <a:lstStyle/>
        <a:p>
          <a:endParaRPr lang="en-US"/>
        </a:p>
      </dgm:t>
    </dgm:pt>
    <dgm:pt modelId="{188413DC-C686-E146-B5F3-ABE2F6CE912C}" type="sibTrans" cxnId="{8134F413-78FC-0B4F-94FF-3D74113640BB}">
      <dgm:prSet/>
      <dgm:spPr/>
      <dgm:t>
        <a:bodyPr/>
        <a:lstStyle/>
        <a:p>
          <a:endParaRPr lang="en-US"/>
        </a:p>
      </dgm:t>
    </dgm:pt>
    <dgm:pt modelId="{20EE7C9B-D099-9546-AAB9-08BF07A43A9F}">
      <dgm:prSet phldrT="[Text]"/>
      <dgm:spPr/>
      <dgm:t>
        <a:bodyPr/>
        <a:lstStyle/>
        <a:p>
          <a:r>
            <a:rPr lang="en-US" dirty="0"/>
            <a:t>Ignore emails from unfamiliar sender</a:t>
          </a:r>
        </a:p>
        <a:p>
          <a:endParaRPr lang="en-US" dirty="0"/>
        </a:p>
      </dgm:t>
    </dgm:pt>
    <dgm:pt modelId="{04A73E93-E336-F244-BFAD-5F095F1EAF2C}" type="parTrans" cxnId="{C8A89C92-5246-5A48-BAA1-C46E19355159}">
      <dgm:prSet/>
      <dgm:spPr/>
      <dgm:t>
        <a:bodyPr/>
        <a:lstStyle/>
        <a:p>
          <a:endParaRPr lang="en-US"/>
        </a:p>
      </dgm:t>
    </dgm:pt>
    <dgm:pt modelId="{605A2AE6-0C07-E947-B50F-C1A04F652461}" type="sibTrans" cxnId="{C8A89C92-5246-5A48-BAA1-C46E19355159}">
      <dgm:prSet/>
      <dgm:spPr/>
      <dgm:t>
        <a:bodyPr/>
        <a:lstStyle/>
        <a:p>
          <a:endParaRPr lang="en-US"/>
        </a:p>
      </dgm:t>
    </dgm:pt>
    <dgm:pt modelId="{E97694DF-B663-8D45-A2DB-6231C69705F6}">
      <dgm:prSet phldrT="[Text]"/>
      <dgm:spPr/>
      <dgm:t>
        <a:bodyPr/>
        <a:lstStyle/>
        <a:p>
          <a:r>
            <a:rPr lang="en-US" dirty="0"/>
            <a:t>Software &amp; Virus Protection</a:t>
          </a:r>
        </a:p>
      </dgm:t>
    </dgm:pt>
    <dgm:pt modelId="{438C5CDA-D664-4042-8787-0CE2B8EA8903}" type="parTrans" cxnId="{E40AAEDC-5588-D649-B816-7412FF1ADA47}">
      <dgm:prSet/>
      <dgm:spPr/>
      <dgm:t>
        <a:bodyPr/>
        <a:lstStyle/>
        <a:p>
          <a:endParaRPr lang="en-US"/>
        </a:p>
      </dgm:t>
    </dgm:pt>
    <dgm:pt modelId="{B91FF3CB-A412-8C45-84F7-0E59C9784C9E}" type="sibTrans" cxnId="{E40AAEDC-5588-D649-B816-7412FF1ADA47}">
      <dgm:prSet/>
      <dgm:spPr/>
      <dgm:t>
        <a:bodyPr/>
        <a:lstStyle/>
        <a:p>
          <a:endParaRPr lang="en-US"/>
        </a:p>
      </dgm:t>
    </dgm:pt>
    <dgm:pt modelId="{57409CD7-78F7-2745-AD6A-5B3D92F878C5}">
      <dgm:prSet phldrT="[Text]"/>
      <dgm:spPr/>
      <dgm:t>
        <a:bodyPr/>
        <a:lstStyle/>
        <a:p>
          <a:r>
            <a:rPr lang="en-US" dirty="0"/>
            <a:t>Firewall protection and spam filtering</a:t>
          </a:r>
        </a:p>
      </dgm:t>
    </dgm:pt>
    <dgm:pt modelId="{91374BDF-91B5-0C47-B687-A1D0A1F85034}" type="parTrans" cxnId="{B933C4C9-4154-8548-A332-827E4C299609}">
      <dgm:prSet/>
      <dgm:spPr/>
      <dgm:t>
        <a:bodyPr/>
        <a:lstStyle/>
        <a:p>
          <a:endParaRPr lang="en-US"/>
        </a:p>
      </dgm:t>
    </dgm:pt>
    <dgm:pt modelId="{E6ADA1E1-B9FE-F340-BD0C-7ADA2A8389B2}" type="sibTrans" cxnId="{B933C4C9-4154-8548-A332-827E4C299609}">
      <dgm:prSet/>
      <dgm:spPr/>
      <dgm:t>
        <a:bodyPr/>
        <a:lstStyle/>
        <a:p>
          <a:endParaRPr lang="en-US"/>
        </a:p>
      </dgm:t>
    </dgm:pt>
    <dgm:pt modelId="{29470770-A11F-8642-818B-E84A6BBA2F2C}" type="pres">
      <dgm:prSet presAssocID="{6126E1EE-7787-D647-9ADE-2ED851C5F4B1}" presName="Name0" presStyleCnt="0">
        <dgm:presLayoutVars>
          <dgm:dir/>
          <dgm:resizeHandles val="exact"/>
        </dgm:presLayoutVars>
      </dgm:prSet>
      <dgm:spPr/>
    </dgm:pt>
    <dgm:pt modelId="{DD8FE091-89A2-6A4F-865E-85B9B3879914}" type="pres">
      <dgm:prSet presAssocID="{E97694DF-B663-8D45-A2DB-6231C69705F6}" presName="composite" presStyleCnt="0"/>
      <dgm:spPr/>
    </dgm:pt>
    <dgm:pt modelId="{765932D2-F4B9-D044-9038-66B7A109DD61}" type="pres">
      <dgm:prSet presAssocID="{E97694DF-B663-8D45-A2DB-6231C69705F6}" presName="rect1" presStyleLbl="trAlignAcc1" presStyleIdx="0" presStyleCnt="3">
        <dgm:presLayoutVars>
          <dgm:bulletEnabled val="1"/>
        </dgm:presLayoutVars>
      </dgm:prSet>
      <dgm:spPr/>
    </dgm:pt>
    <dgm:pt modelId="{469041D3-A50D-FA44-95E7-C39E2F11E6DD}" type="pres">
      <dgm:prSet presAssocID="{E97694DF-B663-8D45-A2DB-6231C69705F6}" presName="rect2"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19AEA25-EDA5-3E4E-8BA8-4469713A977D}" type="pres">
      <dgm:prSet presAssocID="{B91FF3CB-A412-8C45-84F7-0E59C9784C9E}" presName="sibTrans" presStyleCnt="0"/>
      <dgm:spPr/>
    </dgm:pt>
    <dgm:pt modelId="{46F113B1-4A7D-0C44-AD64-52ADAEBAC592}" type="pres">
      <dgm:prSet presAssocID="{BDDCE0EA-1586-4C47-80A9-505CCA25A78F}" presName="composite" presStyleCnt="0"/>
      <dgm:spPr/>
    </dgm:pt>
    <dgm:pt modelId="{7EFF6A36-8212-444E-B3C0-39CE5D337743}" type="pres">
      <dgm:prSet presAssocID="{BDDCE0EA-1586-4C47-80A9-505CCA25A78F}" presName="rect1" presStyleLbl="trAlignAcc1" presStyleIdx="1" presStyleCnt="3">
        <dgm:presLayoutVars>
          <dgm:bulletEnabled val="1"/>
        </dgm:presLayoutVars>
      </dgm:prSet>
      <dgm:spPr/>
    </dgm:pt>
    <dgm:pt modelId="{752FFD13-196E-C240-8220-77604848AE10}" type="pres">
      <dgm:prSet presAssocID="{BDDCE0EA-1586-4C47-80A9-505CCA25A78F}" presName="rect2"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063CCDB4-9A42-C048-ABEF-AC829FE0F766}" type="pres">
      <dgm:prSet presAssocID="{A9A8D32D-EEDE-2946-BFC9-E5FC35629B83}" presName="sibTrans" presStyleCnt="0"/>
      <dgm:spPr/>
    </dgm:pt>
    <dgm:pt modelId="{5E178D37-C18B-BA49-B854-D16F9FF41B89}" type="pres">
      <dgm:prSet presAssocID="{20EE7C9B-D099-9546-AAB9-08BF07A43A9F}" presName="composite" presStyleCnt="0"/>
      <dgm:spPr/>
    </dgm:pt>
    <dgm:pt modelId="{8C24253F-0DE1-5E43-9982-7752BE173EDC}" type="pres">
      <dgm:prSet presAssocID="{20EE7C9B-D099-9546-AAB9-08BF07A43A9F}" presName="rect1" presStyleLbl="trAlignAcc1" presStyleIdx="2" presStyleCnt="3">
        <dgm:presLayoutVars>
          <dgm:bulletEnabled val="1"/>
        </dgm:presLayoutVars>
      </dgm:prSet>
      <dgm:spPr/>
    </dgm:pt>
    <dgm:pt modelId="{373838C8-DE73-4F45-90BB-39D30FA9B2B1}" type="pres">
      <dgm:prSet presAssocID="{20EE7C9B-D099-9546-AAB9-08BF07A43A9F}" presName="rect2"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Lst>
  <dgm:cxnLst>
    <dgm:cxn modelId="{8134F413-78FC-0B4F-94FF-3D74113640BB}" srcId="{BDDCE0EA-1586-4C47-80A9-505CCA25A78F}" destId="{02F87981-04FA-1F47-9D7C-10E56EBDE596}" srcOrd="1" destOrd="0" parTransId="{71FCE837-2441-3A4A-B363-8818855FC9A6}" sibTransId="{188413DC-C686-E146-B5F3-ABE2F6CE912C}"/>
    <dgm:cxn modelId="{A686FE21-3F31-6846-A849-FB0680F11953}" srcId="{BDDCE0EA-1586-4C47-80A9-505CCA25A78F}" destId="{4B8601EA-6DA0-AD4A-A144-656CD84C1F3C}" srcOrd="0" destOrd="0" parTransId="{0DE5E857-6AED-994B-8794-21C8A7B0E4FA}" sibTransId="{6A1AE55C-1DF1-684E-AD76-F27D04B186EC}"/>
    <dgm:cxn modelId="{1C33EA48-D776-4D4C-8CA2-777B92EBD623}" type="presOf" srcId="{E97694DF-B663-8D45-A2DB-6231C69705F6}" destId="{765932D2-F4B9-D044-9038-66B7A109DD61}" srcOrd="0" destOrd="0" presId="urn:microsoft.com/office/officeart/2008/layout/PictureStrips"/>
    <dgm:cxn modelId="{AD5DF964-4FC0-B942-BE32-81E141C6B630}" type="presOf" srcId="{6126E1EE-7787-D647-9ADE-2ED851C5F4B1}" destId="{29470770-A11F-8642-818B-E84A6BBA2F2C}" srcOrd="0" destOrd="0" presId="urn:microsoft.com/office/officeart/2008/layout/PictureStrips"/>
    <dgm:cxn modelId="{081A8669-F2F4-1546-B086-22FC5FB6E3E5}" type="presOf" srcId="{4B8601EA-6DA0-AD4A-A144-656CD84C1F3C}" destId="{7EFF6A36-8212-444E-B3C0-39CE5D337743}" srcOrd="0" destOrd="1" presId="urn:microsoft.com/office/officeart/2008/layout/PictureStrips"/>
    <dgm:cxn modelId="{1B47197C-4A04-094A-8E60-F9EE818615A1}" type="presOf" srcId="{02F87981-04FA-1F47-9D7C-10E56EBDE596}" destId="{7EFF6A36-8212-444E-B3C0-39CE5D337743}" srcOrd="0" destOrd="2" presId="urn:microsoft.com/office/officeart/2008/layout/PictureStrips"/>
    <dgm:cxn modelId="{C8A89C92-5246-5A48-BAA1-C46E19355159}" srcId="{6126E1EE-7787-D647-9ADE-2ED851C5F4B1}" destId="{20EE7C9B-D099-9546-AAB9-08BF07A43A9F}" srcOrd="2" destOrd="0" parTransId="{04A73E93-E336-F244-BFAD-5F095F1EAF2C}" sibTransId="{605A2AE6-0C07-E947-B50F-C1A04F652461}"/>
    <dgm:cxn modelId="{853998C5-C403-ED48-B2F2-B8BDC3F909AF}" type="presOf" srcId="{57409CD7-78F7-2745-AD6A-5B3D92F878C5}" destId="{765932D2-F4B9-D044-9038-66B7A109DD61}" srcOrd="0" destOrd="1" presId="urn:microsoft.com/office/officeart/2008/layout/PictureStrips"/>
    <dgm:cxn modelId="{58803EC8-F5B9-7747-86B3-5A810BFC2728}" type="presOf" srcId="{BDDCE0EA-1586-4C47-80A9-505CCA25A78F}" destId="{7EFF6A36-8212-444E-B3C0-39CE5D337743}" srcOrd="0" destOrd="0" presId="urn:microsoft.com/office/officeart/2008/layout/PictureStrips"/>
    <dgm:cxn modelId="{B933C4C9-4154-8548-A332-827E4C299609}" srcId="{E97694DF-B663-8D45-A2DB-6231C69705F6}" destId="{57409CD7-78F7-2745-AD6A-5B3D92F878C5}" srcOrd="0" destOrd="0" parTransId="{91374BDF-91B5-0C47-B687-A1D0A1F85034}" sibTransId="{E6ADA1E1-B9FE-F340-BD0C-7ADA2A8389B2}"/>
    <dgm:cxn modelId="{ED92CFD2-6CD9-414C-B614-DCAA5A5EED56}" type="presOf" srcId="{20EE7C9B-D099-9546-AAB9-08BF07A43A9F}" destId="{8C24253F-0DE1-5E43-9982-7752BE173EDC}" srcOrd="0" destOrd="0" presId="urn:microsoft.com/office/officeart/2008/layout/PictureStrips"/>
    <dgm:cxn modelId="{E40AAEDC-5588-D649-B816-7412FF1ADA47}" srcId="{6126E1EE-7787-D647-9ADE-2ED851C5F4B1}" destId="{E97694DF-B663-8D45-A2DB-6231C69705F6}" srcOrd="0" destOrd="0" parTransId="{438C5CDA-D664-4042-8787-0CE2B8EA8903}" sibTransId="{B91FF3CB-A412-8C45-84F7-0E59C9784C9E}"/>
    <dgm:cxn modelId="{B630EBFD-E4C5-7E41-8301-69B1554A1D6C}" srcId="{6126E1EE-7787-D647-9ADE-2ED851C5F4B1}" destId="{BDDCE0EA-1586-4C47-80A9-505CCA25A78F}" srcOrd="1" destOrd="0" parTransId="{0A7FD88F-CF89-B54A-BCC0-7C82F2A26576}" sibTransId="{A9A8D32D-EEDE-2946-BFC9-E5FC35629B83}"/>
    <dgm:cxn modelId="{35286AD8-0337-A24B-9BB0-5B4C83ECEEE2}" type="presParOf" srcId="{29470770-A11F-8642-818B-E84A6BBA2F2C}" destId="{DD8FE091-89A2-6A4F-865E-85B9B3879914}" srcOrd="0" destOrd="0" presId="urn:microsoft.com/office/officeart/2008/layout/PictureStrips"/>
    <dgm:cxn modelId="{8082407C-A38F-D447-B0CF-CE6E9F4E14BA}" type="presParOf" srcId="{DD8FE091-89A2-6A4F-865E-85B9B3879914}" destId="{765932D2-F4B9-D044-9038-66B7A109DD61}" srcOrd="0" destOrd="0" presId="urn:microsoft.com/office/officeart/2008/layout/PictureStrips"/>
    <dgm:cxn modelId="{EA6BD358-893B-B74C-8972-696A71E5D76C}" type="presParOf" srcId="{DD8FE091-89A2-6A4F-865E-85B9B3879914}" destId="{469041D3-A50D-FA44-95E7-C39E2F11E6DD}" srcOrd="1" destOrd="0" presId="urn:microsoft.com/office/officeart/2008/layout/PictureStrips"/>
    <dgm:cxn modelId="{BACB3F51-1786-5F4D-8C77-FECEEE682765}" type="presParOf" srcId="{29470770-A11F-8642-818B-E84A6BBA2F2C}" destId="{E19AEA25-EDA5-3E4E-8BA8-4469713A977D}" srcOrd="1" destOrd="0" presId="urn:microsoft.com/office/officeart/2008/layout/PictureStrips"/>
    <dgm:cxn modelId="{D1D6BAED-CABF-494D-99A8-D100B91C2508}" type="presParOf" srcId="{29470770-A11F-8642-818B-E84A6BBA2F2C}" destId="{46F113B1-4A7D-0C44-AD64-52ADAEBAC592}" srcOrd="2" destOrd="0" presId="urn:microsoft.com/office/officeart/2008/layout/PictureStrips"/>
    <dgm:cxn modelId="{56094C61-CD2C-6E4C-A4FC-0F948452B8E3}" type="presParOf" srcId="{46F113B1-4A7D-0C44-AD64-52ADAEBAC592}" destId="{7EFF6A36-8212-444E-B3C0-39CE5D337743}" srcOrd="0" destOrd="0" presId="urn:microsoft.com/office/officeart/2008/layout/PictureStrips"/>
    <dgm:cxn modelId="{6ECFD070-ACB2-7843-9572-3ACFC3BBE7EB}" type="presParOf" srcId="{46F113B1-4A7D-0C44-AD64-52ADAEBAC592}" destId="{752FFD13-196E-C240-8220-77604848AE10}" srcOrd="1" destOrd="0" presId="urn:microsoft.com/office/officeart/2008/layout/PictureStrips"/>
    <dgm:cxn modelId="{40831FD8-AB93-8948-9FA7-004BCD82518C}" type="presParOf" srcId="{29470770-A11F-8642-818B-E84A6BBA2F2C}" destId="{063CCDB4-9A42-C048-ABEF-AC829FE0F766}" srcOrd="3" destOrd="0" presId="urn:microsoft.com/office/officeart/2008/layout/PictureStrips"/>
    <dgm:cxn modelId="{AFE8069D-CE7C-6B4D-A694-4B3D09EC42DD}" type="presParOf" srcId="{29470770-A11F-8642-818B-E84A6BBA2F2C}" destId="{5E178D37-C18B-BA49-B854-D16F9FF41B89}" srcOrd="4" destOrd="0" presId="urn:microsoft.com/office/officeart/2008/layout/PictureStrips"/>
    <dgm:cxn modelId="{6BA541A8-C4A9-0648-9783-D0651EF0CAA9}" type="presParOf" srcId="{5E178D37-C18B-BA49-B854-D16F9FF41B89}" destId="{8C24253F-0DE1-5E43-9982-7752BE173EDC}" srcOrd="0" destOrd="0" presId="urn:microsoft.com/office/officeart/2008/layout/PictureStrips"/>
    <dgm:cxn modelId="{0B474D03-3E1E-4047-A8E9-7D2A3BD44C51}" type="presParOf" srcId="{5E178D37-C18B-BA49-B854-D16F9FF41B89}" destId="{373838C8-DE73-4F45-90BB-39D30FA9B2B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26E1EE-7787-D647-9ADE-2ED851C5F4B1}" type="doc">
      <dgm:prSet loTypeId="urn:microsoft.com/office/officeart/2008/layout/PictureStrips" loCatId="" qsTypeId="urn:microsoft.com/office/officeart/2005/8/quickstyle/simple1" qsCatId="simple" csTypeId="urn:microsoft.com/office/officeart/2005/8/colors/accent0_3" csCatId="mainScheme" phldr="1"/>
      <dgm:spPr/>
      <dgm:t>
        <a:bodyPr/>
        <a:lstStyle/>
        <a:p>
          <a:endParaRPr lang="en-US"/>
        </a:p>
      </dgm:t>
    </dgm:pt>
    <dgm:pt modelId="{BDDCE0EA-1586-4C47-80A9-505CCA25A78F}">
      <dgm:prSet phldrT="[Text]"/>
      <dgm:spPr/>
      <dgm:t>
        <a:bodyPr/>
        <a:lstStyle/>
        <a:p>
          <a:r>
            <a:rPr lang="en-US" dirty="0"/>
            <a:t>Beware of Downloading  files</a:t>
          </a:r>
        </a:p>
      </dgm:t>
    </dgm:pt>
    <dgm:pt modelId="{0A7FD88F-CF89-B54A-BCC0-7C82F2A26576}" type="parTrans" cxnId="{B630EBFD-E4C5-7E41-8301-69B1554A1D6C}">
      <dgm:prSet/>
      <dgm:spPr/>
      <dgm:t>
        <a:bodyPr/>
        <a:lstStyle/>
        <a:p>
          <a:endParaRPr lang="en-US"/>
        </a:p>
      </dgm:t>
    </dgm:pt>
    <dgm:pt modelId="{A9A8D32D-EEDE-2946-BFC9-E5FC35629B83}" type="sibTrans" cxnId="{B630EBFD-E4C5-7E41-8301-69B1554A1D6C}">
      <dgm:prSet/>
      <dgm:spPr/>
      <dgm:t>
        <a:bodyPr/>
        <a:lstStyle/>
        <a:p>
          <a:endParaRPr lang="en-US"/>
        </a:p>
      </dgm:t>
    </dgm:pt>
    <dgm:pt modelId="{4B8601EA-6DA0-AD4A-A144-656CD84C1F3C}">
      <dgm:prSet phldrT="[Text]"/>
      <dgm:spPr/>
      <dgm:t>
        <a:bodyPr/>
        <a:lstStyle/>
        <a:p>
          <a:r>
            <a:rPr lang="en-US" dirty="0"/>
            <a:t>Avoid Public Wi-Fi</a:t>
          </a:r>
        </a:p>
      </dgm:t>
    </dgm:pt>
    <dgm:pt modelId="{0DE5E857-6AED-994B-8794-21C8A7B0E4FA}" type="parTrans" cxnId="{A686FE21-3F31-6846-A849-FB0680F11953}">
      <dgm:prSet/>
      <dgm:spPr/>
      <dgm:t>
        <a:bodyPr/>
        <a:lstStyle/>
        <a:p>
          <a:endParaRPr lang="en-US"/>
        </a:p>
      </dgm:t>
    </dgm:pt>
    <dgm:pt modelId="{6A1AE55C-1DF1-684E-AD76-F27D04B186EC}" type="sibTrans" cxnId="{A686FE21-3F31-6846-A849-FB0680F11953}">
      <dgm:prSet/>
      <dgm:spPr/>
      <dgm:t>
        <a:bodyPr/>
        <a:lstStyle/>
        <a:p>
          <a:endParaRPr lang="en-US"/>
        </a:p>
      </dgm:t>
    </dgm:pt>
    <dgm:pt modelId="{20EE7C9B-D099-9546-AAB9-08BF07A43A9F}">
      <dgm:prSet phldrT="[Text]"/>
      <dgm:spPr/>
      <dgm:t>
        <a:bodyPr/>
        <a:lstStyle/>
        <a:p>
          <a:r>
            <a:rPr lang="en-US" dirty="0"/>
            <a:t>Monitor Your E-Statements</a:t>
          </a:r>
        </a:p>
      </dgm:t>
    </dgm:pt>
    <dgm:pt modelId="{04A73E93-E336-F244-BFAD-5F095F1EAF2C}" type="parTrans" cxnId="{C8A89C92-5246-5A48-BAA1-C46E19355159}">
      <dgm:prSet/>
      <dgm:spPr/>
      <dgm:t>
        <a:bodyPr/>
        <a:lstStyle/>
        <a:p>
          <a:endParaRPr lang="en-US"/>
        </a:p>
      </dgm:t>
    </dgm:pt>
    <dgm:pt modelId="{605A2AE6-0C07-E947-B50F-C1A04F652461}" type="sibTrans" cxnId="{C8A89C92-5246-5A48-BAA1-C46E19355159}">
      <dgm:prSet/>
      <dgm:spPr/>
      <dgm:t>
        <a:bodyPr/>
        <a:lstStyle/>
        <a:p>
          <a:endParaRPr lang="en-US"/>
        </a:p>
      </dgm:t>
    </dgm:pt>
    <dgm:pt modelId="{06D3A3D9-338F-BF4B-A49E-3232E9E19681}">
      <dgm:prSet phldrT="[Text]"/>
      <dgm:spPr/>
      <dgm:t>
        <a:bodyPr/>
        <a:lstStyle/>
        <a:p>
          <a:r>
            <a:rPr lang="en-US" dirty="0"/>
            <a:t>Delete your statements</a:t>
          </a:r>
        </a:p>
      </dgm:t>
    </dgm:pt>
    <dgm:pt modelId="{840A3B1E-73E8-2942-9564-3894286E7067}" type="parTrans" cxnId="{876942CF-266D-994D-BF05-719F1163D245}">
      <dgm:prSet/>
      <dgm:spPr/>
      <dgm:t>
        <a:bodyPr/>
        <a:lstStyle/>
        <a:p>
          <a:endParaRPr lang="en-US"/>
        </a:p>
      </dgm:t>
    </dgm:pt>
    <dgm:pt modelId="{004398DA-1C80-E54A-8880-FE4D859DCE27}" type="sibTrans" cxnId="{876942CF-266D-994D-BF05-719F1163D245}">
      <dgm:prSet/>
      <dgm:spPr/>
      <dgm:t>
        <a:bodyPr/>
        <a:lstStyle/>
        <a:p>
          <a:endParaRPr lang="en-US"/>
        </a:p>
      </dgm:t>
    </dgm:pt>
    <dgm:pt modelId="{E97694DF-B663-8D45-A2DB-6231C69705F6}">
      <dgm:prSet phldrT="[Text]"/>
      <dgm:spPr/>
      <dgm:t>
        <a:bodyPr/>
        <a:lstStyle/>
        <a:p>
          <a:r>
            <a:rPr lang="en-US" dirty="0"/>
            <a:t>Sign up for email/text “transaction alerts” from your bank</a:t>
          </a:r>
        </a:p>
      </dgm:t>
    </dgm:pt>
    <dgm:pt modelId="{438C5CDA-D664-4042-8787-0CE2B8EA8903}" type="parTrans" cxnId="{E40AAEDC-5588-D649-B816-7412FF1ADA47}">
      <dgm:prSet/>
      <dgm:spPr/>
      <dgm:t>
        <a:bodyPr/>
        <a:lstStyle/>
        <a:p>
          <a:endParaRPr lang="en-US"/>
        </a:p>
      </dgm:t>
    </dgm:pt>
    <dgm:pt modelId="{B91FF3CB-A412-8C45-84F7-0E59C9784C9E}" type="sibTrans" cxnId="{E40AAEDC-5588-D649-B816-7412FF1ADA47}">
      <dgm:prSet/>
      <dgm:spPr/>
      <dgm:t>
        <a:bodyPr/>
        <a:lstStyle/>
        <a:p>
          <a:endParaRPr lang="en-US"/>
        </a:p>
      </dgm:t>
    </dgm:pt>
    <dgm:pt modelId="{29470770-A11F-8642-818B-E84A6BBA2F2C}" type="pres">
      <dgm:prSet presAssocID="{6126E1EE-7787-D647-9ADE-2ED851C5F4B1}" presName="Name0" presStyleCnt="0">
        <dgm:presLayoutVars>
          <dgm:dir/>
          <dgm:resizeHandles val="exact"/>
        </dgm:presLayoutVars>
      </dgm:prSet>
      <dgm:spPr/>
    </dgm:pt>
    <dgm:pt modelId="{DD8FE091-89A2-6A4F-865E-85B9B3879914}" type="pres">
      <dgm:prSet presAssocID="{E97694DF-B663-8D45-A2DB-6231C69705F6}" presName="composite" presStyleCnt="0"/>
      <dgm:spPr/>
    </dgm:pt>
    <dgm:pt modelId="{765932D2-F4B9-D044-9038-66B7A109DD61}" type="pres">
      <dgm:prSet presAssocID="{E97694DF-B663-8D45-A2DB-6231C69705F6}" presName="rect1" presStyleLbl="trAlignAcc1" presStyleIdx="0" presStyleCnt="3">
        <dgm:presLayoutVars>
          <dgm:bulletEnabled val="1"/>
        </dgm:presLayoutVars>
      </dgm:prSet>
      <dgm:spPr/>
    </dgm:pt>
    <dgm:pt modelId="{469041D3-A50D-FA44-95E7-C39E2F11E6DD}" type="pres">
      <dgm:prSet presAssocID="{E97694DF-B663-8D45-A2DB-6231C69705F6}" presName="rect2" presStyleLbl="fgImgPlace1" presStyleIdx="0" presStyleCnt="3"/>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3286"/>
          </a:stretch>
        </a:blipFill>
      </dgm:spPr>
    </dgm:pt>
    <dgm:pt modelId="{E19AEA25-EDA5-3E4E-8BA8-4469713A977D}" type="pres">
      <dgm:prSet presAssocID="{B91FF3CB-A412-8C45-84F7-0E59C9784C9E}" presName="sibTrans" presStyleCnt="0"/>
      <dgm:spPr/>
    </dgm:pt>
    <dgm:pt modelId="{46F113B1-4A7D-0C44-AD64-52ADAEBAC592}" type="pres">
      <dgm:prSet presAssocID="{BDDCE0EA-1586-4C47-80A9-505CCA25A78F}" presName="composite" presStyleCnt="0"/>
      <dgm:spPr/>
    </dgm:pt>
    <dgm:pt modelId="{7EFF6A36-8212-444E-B3C0-39CE5D337743}" type="pres">
      <dgm:prSet presAssocID="{BDDCE0EA-1586-4C47-80A9-505CCA25A78F}" presName="rect1" presStyleLbl="trAlignAcc1" presStyleIdx="1" presStyleCnt="3">
        <dgm:presLayoutVars>
          <dgm:bulletEnabled val="1"/>
        </dgm:presLayoutVars>
      </dgm:prSet>
      <dgm:spPr/>
    </dgm:pt>
    <dgm:pt modelId="{752FFD13-196E-C240-8220-77604848AE10}" type="pres">
      <dgm:prSet presAssocID="{BDDCE0EA-1586-4C47-80A9-505CCA25A78F}" presName="rect2"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063CCDB4-9A42-C048-ABEF-AC829FE0F766}" type="pres">
      <dgm:prSet presAssocID="{A9A8D32D-EEDE-2946-BFC9-E5FC35629B83}" presName="sibTrans" presStyleCnt="0"/>
      <dgm:spPr/>
    </dgm:pt>
    <dgm:pt modelId="{5E178D37-C18B-BA49-B854-D16F9FF41B89}" type="pres">
      <dgm:prSet presAssocID="{20EE7C9B-D099-9546-AAB9-08BF07A43A9F}" presName="composite" presStyleCnt="0"/>
      <dgm:spPr/>
    </dgm:pt>
    <dgm:pt modelId="{8C24253F-0DE1-5E43-9982-7752BE173EDC}" type="pres">
      <dgm:prSet presAssocID="{20EE7C9B-D099-9546-AAB9-08BF07A43A9F}" presName="rect1" presStyleLbl="trAlignAcc1" presStyleIdx="2" presStyleCnt="3">
        <dgm:presLayoutVars>
          <dgm:bulletEnabled val="1"/>
        </dgm:presLayoutVars>
      </dgm:prSet>
      <dgm:spPr/>
    </dgm:pt>
    <dgm:pt modelId="{373838C8-DE73-4F45-90BB-39D30FA9B2B1}" type="pres">
      <dgm:prSet presAssocID="{20EE7C9B-D099-9546-AAB9-08BF07A43A9F}" presName="rect2" presStyleLbl="fgImgPlace1" presStyleIdx="2" presStyleCnt="3" custLinFactNeighborX="-1268" custLinFactNeighborY="84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Lst>
  <dgm:cxnLst>
    <dgm:cxn modelId="{A186B613-E8A5-2D45-BDF5-D324F91260A0}" type="presOf" srcId="{6126E1EE-7787-D647-9ADE-2ED851C5F4B1}" destId="{29470770-A11F-8642-818B-E84A6BBA2F2C}" srcOrd="0" destOrd="0" presId="urn:microsoft.com/office/officeart/2008/layout/PictureStrips"/>
    <dgm:cxn modelId="{A686FE21-3F31-6846-A849-FB0680F11953}" srcId="{BDDCE0EA-1586-4C47-80A9-505CCA25A78F}" destId="{4B8601EA-6DA0-AD4A-A144-656CD84C1F3C}" srcOrd="0" destOrd="0" parTransId="{0DE5E857-6AED-994B-8794-21C8A7B0E4FA}" sibTransId="{6A1AE55C-1DF1-684E-AD76-F27D04B186EC}"/>
    <dgm:cxn modelId="{BE10C343-923C-A441-84E1-E5CD1DAC7F2C}" type="presOf" srcId="{06D3A3D9-338F-BF4B-A49E-3232E9E19681}" destId="{8C24253F-0DE1-5E43-9982-7752BE173EDC}" srcOrd="0" destOrd="1" presId="urn:microsoft.com/office/officeart/2008/layout/PictureStrips"/>
    <dgm:cxn modelId="{4CCAD95A-A9A8-7649-9487-E7F41B65ED2D}" type="presOf" srcId="{20EE7C9B-D099-9546-AAB9-08BF07A43A9F}" destId="{8C24253F-0DE1-5E43-9982-7752BE173EDC}" srcOrd="0" destOrd="0" presId="urn:microsoft.com/office/officeart/2008/layout/PictureStrips"/>
    <dgm:cxn modelId="{36AA7B65-98E3-4746-B7F7-2D0569A49EF1}" type="presOf" srcId="{BDDCE0EA-1586-4C47-80A9-505CCA25A78F}" destId="{7EFF6A36-8212-444E-B3C0-39CE5D337743}" srcOrd="0" destOrd="0" presId="urn:microsoft.com/office/officeart/2008/layout/PictureStrips"/>
    <dgm:cxn modelId="{C8A89C92-5246-5A48-BAA1-C46E19355159}" srcId="{6126E1EE-7787-D647-9ADE-2ED851C5F4B1}" destId="{20EE7C9B-D099-9546-AAB9-08BF07A43A9F}" srcOrd="2" destOrd="0" parTransId="{04A73E93-E336-F244-BFAD-5F095F1EAF2C}" sibTransId="{605A2AE6-0C07-E947-B50F-C1A04F652461}"/>
    <dgm:cxn modelId="{622B94BB-9A06-9943-91A3-973064E589F2}" type="presOf" srcId="{E97694DF-B663-8D45-A2DB-6231C69705F6}" destId="{765932D2-F4B9-D044-9038-66B7A109DD61}" srcOrd="0" destOrd="0" presId="urn:microsoft.com/office/officeart/2008/layout/PictureStrips"/>
    <dgm:cxn modelId="{876942CF-266D-994D-BF05-719F1163D245}" srcId="{20EE7C9B-D099-9546-AAB9-08BF07A43A9F}" destId="{06D3A3D9-338F-BF4B-A49E-3232E9E19681}" srcOrd="0" destOrd="0" parTransId="{840A3B1E-73E8-2942-9564-3894286E7067}" sibTransId="{004398DA-1C80-E54A-8880-FE4D859DCE27}"/>
    <dgm:cxn modelId="{E40AAEDC-5588-D649-B816-7412FF1ADA47}" srcId="{6126E1EE-7787-D647-9ADE-2ED851C5F4B1}" destId="{E97694DF-B663-8D45-A2DB-6231C69705F6}" srcOrd="0" destOrd="0" parTransId="{438C5CDA-D664-4042-8787-0CE2B8EA8903}" sibTransId="{B91FF3CB-A412-8C45-84F7-0E59C9784C9E}"/>
    <dgm:cxn modelId="{97C336EB-078F-5D41-A004-A6A01AB57FF7}" type="presOf" srcId="{4B8601EA-6DA0-AD4A-A144-656CD84C1F3C}" destId="{7EFF6A36-8212-444E-B3C0-39CE5D337743}" srcOrd="0" destOrd="1" presId="urn:microsoft.com/office/officeart/2008/layout/PictureStrips"/>
    <dgm:cxn modelId="{B630EBFD-E4C5-7E41-8301-69B1554A1D6C}" srcId="{6126E1EE-7787-D647-9ADE-2ED851C5F4B1}" destId="{BDDCE0EA-1586-4C47-80A9-505CCA25A78F}" srcOrd="1" destOrd="0" parTransId="{0A7FD88F-CF89-B54A-BCC0-7C82F2A26576}" sibTransId="{A9A8D32D-EEDE-2946-BFC9-E5FC35629B83}"/>
    <dgm:cxn modelId="{87A1A96E-CC76-B048-8E9D-F521CDE13B76}" type="presParOf" srcId="{29470770-A11F-8642-818B-E84A6BBA2F2C}" destId="{DD8FE091-89A2-6A4F-865E-85B9B3879914}" srcOrd="0" destOrd="0" presId="urn:microsoft.com/office/officeart/2008/layout/PictureStrips"/>
    <dgm:cxn modelId="{44A7A53A-AED6-6448-A6F8-481A13CC2027}" type="presParOf" srcId="{DD8FE091-89A2-6A4F-865E-85B9B3879914}" destId="{765932D2-F4B9-D044-9038-66B7A109DD61}" srcOrd="0" destOrd="0" presId="urn:microsoft.com/office/officeart/2008/layout/PictureStrips"/>
    <dgm:cxn modelId="{22991D7B-B146-5D42-92E9-C9108E67529B}" type="presParOf" srcId="{DD8FE091-89A2-6A4F-865E-85B9B3879914}" destId="{469041D3-A50D-FA44-95E7-C39E2F11E6DD}" srcOrd="1" destOrd="0" presId="urn:microsoft.com/office/officeart/2008/layout/PictureStrips"/>
    <dgm:cxn modelId="{82556C1C-A638-364E-AA6D-DC2C1133FB24}" type="presParOf" srcId="{29470770-A11F-8642-818B-E84A6BBA2F2C}" destId="{E19AEA25-EDA5-3E4E-8BA8-4469713A977D}" srcOrd="1" destOrd="0" presId="urn:microsoft.com/office/officeart/2008/layout/PictureStrips"/>
    <dgm:cxn modelId="{72ABDBFF-EBBD-9D47-895F-2C1A08CDB164}" type="presParOf" srcId="{29470770-A11F-8642-818B-E84A6BBA2F2C}" destId="{46F113B1-4A7D-0C44-AD64-52ADAEBAC592}" srcOrd="2" destOrd="0" presId="urn:microsoft.com/office/officeart/2008/layout/PictureStrips"/>
    <dgm:cxn modelId="{C2CBAAE8-BC87-5B4C-9631-D5E358567DAA}" type="presParOf" srcId="{46F113B1-4A7D-0C44-AD64-52ADAEBAC592}" destId="{7EFF6A36-8212-444E-B3C0-39CE5D337743}" srcOrd="0" destOrd="0" presId="urn:microsoft.com/office/officeart/2008/layout/PictureStrips"/>
    <dgm:cxn modelId="{557A5E0F-A7C6-3E48-B82F-7E980279DC77}" type="presParOf" srcId="{46F113B1-4A7D-0C44-AD64-52ADAEBAC592}" destId="{752FFD13-196E-C240-8220-77604848AE10}" srcOrd="1" destOrd="0" presId="urn:microsoft.com/office/officeart/2008/layout/PictureStrips"/>
    <dgm:cxn modelId="{787E759D-CCD7-B143-933D-DDFD2FA15C8D}" type="presParOf" srcId="{29470770-A11F-8642-818B-E84A6BBA2F2C}" destId="{063CCDB4-9A42-C048-ABEF-AC829FE0F766}" srcOrd="3" destOrd="0" presId="urn:microsoft.com/office/officeart/2008/layout/PictureStrips"/>
    <dgm:cxn modelId="{CF47E567-82A2-2541-A973-9C1247A01929}" type="presParOf" srcId="{29470770-A11F-8642-818B-E84A6BBA2F2C}" destId="{5E178D37-C18B-BA49-B854-D16F9FF41B89}" srcOrd="4" destOrd="0" presId="urn:microsoft.com/office/officeart/2008/layout/PictureStrips"/>
    <dgm:cxn modelId="{38CFF20A-B903-6B49-9BFF-74C75A70A164}" type="presParOf" srcId="{5E178D37-C18B-BA49-B854-D16F9FF41B89}" destId="{8C24253F-0DE1-5E43-9982-7752BE173EDC}" srcOrd="0" destOrd="0" presId="urn:microsoft.com/office/officeart/2008/layout/PictureStrips"/>
    <dgm:cxn modelId="{91B290D1-823C-3344-92E3-235B70FACADD}" type="presParOf" srcId="{5E178D37-C18B-BA49-B854-D16F9FF41B89}" destId="{373838C8-DE73-4F45-90BB-39D30FA9B2B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4EABF5-69EC-E941-9221-C8E5042F11F8}" type="doc">
      <dgm:prSet loTypeId="urn:microsoft.com/office/officeart/2005/8/layout/gear1" loCatId="" qsTypeId="urn:microsoft.com/office/officeart/2005/8/quickstyle/simple4" qsCatId="simple" csTypeId="urn:microsoft.com/office/officeart/2005/8/colors/accent0_1" csCatId="mainScheme" phldr="1"/>
      <dgm:spPr/>
      <dgm:t>
        <a:bodyPr/>
        <a:lstStyle/>
        <a:p>
          <a:endParaRPr lang="en-US"/>
        </a:p>
      </dgm:t>
    </dgm:pt>
    <dgm:pt modelId="{2D5D1824-4D7D-8746-9A2F-0907A616A098}">
      <dgm:prSet phldrT="[Text]"/>
      <dgm:spPr/>
      <dgm:t>
        <a:bodyPr/>
        <a:lstStyle/>
        <a:p>
          <a:r>
            <a:rPr lang="en-US" dirty="0"/>
            <a:t>Revisit/ Inactive Accounts</a:t>
          </a:r>
        </a:p>
      </dgm:t>
    </dgm:pt>
    <dgm:pt modelId="{F4CF781A-C84B-BA49-A97C-D0384FA8E7FF}" type="parTrans" cxnId="{C5B78907-84DB-8641-9196-C3FCF4CA4576}">
      <dgm:prSet/>
      <dgm:spPr/>
      <dgm:t>
        <a:bodyPr/>
        <a:lstStyle/>
        <a:p>
          <a:endParaRPr lang="en-US"/>
        </a:p>
      </dgm:t>
    </dgm:pt>
    <dgm:pt modelId="{EDE64E1F-DFC3-E642-937C-3F39AF11FFB3}" type="sibTrans" cxnId="{C5B78907-84DB-8641-9196-C3FCF4CA4576}">
      <dgm:prSet/>
      <dgm:spPr/>
      <dgm:t>
        <a:bodyPr/>
        <a:lstStyle/>
        <a:p>
          <a:endParaRPr lang="en-US"/>
        </a:p>
      </dgm:t>
    </dgm:pt>
    <dgm:pt modelId="{24673F37-8B38-A147-B926-8E23E62982DE}">
      <dgm:prSet phldrT="[Text]"/>
      <dgm:spPr/>
      <dgm:t>
        <a:bodyPr/>
        <a:lstStyle/>
        <a:p>
          <a:r>
            <a:rPr lang="en-US" dirty="0"/>
            <a:t>Shred Sensitive Documents</a:t>
          </a:r>
        </a:p>
      </dgm:t>
    </dgm:pt>
    <dgm:pt modelId="{6C9EC175-3A5D-F643-8C06-1A739B037982}" type="parTrans" cxnId="{2F9CB630-B4C4-1A4E-ACBD-FAA66A519F48}">
      <dgm:prSet/>
      <dgm:spPr/>
      <dgm:t>
        <a:bodyPr/>
        <a:lstStyle/>
        <a:p>
          <a:endParaRPr lang="en-US"/>
        </a:p>
      </dgm:t>
    </dgm:pt>
    <dgm:pt modelId="{FECE70EC-2AE2-6A47-9427-2C2B68DA2692}" type="sibTrans" cxnId="{2F9CB630-B4C4-1A4E-ACBD-FAA66A519F48}">
      <dgm:prSet/>
      <dgm:spPr/>
      <dgm:t>
        <a:bodyPr/>
        <a:lstStyle/>
        <a:p>
          <a:endParaRPr lang="en-US"/>
        </a:p>
      </dgm:t>
    </dgm:pt>
    <dgm:pt modelId="{170E8583-579A-AD42-97C7-85EAB8EA9D2E}">
      <dgm:prSet phldrT="[Text]"/>
      <dgm:spPr/>
      <dgm:t>
        <a:bodyPr/>
        <a:lstStyle/>
        <a:p>
          <a:r>
            <a:rPr lang="en-US" dirty="0"/>
            <a:t>Sign New Cards</a:t>
          </a:r>
        </a:p>
      </dgm:t>
    </dgm:pt>
    <dgm:pt modelId="{B485721F-B4E9-DE44-8B5D-9337177FDFB7}" type="parTrans" cxnId="{36EEA5C0-4149-2543-99D2-F123BB1432DC}">
      <dgm:prSet/>
      <dgm:spPr/>
      <dgm:t>
        <a:bodyPr/>
        <a:lstStyle/>
        <a:p>
          <a:endParaRPr lang="en-US"/>
        </a:p>
      </dgm:t>
    </dgm:pt>
    <dgm:pt modelId="{5267FF81-80D9-9B41-B9EA-8AE309B8B3FB}" type="sibTrans" cxnId="{36EEA5C0-4149-2543-99D2-F123BB1432DC}">
      <dgm:prSet/>
      <dgm:spPr/>
      <dgm:t>
        <a:bodyPr/>
        <a:lstStyle/>
        <a:p>
          <a:endParaRPr lang="en-US"/>
        </a:p>
      </dgm:t>
    </dgm:pt>
    <dgm:pt modelId="{990F29FD-7253-A249-AB7F-810F243F467F}" type="pres">
      <dgm:prSet presAssocID="{FC4EABF5-69EC-E941-9221-C8E5042F11F8}" presName="composite" presStyleCnt="0">
        <dgm:presLayoutVars>
          <dgm:chMax val="3"/>
          <dgm:animLvl val="lvl"/>
          <dgm:resizeHandles val="exact"/>
        </dgm:presLayoutVars>
      </dgm:prSet>
      <dgm:spPr/>
    </dgm:pt>
    <dgm:pt modelId="{C5CF1C34-1007-3A48-9B8B-42DD418C1FA4}" type="pres">
      <dgm:prSet presAssocID="{2D5D1824-4D7D-8746-9A2F-0907A616A098}" presName="gear1" presStyleLbl="node1" presStyleIdx="0" presStyleCnt="3">
        <dgm:presLayoutVars>
          <dgm:chMax val="1"/>
          <dgm:bulletEnabled val="1"/>
        </dgm:presLayoutVars>
      </dgm:prSet>
      <dgm:spPr/>
    </dgm:pt>
    <dgm:pt modelId="{B52E10FE-6FA1-E64B-9CEF-BC6EDEE9F906}" type="pres">
      <dgm:prSet presAssocID="{2D5D1824-4D7D-8746-9A2F-0907A616A098}" presName="gear1srcNode" presStyleLbl="node1" presStyleIdx="0" presStyleCnt="3"/>
      <dgm:spPr/>
    </dgm:pt>
    <dgm:pt modelId="{057B836C-2E11-1844-A2D7-B0E36288B0C7}" type="pres">
      <dgm:prSet presAssocID="{2D5D1824-4D7D-8746-9A2F-0907A616A098}" presName="gear1dstNode" presStyleLbl="node1" presStyleIdx="0" presStyleCnt="3"/>
      <dgm:spPr/>
    </dgm:pt>
    <dgm:pt modelId="{BD059A1C-2414-CA43-A96D-06227B39F398}" type="pres">
      <dgm:prSet presAssocID="{24673F37-8B38-A147-B926-8E23E62982DE}" presName="gear2" presStyleLbl="node1" presStyleIdx="1" presStyleCnt="3">
        <dgm:presLayoutVars>
          <dgm:chMax val="1"/>
          <dgm:bulletEnabled val="1"/>
        </dgm:presLayoutVars>
      </dgm:prSet>
      <dgm:spPr/>
    </dgm:pt>
    <dgm:pt modelId="{7EE0F8CB-F4D7-FF41-B228-D0044FF156AB}" type="pres">
      <dgm:prSet presAssocID="{24673F37-8B38-A147-B926-8E23E62982DE}" presName="gear2srcNode" presStyleLbl="node1" presStyleIdx="1" presStyleCnt="3"/>
      <dgm:spPr/>
    </dgm:pt>
    <dgm:pt modelId="{C67FC1E2-6D55-0144-927F-AE995274A3D2}" type="pres">
      <dgm:prSet presAssocID="{24673F37-8B38-A147-B926-8E23E62982DE}" presName="gear2dstNode" presStyleLbl="node1" presStyleIdx="1" presStyleCnt="3"/>
      <dgm:spPr/>
    </dgm:pt>
    <dgm:pt modelId="{C891BBB9-5124-EF42-B938-C701B610E862}" type="pres">
      <dgm:prSet presAssocID="{170E8583-579A-AD42-97C7-85EAB8EA9D2E}" presName="gear3" presStyleLbl="node1" presStyleIdx="2" presStyleCnt="3"/>
      <dgm:spPr/>
    </dgm:pt>
    <dgm:pt modelId="{5C186387-BFAA-D247-997B-244A088991D2}" type="pres">
      <dgm:prSet presAssocID="{170E8583-579A-AD42-97C7-85EAB8EA9D2E}" presName="gear3tx" presStyleLbl="node1" presStyleIdx="2" presStyleCnt="3">
        <dgm:presLayoutVars>
          <dgm:chMax val="1"/>
          <dgm:bulletEnabled val="1"/>
        </dgm:presLayoutVars>
      </dgm:prSet>
      <dgm:spPr/>
    </dgm:pt>
    <dgm:pt modelId="{8BE3C26E-7539-F743-A411-DE15AAC33E20}" type="pres">
      <dgm:prSet presAssocID="{170E8583-579A-AD42-97C7-85EAB8EA9D2E}" presName="gear3srcNode" presStyleLbl="node1" presStyleIdx="2" presStyleCnt="3"/>
      <dgm:spPr/>
    </dgm:pt>
    <dgm:pt modelId="{292D48B3-7A86-0A49-A9F8-8FF2FEFD6FEC}" type="pres">
      <dgm:prSet presAssocID="{170E8583-579A-AD42-97C7-85EAB8EA9D2E}" presName="gear3dstNode" presStyleLbl="node1" presStyleIdx="2" presStyleCnt="3"/>
      <dgm:spPr/>
    </dgm:pt>
    <dgm:pt modelId="{62345F94-88D7-054F-AB53-E7E8CBF1AE52}" type="pres">
      <dgm:prSet presAssocID="{EDE64E1F-DFC3-E642-937C-3F39AF11FFB3}" presName="connector1" presStyleLbl="sibTrans2D1" presStyleIdx="0" presStyleCnt="3"/>
      <dgm:spPr/>
    </dgm:pt>
    <dgm:pt modelId="{20750C56-4038-CB4F-81F4-896FAA625376}" type="pres">
      <dgm:prSet presAssocID="{FECE70EC-2AE2-6A47-9427-2C2B68DA2692}" presName="connector2" presStyleLbl="sibTrans2D1" presStyleIdx="1" presStyleCnt="3"/>
      <dgm:spPr/>
    </dgm:pt>
    <dgm:pt modelId="{FD87C1BB-1AAB-FF49-9D28-2D98DEC16CF8}" type="pres">
      <dgm:prSet presAssocID="{5267FF81-80D9-9B41-B9EA-8AE309B8B3FB}" presName="connector3" presStyleLbl="sibTrans2D1" presStyleIdx="2" presStyleCnt="3"/>
      <dgm:spPr/>
    </dgm:pt>
  </dgm:ptLst>
  <dgm:cxnLst>
    <dgm:cxn modelId="{FE22F200-A38A-914C-93A4-35D36766C0E4}" type="presOf" srcId="{FECE70EC-2AE2-6A47-9427-2C2B68DA2692}" destId="{20750C56-4038-CB4F-81F4-896FAA625376}" srcOrd="0" destOrd="0" presId="urn:microsoft.com/office/officeart/2005/8/layout/gear1"/>
    <dgm:cxn modelId="{C5B78907-84DB-8641-9196-C3FCF4CA4576}" srcId="{FC4EABF5-69EC-E941-9221-C8E5042F11F8}" destId="{2D5D1824-4D7D-8746-9A2F-0907A616A098}" srcOrd="0" destOrd="0" parTransId="{F4CF781A-C84B-BA49-A97C-D0384FA8E7FF}" sibTransId="{EDE64E1F-DFC3-E642-937C-3F39AF11FFB3}"/>
    <dgm:cxn modelId="{2F9CB630-B4C4-1A4E-ACBD-FAA66A519F48}" srcId="{FC4EABF5-69EC-E941-9221-C8E5042F11F8}" destId="{24673F37-8B38-A147-B926-8E23E62982DE}" srcOrd="1" destOrd="0" parTransId="{6C9EC175-3A5D-F643-8C06-1A739B037982}" sibTransId="{FECE70EC-2AE2-6A47-9427-2C2B68DA2692}"/>
    <dgm:cxn modelId="{891C4C46-A3A0-134D-BC6E-698A9DE7932F}" type="presOf" srcId="{170E8583-579A-AD42-97C7-85EAB8EA9D2E}" destId="{C891BBB9-5124-EF42-B938-C701B610E862}" srcOrd="0" destOrd="0" presId="urn:microsoft.com/office/officeart/2005/8/layout/gear1"/>
    <dgm:cxn modelId="{02F17B55-C155-3D49-91B4-2E92E90AE66A}" type="presOf" srcId="{2D5D1824-4D7D-8746-9A2F-0907A616A098}" destId="{C5CF1C34-1007-3A48-9B8B-42DD418C1FA4}" srcOrd="0" destOrd="0" presId="urn:microsoft.com/office/officeart/2005/8/layout/gear1"/>
    <dgm:cxn modelId="{3BC08A55-09E2-9C4D-962A-118C1D8CCA89}" type="presOf" srcId="{24673F37-8B38-A147-B926-8E23E62982DE}" destId="{BD059A1C-2414-CA43-A96D-06227B39F398}" srcOrd="0" destOrd="0" presId="urn:microsoft.com/office/officeart/2005/8/layout/gear1"/>
    <dgm:cxn modelId="{A0FCA667-C5EF-C243-989C-20B3A479D1FC}" type="presOf" srcId="{2D5D1824-4D7D-8746-9A2F-0907A616A098}" destId="{057B836C-2E11-1844-A2D7-B0E36288B0C7}" srcOrd="2" destOrd="0" presId="urn:microsoft.com/office/officeart/2005/8/layout/gear1"/>
    <dgm:cxn modelId="{376C0178-8403-BD49-B527-49251EA512D7}" type="presOf" srcId="{170E8583-579A-AD42-97C7-85EAB8EA9D2E}" destId="{8BE3C26E-7539-F743-A411-DE15AAC33E20}" srcOrd="2" destOrd="0" presId="urn:microsoft.com/office/officeart/2005/8/layout/gear1"/>
    <dgm:cxn modelId="{5BF5A278-6E82-4547-8CD1-67516743C704}" type="presOf" srcId="{2D5D1824-4D7D-8746-9A2F-0907A616A098}" destId="{B52E10FE-6FA1-E64B-9CEF-BC6EDEE9F906}" srcOrd="1" destOrd="0" presId="urn:microsoft.com/office/officeart/2005/8/layout/gear1"/>
    <dgm:cxn modelId="{FF92CB8C-DA08-7046-BABF-15A66C5FC742}" type="presOf" srcId="{FC4EABF5-69EC-E941-9221-C8E5042F11F8}" destId="{990F29FD-7253-A249-AB7F-810F243F467F}" srcOrd="0" destOrd="0" presId="urn:microsoft.com/office/officeart/2005/8/layout/gear1"/>
    <dgm:cxn modelId="{4023A298-59F8-6E41-9F86-42F9D6913567}" type="presOf" srcId="{170E8583-579A-AD42-97C7-85EAB8EA9D2E}" destId="{292D48B3-7A86-0A49-A9F8-8FF2FEFD6FEC}" srcOrd="3" destOrd="0" presId="urn:microsoft.com/office/officeart/2005/8/layout/gear1"/>
    <dgm:cxn modelId="{36EEA5C0-4149-2543-99D2-F123BB1432DC}" srcId="{FC4EABF5-69EC-E941-9221-C8E5042F11F8}" destId="{170E8583-579A-AD42-97C7-85EAB8EA9D2E}" srcOrd="2" destOrd="0" parTransId="{B485721F-B4E9-DE44-8B5D-9337177FDFB7}" sibTransId="{5267FF81-80D9-9B41-B9EA-8AE309B8B3FB}"/>
    <dgm:cxn modelId="{43136DC7-D12E-2942-AE18-5D9FE8EFA185}" type="presOf" srcId="{24673F37-8B38-A147-B926-8E23E62982DE}" destId="{7EE0F8CB-F4D7-FF41-B228-D0044FF156AB}" srcOrd="1" destOrd="0" presId="urn:microsoft.com/office/officeart/2005/8/layout/gear1"/>
    <dgm:cxn modelId="{6D21F6CB-B628-F847-899F-CC6C76325A72}" type="presOf" srcId="{170E8583-579A-AD42-97C7-85EAB8EA9D2E}" destId="{5C186387-BFAA-D247-997B-244A088991D2}" srcOrd="1" destOrd="0" presId="urn:microsoft.com/office/officeart/2005/8/layout/gear1"/>
    <dgm:cxn modelId="{8812BFDC-8B10-B34A-86BF-7BF314637C15}" type="presOf" srcId="{24673F37-8B38-A147-B926-8E23E62982DE}" destId="{C67FC1E2-6D55-0144-927F-AE995274A3D2}" srcOrd="2" destOrd="0" presId="urn:microsoft.com/office/officeart/2005/8/layout/gear1"/>
    <dgm:cxn modelId="{677EBBE3-BB03-7A4B-961A-DC7B0EF50446}" type="presOf" srcId="{5267FF81-80D9-9B41-B9EA-8AE309B8B3FB}" destId="{FD87C1BB-1AAB-FF49-9D28-2D98DEC16CF8}" srcOrd="0" destOrd="0" presId="urn:microsoft.com/office/officeart/2005/8/layout/gear1"/>
    <dgm:cxn modelId="{18CEB7FD-DEDA-AA46-A386-CF74A1BD0055}" type="presOf" srcId="{EDE64E1F-DFC3-E642-937C-3F39AF11FFB3}" destId="{62345F94-88D7-054F-AB53-E7E8CBF1AE52}" srcOrd="0" destOrd="0" presId="urn:microsoft.com/office/officeart/2005/8/layout/gear1"/>
    <dgm:cxn modelId="{FA499A3C-3ACE-BF47-8360-58FFE20987E0}" type="presParOf" srcId="{990F29FD-7253-A249-AB7F-810F243F467F}" destId="{C5CF1C34-1007-3A48-9B8B-42DD418C1FA4}" srcOrd="0" destOrd="0" presId="urn:microsoft.com/office/officeart/2005/8/layout/gear1"/>
    <dgm:cxn modelId="{E79CFBE5-E2FA-164D-AA9B-F79CD76CA1DA}" type="presParOf" srcId="{990F29FD-7253-A249-AB7F-810F243F467F}" destId="{B52E10FE-6FA1-E64B-9CEF-BC6EDEE9F906}" srcOrd="1" destOrd="0" presId="urn:microsoft.com/office/officeart/2005/8/layout/gear1"/>
    <dgm:cxn modelId="{ECDBB1CD-655C-8D47-89B9-3C5FEE821B12}" type="presParOf" srcId="{990F29FD-7253-A249-AB7F-810F243F467F}" destId="{057B836C-2E11-1844-A2D7-B0E36288B0C7}" srcOrd="2" destOrd="0" presId="urn:microsoft.com/office/officeart/2005/8/layout/gear1"/>
    <dgm:cxn modelId="{883CDFA5-53B8-3446-9A94-56919CBCB27A}" type="presParOf" srcId="{990F29FD-7253-A249-AB7F-810F243F467F}" destId="{BD059A1C-2414-CA43-A96D-06227B39F398}" srcOrd="3" destOrd="0" presId="urn:microsoft.com/office/officeart/2005/8/layout/gear1"/>
    <dgm:cxn modelId="{DE9E8FC2-2FAB-D047-96FA-935B23E4857D}" type="presParOf" srcId="{990F29FD-7253-A249-AB7F-810F243F467F}" destId="{7EE0F8CB-F4D7-FF41-B228-D0044FF156AB}" srcOrd="4" destOrd="0" presId="urn:microsoft.com/office/officeart/2005/8/layout/gear1"/>
    <dgm:cxn modelId="{5601F962-9C2A-7944-BB4A-6176528CB940}" type="presParOf" srcId="{990F29FD-7253-A249-AB7F-810F243F467F}" destId="{C67FC1E2-6D55-0144-927F-AE995274A3D2}" srcOrd="5" destOrd="0" presId="urn:microsoft.com/office/officeart/2005/8/layout/gear1"/>
    <dgm:cxn modelId="{C7F66C60-F632-4448-9381-B7BA0B7E5EBA}" type="presParOf" srcId="{990F29FD-7253-A249-AB7F-810F243F467F}" destId="{C891BBB9-5124-EF42-B938-C701B610E862}" srcOrd="6" destOrd="0" presId="urn:microsoft.com/office/officeart/2005/8/layout/gear1"/>
    <dgm:cxn modelId="{87C48825-E7D7-6A40-8F33-ADD0BBBD8288}" type="presParOf" srcId="{990F29FD-7253-A249-AB7F-810F243F467F}" destId="{5C186387-BFAA-D247-997B-244A088991D2}" srcOrd="7" destOrd="0" presId="urn:microsoft.com/office/officeart/2005/8/layout/gear1"/>
    <dgm:cxn modelId="{1A6A68D9-C89F-F94F-B9BE-23254E49C6C6}" type="presParOf" srcId="{990F29FD-7253-A249-AB7F-810F243F467F}" destId="{8BE3C26E-7539-F743-A411-DE15AAC33E20}" srcOrd="8" destOrd="0" presId="urn:microsoft.com/office/officeart/2005/8/layout/gear1"/>
    <dgm:cxn modelId="{609BF5E5-2A63-F14B-9F7B-F2B5D781F0A2}" type="presParOf" srcId="{990F29FD-7253-A249-AB7F-810F243F467F}" destId="{292D48B3-7A86-0A49-A9F8-8FF2FEFD6FEC}" srcOrd="9" destOrd="0" presId="urn:microsoft.com/office/officeart/2005/8/layout/gear1"/>
    <dgm:cxn modelId="{ACB4AA99-E228-6648-95C6-EA997BCDD272}" type="presParOf" srcId="{990F29FD-7253-A249-AB7F-810F243F467F}" destId="{62345F94-88D7-054F-AB53-E7E8CBF1AE52}" srcOrd="10" destOrd="0" presId="urn:microsoft.com/office/officeart/2005/8/layout/gear1"/>
    <dgm:cxn modelId="{79C3872B-4428-FE46-8BA2-F01F29E488DF}" type="presParOf" srcId="{990F29FD-7253-A249-AB7F-810F243F467F}" destId="{20750C56-4038-CB4F-81F4-896FAA625376}" srcOrd="11" destOrd="0" presId="urn:microsoft.com/office/officeart/2005/8/layout/gear1"/>
    <dgm:cxn modelId="{6FFFBBEB-33D2-9D40-B141-9DF770C6C8F2}" type="presParOf" srcId="{990F29FD-7253-A249-AB7F-810F243F467F}" destId="{FD87C1BB-1AAB-FF49-9D28-2D98DEC16C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383F0-8AF3-4254-B1E8-EC64782F3292}">
      <dsp:nvSpPr>
        <dsp:cNvPr id="0" name=""/>
        <dsp:cNvSpPr/>
      </dsp:nvSpPr>
      <dsp:spPr>
        <a:xfrm>
          <a:off x="940799" y="514009"/>
          <a:ext cx="1450199" cy="145019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975F2D3-63D6-4C4E-8DE4-5503364B8F21}">
      <dsp:nvSpPr>
        <dsp:cNvPr id="0" name=""/>
        <dsp:cNvSpPr/>
      </dsp:nvSpPr>
      <dsp:spPr>
        <a:xfrm>
          <a:off x="54566" y="2347390"/>
          <a:ext cx="32226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It's estimated that the average adult makes about 35,000 remotely conscious </a:t>
          </a:r>
          <a:r>
            <a:rPr lang="en-US" sz="1400" b="1" kern="1200"/>
            <a:t>decisions</a:t>
          </a:r>
          <a:r>
            <a:rPr lang="en-US" sz="1400" kern="1200"/>
            <a:t> each day.</a:t>
          </a:r>
        </a:p>
      </dsp:txBody>
      <dsp:txXfrm>
        <a:off x="54566" y="2347390"/>
        <a:ext cx="3222666" cy="720000"/>
      </dsp:txXfrm>
    </dsp:sp>
    <dsp:sp modelId="{7B828D56-6EC8-4969-864A-1E714A495BEB}">
      <dsp:nvSpPr>
        <dsp:cNvPr id="0" name=""/>
        <dsp:cNvSpPr/>
      </dsp:nvSpPr>
      <dsp:spPr>
        <a:xfrm>
          <a:off x="4727433" y="514009"/>
          <a:ext cx="1450199" cy="145019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AA289E-E6DC-4C5C-9F80-23EFD448D967}">
      <dsp:nvSpPr>
        <dsp:cNvPr id="0" name=""/>
        <dsp:cNvSpPr/>
      </dsp:nvSpPr>
      <dsp:spPr>
        <a:xfrm>
          <a:off x="3841199" y="2347390"/>
          <a:ext cx="32226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Somethings like brushing your teeth or having breakfast are easier to do because you have made them a </a:t>
          </a:r>
          <a:r>
            <a:rPr lang="en-US" sz="1400" b="1" kern="1200"/>
            <a:t>habit</a:t>
          </a:r>
          <a:r>
            <a:rPr lang="en-US" sz="1400" kern="1200"/>
            <a:t> or </a:t>
          </a:r>
          <a:r>
            <a:rPr lang="en-US" sz="1400" b="1" kern="1200"/>
            <a:t>routine</a:t>
          </a:r>
          <a:r>
            <a:rPr lang="en-US" sz="1400" kern="1200"/>
            <a:t>.</a:t>
          </a:r>
        </a:p>
      </dsp:txBody>
      <dsp:txXfrm>
        <a:off x="3841199" y="2347390"/>
        <a:ext cx="3222666" cy="720000"/>
      </dsp:txXfrm>
    </dsp:sp>
    <dsp:sp modelId="{41D3B28B-8CD7-4DC5-BE9C-7F9069DEA614}">
      <dsp:nvSpPr>
        <dsp:cNvPr id="0" name=""/>
        <dsp:cNvSpPr/>
      </dsp:nvSpPr>
      <dsp:spPr>
        <a:xfrm>
          <a:off x="8514066" y="514009"/>
          <a:ext cx="1450199" cy="145019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427165-CD21-4F7C-BA03-C934271D6E00}">
      <dsp:nvSpPr>
        <dsp:cNvPr id="0" name=""/>
        <dsp:cNvSpPr/>
      </dsp:nvSpPr>
      <dsp:spPr>
        <a:xfrm>
          <a:off x="7627832" y="2347390"/>
          <a:ext cx="32226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Here are some tools that will help you make better Money Habits.</a:t>
          </a:r>
        </a:p>
      </dsp:txBody>
      <dsp:txXfrm>
        <a:off x="7627832" y="2347390"/>
        <a:ext cx="3222666"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1E47D-2A71-EA40-A8EE-0E74A078BEAF}">
      <dsp:nvSpPr>
        <dsp:cNvPr id="0" name=""/>
        <dsp:cNvSpPr/>
      </dsp:nvSpPr>
      <dsp:spPr>
        <a:xfrm rot="5400000">
          <a:off x="249041" y="2114668"/>
          <a:ext cx="750133" cy="1248205"/>
        </a:xfrm>
        <a:prstGeom prst="corner">
          <a:avLst>
            <a:gd name="adj1" fmla="val 16120"/>
            <a:gd name="adj2" fmla="val 1611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49FE13-1107-3A4B-AB9F-F74872003A21}">
      <dsp:nvSpPr>
        <dsp:cNvPr id="0" name=""/>
        <dsp:cNvSpPr/>
      </dsp:nvSpPr>
      <dsp:spPr>
        <a:xfrm>
          <a:off x="123826" y="2487613"/>
          <a:ext cx="1126886" cy="98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Beware of notices announcing that you’ve won a prize for a contest you did not enter</a:t>
          </a:r>
        </a:p>
      </dsp:txBody>
      <dsp:txXfrm>
        <a:off x="123826" y="2487613"/>
        <a:ext cx="1126886" cy="987782"/>
      </dsp:txXfrm>
    </dsp:sp>
    <dsp:sp modelId="{09D31F34-F6A6-4E4D-B9A0-F4C0CDE3D6E4}">
      <dsp:nvSpPr>
        <dsp:cNvPr id="0" name=""/>
        <dsp:cNvSpPr/>
      </dsp:nvSpPr>
      <dsp:spPr>
        <a:xfrm>
          <a:off x="1038092" y="2022774"/>
          <a:ext cx="212620" cy="212620"/>
        </a:xfrm>
        <a:prstGeom prst="triangle">
          <a:avLst>
            <a:gd name="adj" fmla="val 10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D5D197-D8AF-B144-96B8-BA7C0FAE9B7A}">
      <dsp:nvSpPr>
        <dsp:cNvPr id="0" name=""/>
        <dsp:cNvSpPr/>
      </dsp:nvSpPr>
      <dsp:spPr>
        <a:xfrm rot="5400000">
          <a:off x="1628571" y="1773302"/>
          <a:ext cx="750133" cy="1248205"/>
        </a:xfrm>
        <a:prstGeom prst="corner">
          <a:avLst>
            <a:gd name="adj1" fmla="val 16120"/>
            <a:gd name="adj2" fmla="val 1611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239342-59E5-2142-AEBF-18C15F59204B}">
      <dsp:nvSpPr>
        <dsp:cNvPr id="0" name=""/>
        <dsp:cNvSpPr/>
      </dsp:nvSpPr>
      <dsp:spPr>
        <a:xfrm>
          <a:off x="1503355" y="2146247"/>
          <a:ext cx="1126886" cy="98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Notify your post office if you change address</a:t>
          </a:r>
        </a:p>
      </dsp:txBody>
      <dsp:txXfrm>
        <a:off x="1503355" y="2146247"/>
        <a:ext cx="1126886" cy="987782"/>
      </dsp:txXfrm>
    </dsp:sp>
    <dsp:sp modelId="{9F236B27-2F83-304C-848D-3A7B6E90EC4C}">
      <dsp:nvSpPr>
        <dsp:cNvPr id="0" name=""/>
        <dsp:cNvSpPr/>
      </dsp:nvSpPr>
      <dsp:spPr>
        <a:xfrm>
          <a:off x="2417622" y="1681408"/>
          <a:ext cx="212620" cy="212620"/>
        </a:xfrm>
        <a:prstGeom prst="triangle">
          <a:avLst>
            <a:gd name="adj" fmla="val 10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3BC578-F9C8-DB4E-BD67-6E2BED04A5CD}">
      <dsp:nvSpPr>
        <dsp:cNvPr id="0" name=""/>
        <dsp:cNvSpPr/>
      </dsp:nvSpPr>
      <dsp:spPr>
        <a:xfrm rot="5400000">
          <a:off x="3008101" y="1431936"/>
          <a:ext cx="750133" cy="1248205"/>
        </a:xfrm>
        <a:prstGeom prst="corner">
          <a:avLst>
            <a:gd name="adj1" fmla="val 16120"/>
            <a:gd name="adj2" fmla="val 1611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2AF20B-A9F3-754A-8E3E-B8701642B1AD}">
      <dsp:nvSpPr>
        <dsp:cNvPr id="0" name=""/>
        <dsp:cNvSpPr/>
      </dsp:nvSpPr>
      <dsp:spPr>
        <a:xfrm>
          <a:off x="2882885" y="1804881"/>
          <a:ext cx="1126886" cy="98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Make sure your mailbox is secure</a:t>
          </a:r>
        </a:p>
      </dsp:txBody>
      <dsp:txXfrm>
        <a:off x="2882885" y="1804881"/>
        <a:ext cx="1126886" cy="987782"/>
      </dsp:txXfrm>
    </dsp:sp>
    <dsp:sp modelId="{E71A7D6F-06F6-0149-A366-2696FC1B0A12}">
      <dsp:nvSpPr>
        <dsp:cNvPr id="0" name=""/>
        <dsp:cNvSpPr/>
      </dsp:nvSpPr>
      <dsp:spPr>
        <a:xfrm>
          <a:off x="3797151" y="1340042"/>
          <a:ext cx="212620" cy="212620"/>
        </a:xfrm>
        <a:prstGeom prst="triangle">
          <a:avLst>
            <a:gd name="adj" fmla="val 10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9173C7-0E3E-E64A-9EAE-0CD85C5093D0}">
      <dsp:nvSpPr>
        <dsp:cNvPr id="0" name=""/>
        <dsp:cNvSpPr/>
      </dsp:nvSpPr>
      <dsp:spPr>
        <a:xfrm rot="5400000">
          <a:off x="4387630" y="1090570"/>
          <a:ext cx="750133" cy="1248205"/>
        </a:xfrm>
        <a:prstGeom prst="corner">
          <a:avLst>
            <a:gd name="adj1" fmla="val 16120"/>
            <a:gd name="adj2" fmla="val 1611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C49904-024C-1944-990D-57CB1C94B26E}">
      <dsp:nvSpPr>
        <dsp:cNvPr id="0" name=""/>
        <dsp:cNvSpPr/>
      </dsp:nvSpPr>
      <dsp:spPr>
        <a:xfrm>
          <a:off x="4262414" y="1463515"/>
          <a:ext cx="1126886" cy="98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Collect your delivered mail; don’t let it sit in the mailbox too long</a:t>
          </a:r>
        </a:p>
      </dsp:txBody>
      <dsp:txXfrm>
        <a:off x="4262414" y="1463515"/>
        <a:ext cx="1126886" cy="987782"/>
      </dsp:txXfrm>
    </dsp:sp>
    <dsp:sp modelId="{389F1015-F6C1-A546-9F53-8BE8C124F0DA}">
      <dsp:nvSpPr>
        <dsp:cNvPr id="0" name=""/>
        <dsp:cNvSpPr/>
      </dsp:nvSpPr>
      <dsp:spPr>
        <a:xfrm>
          <a:off x="5176681" y="998676"/>
          <a:ext cx="212620" cy="212620"/>
        </a:xfrm>
        <a:prstGeom prst="triangle">
          <a:avLst>
            <a:gd name="adj" fmla="val 10000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D24986-1D41-D14D-9BBA-0C68949AAB79}">
      <dsp:nvSpPr>
        <dsp:cNvPr id="0" name=""/>
        <dsp:cNvSpPr/>
      </dsp:nvSpPr>
      <dsp:spPr>
        <a:xfrm rot="5400000">
          <a:off x="5767160" y="749204"/>
          <a:ext cx="750133" cy="1248205"/>
        </a:xfrm>
        <a:prstGeom prst="corner">
          <a:avLst>
            <a:gd name="adj1" fmla="val 16120"/>
            <a:gd name="adj2" fmla="val 16110"/>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31E16A-0203-F645-A4F0-EC808C21D0C8}">
      <dsp:nvSpPr>
        <dsp:cNvPr id="0" name=""/>
        <dsp:cNvSpPr/>
      </dsp:nvSpPr>
      <dsp:spPr>
        <a:xfrm>
          <a:off x="5641944" y="1122149"/>
          <a:ext cx="1126886" cy="98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a:cs typeface="Arial"/>
            </a:rPr>
            <a:t>Have your mail held when on vacation</a:t>
          </a:r>
        </a:p>
      </dsp:txBody>
      <dsp:txXfrm>
        <a:off x="5641944" y="1122149"/>
        <a:ext cx="1126886" cy="987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55F37-E7EF-40AF-A242-B575283A2C85}">
      <dsp:nvSpPr>
        <dsp:cNvPr id="0" name=""/>
        <dsp:cNvSpPr/>
      </dsp:nvSpPr>
      <dsp:spPr>
        <a:xfrm>
          <a:off x="0" y="0"/>
          <a:ext cx="6506304"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2784BEE2-909B-4623-9595-44B5DEBECEDE}">
      <dsp:nvSpPr>
        <dsp:cNvPr id="0" name=""/>
        <dsp:cNvSpPr/>
      </dsp:nvSpPr>
      <dsp:spPr>
        <a:xfrm>
          <a:off x="0" y="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Forced savings plan because mortgage principal payments are retained as </a:t>
          </a:r>
          <a:r>
            <a:rPr lang="en-US" sz="2900" b="1" i="1" kern="1200"/>
            <a:t>equity</a:t>
          </a:r>
          <a:r>
            <a:rPr lang="en-US" sz="2900" kern="1200"/>
            <a:t> in the home</a:t>
          </a:r>
        </a:p>
      </dsp:txBody>
      <dsp:txXfrm>
        <a:off x="0" y="0"/>
        <a:ext cx="6506304" cy="1394460"/>
      </dsp:txXfrm>
    </dsp:sp>
    <dsp:sp modelId="{FE8C214D-496C-47BE-AD7E-0514DE63D170}">
      <dsp:nvSpPr>
        <dsp:cNvPr id="0" name=""/>
        <dsp:cNvSpPr/>
      </dsp:nvSpPr>
      <dsp:spPr>
        <a:xfrm>
          <a:off x="0" y="1394460"/>
          <a:ext cx="6506304" cy="0"/>
        </a:xfrm>
        <a:prstGeom prst="line">
          <a:avLst/>
        </a:prstGeom>
        <a:gradFill rotWithShape="0">
          <a:gsLst>
            <a:gs pos="0">
              <a:schemeClr val="accent2">
                <a:hueOff val="6116389"/>
                <a:satOff val="-2513"/>
                <a:lumOff val="-850"/>
                <a:alphaOff val="0"/>
                <a:tint val="94000"/>
                <a:satMod val="103000"/>
                <a:lumMod val="102000"/>
              </a:schemeClr>
            </a:gs>
            <a:gs pos="50000">
              <a:schemeClr val="accent2">
                <a:hueOff val="6116389"/>
                <a:satOff val="-2513"/>
                <a:lumOff val="-850"/>
                <a:alphaOff val="0"/>
                <a:shade val="100000"/>
                <a:satMod val="110000"/>
                <a:lumMod val="100000"/>
              </a:schemeClr>
            </a:gs>
            <a:gs pos="100000">
              <a:schemeClr val="accent2">
                <a:hueOff val="6116389"/>
                <a:satOff val="-2513"/>
                <a:lumOff val="-850"/>
                <a:alphaOff val="0"/>
                <a:shade val="78000"/>
                <a:satMod val="120000"/>
                <a:lumMod val="99000"/>
              </a:schemeClr>
            </a:gs>
          </a:gsLst>
          <a:lin ang="5400000" scaled="0"/>
        </a:gradFill>
        <a:ln w="6350" cap="flat" cmpd="sng" algn="in">
          <a:solidFill>
            <a:schemeClr val="accent2">
              <a:hueOff val="6116389"/>
              <a:satOff val="-2513"/>
              <a:lumOff val="-85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208D4C7-70D2-42A0-8286-F2EED91DFD09}">
      <dsp:nvSpPr>
        <dsp:cNvPr id="0" name=""/>
        <dsp:cNvSpPr/>
      </dsp:nvSpPr>
      <dsp:spPr>
        <a:xfrm>
          <a:off x="0" y="139446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Usually a good long-term investment– home value can increase over time </a:t>
          </a:r>
        </a:p>
      </dsp:txBody>
      <dsp:txXfrm>
        <a:off x="0" y="1394460"/>
        <a:ext cx="6506304" cy="1394460"/>
      </dsp:txXfrm>
    </dsp:sp>
    <dsp:sp modelId="{317707EB-EC45-404A-AA67-325FD7164C2C}">
      <dsp:nvSpPr>
        <dsp:cNvPr id="0" name=""/>
        <dsp:cNvSpPr/>
      </dsp:nvSpPr>
      <dsp:spPr>
        <a:xfrm>
          <a:off x="0" y="2788920"/>
          <a:ext cx="6506304" cy="0"/>
        </a:xfrm>
        <a:prstGeom prst="line">
          <a:avLst/>
        </a:prstGeom>
        <a:gradFill rotWithShape="0">
          <a:gsLst>
            <a:gs pos="0">
              <a:schemeClr val="accent2">
                <a:hueOff val="12232778"/>
                <a:satOff val="-5027"/>
                <a:lumOff val="-1699"/>
                <a:alphaOff val="0"/>
                <a:tint val="94000"/>
                <a:satMod val="103000"/>
                <a:lumMod val="102000"/>
              </a:schemeClr>
            </a:gs>
            <a:gs pos="50000">
              <a:schemeClr val="accent2">
                <a:hueOff val="12232778"/>
                <a:satOff val="-5027"/>
                <a:lumOff val="-1699"/>
                <a:alphaOff val="0"/>
                <a:shade val="100000"/>
                <a:satMod val="110000"/>
                <a:lumMod val="100000"/>
              </a:schemeClr>
            </a:gs>
            <a:gs pos="100000">
              <a:schemeClr val="accent2">
                <a:hueOff val="12232778"/>
                <a:satOff val="-5027"/>
                <a:lumOff val="-1699"/>
                <a:alphaOff val="0"/>
                <a:shade val="78000"/>
                <a:satMod val="120000"/>
                <a:lumMod val="99000"/>
              </a:schemeClr>
            </a:gs>
          </a:gsLst>
          <a:lin ang="5400000" scaled="0"/>
        </a:gradFill>
        <a:ln w="6350" cap="flat" cmpd="sng" algn="in">
          <a:solidFill>
            <a:schemeClr val="accent2">
              <a:hueOff val="12232778"/>
              <a:satOff val="-5027"/>
              <a:lumOff val="-1699"/>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5927E667-9321-4D4D-A2DF-06E6900424BF}">
      <dsp:nvSpPr>
        <dsp:cNvPr id="0" name=""/>
        <dsp:cNvSpPr/>
      </dsp:nvSpPr>
      <dsp:spPr>
        <a:xfrm>
          <a:off x="0" y="278892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Property taxes &amp; interest payments can be deducted from your federal income taxes</a:t>
          </a:r>
        </a:p>
      </dsp:txBody>
      <dsp:txXfrm>
        <a:off x="0" y="2788920"/>
        <a:ext cx="6506304" cy="1394460"/>
      </dsp:txXfrm>
    </dsp:sp>
    <dsp:sp modelId="{2EB3D9AF-4421-4078-BC1F-ADBA32742AC7}">
      <dsp:nvSpPr>
        <dsp:cNvPr id="0" name=""/>
        <dsp:cNvSpPr/>
      </dsp:nvSpPr>
      <dsp:spPr>
        <a:xfrm>
          <a:off x="0" y="4183380"/>
          <a:ext cx="6506304" cy="0"/>
        </a:xfrm>
        <a:prstGeom prst="line">
          <a:avLst/>
        </a:prstGeom>
        <a:gradFill rotWithShape="0">
          <a:gsLst>
            <a:gs pos="0">
              <a:schemeClr val="accent2">
                <a:hueOff val="18349167"/>
                <a:satOff val="-7540"/>
                <a:lumOff val="-2549"/>
                <a:alphaOff val="0"/>
                <a:tint val="94000"/>
                <a:satMod val="103000"/>
                <a:lumMod val="102000"/>
              </a:schemeClr>
            </a:gs>
            <a:gs pos="50000">
              <a:schemeClr val="accent2">
                <a:hueOff val="18349167"/>
                <a:satOff val="-7540"/>
                <a:lumOff val="-2549"/>
                <a:alphaOff val="0"/>
                <a:shade val="100000"/>
                <a:satMod val="110000"/>
                <a:lumMod val="100000"/>
              </a:schemeClr>
            </a:gs>
            <a:gs pos="100000">
              <a:schemeClr val="accent2">
                <a:hueOff val="18349167"/>
                <a:satOff val="-7540"/>
                <a:lumOff val="-2549"/>
                <a:alphaOff val="0"/>
                <a:shade val="78000"/>
                <a:satMod val="120000"/>
                <a:lumMod val="99000"/>
              </a:schemeClr>
            </a:gs>
          </a:gsLst>
          <a:lin ang="5400000" scaled="0"/>
        </a:gradFill>
        <a:ln w="6350" cap="flat" cmpd="sng" algn="in">
          <a:solidFill>
            <a:schemeClr val="accent2">
              <a:hueOff val="18349167"/>
              <a:satOff val="-7540"/>
              <a:lumOff val="-2549"/>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18FDE47-3809-4480-B0C7-81361D6F36F0}">
      <dsp:nvSpPr>
        <dsp:cNvPr id="0" name=""/>
        <dsp:cNvSpPr/>
      </dsp:nvSpPr>
      <dsp:spPr>
        <a:xfrm>
          <a:off x="0" y="418338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Mortgage payments can be less than rent payments in some markets.</a:t>
          </a:r>
        </a:p>
      </dsp:txBody>
      <dsp:txXfrm>
        <a:off x="0" y="4183380"/>
        <a:ext cx="6506304" cy="13944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90F37-688C-42C3-B413-75E28F62327C}">
      <dsp:nvSpPr>
        <dsp:cNvPr id="0" name=""/>
        <dsp:cNvSpPr/>
      </dsp:nvSpPr>
      <dsp:spPr>
        <a:xfrm>
          <a:off x="0" y="0"/>
          <a:ext cx="5530358" cy="1673352"/>
        </a:xfrm>
        <a:prstGeom prst="roundRect">
          <a:avLst>
            <a:gd name="adj" fmla="val 10000"/>
          </a:avLst>
        </a:prstGeom>
        <a:gradFill rotWithShape="0">
          <a:gsLst>
            <a:gs pos="0">
              <a:schemeClr val="accent1">
                <a:shade val="80000"/>
                <a:hueOff val="0"/>
                <a:satOff val="0"/>
                <a:lumOff val="0"/>
                <a:alphaOff val="0"/>
                <a:tint val="94000"/>
                <a:satMod val="103000"/>
                <a:lumMod val="102000"/>
              </a:schemeClr>
            </a:gs>
            <a:gs pos="50000">
              <a:schemeClr val="accent1">
                <a:shade val="80000"/>
                <a:hueOff val="0"/>
                <a:satOff val="0"/>
                <a:lumOff val="0"/>
                <a:alphaOff val="0"/>
                <a:shade val="100000"/>
                <a:satMod val="110000"/>
                <a:lumMod val="100000"/>
              </a:schemeClr>
            </a:gs>
            <a:gs pos="100000">
              <a:schemeClr val="accent1">
                <a:shade val="8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 equity builds, you can step up to a larger home or borrow against your home (home equity loan) to make home improvements etc. </a:t>
          </a:r>
        </a:p>
      </dsp:txBody>
      <dsp:txXfrm>
        <a:off x="49011" y="49011"/>
        <a:ext cx="3724680" cy="1575330"/>
      </dsp:txXfrm>
    </dsp:sp>
    <dsp:sp modelId="{447C4A88-53CD-457F-B446-14D4E71331D3}">
      <dsp:nvSpPr>
        <dsp:cNvPr id="0" name=""/>
        <dsp:cNvSpPr/>
      </dsp:nvSpPr>
      <dsp:spPr>
        <a:xfrm>
          <a:off x="487972" y="1952244"/>
          <a:ext cx="5530358" cy="1673352"/>
        </a:xfrm>
        <a:prstGeom prst="roundRect">
          <a:avLst>
            <a:gd name="adj" fmla="val 10000"/>
          </a:avLst>
        </a:prstGeom>
        <a:gradFill rotWithShape="0">
          <a:gsLst>
            <a:gs pos="0">
              <a:schemeClr val="accent1">
                <a:shade val="80000"/>
                <a:hueOff val="-70125"/>
                <a:satOff val="-1387"/>
                <a:lumOff val="12184"/>
                <a:alphaOff val="0"/>
                <a:tint val="94000"/>
                <a:satMod val="103000"/>
                <a:lumMod val="102000"/>
              </a:schemeClr>
            </a:gs>
            <a:gs pos="50000">
              <a:schemeClr val="accent1">
                <a:shade val="80000"/>
                <a:hueOff val="-70125"/>
                <a:satOff val="-1387"/>
                <a:lumOff val="12184"/>
                <a:alphaOff val="0"/>
                <a:shade val="100000"/>
                <a:satMod val="110000"/>
                <a:lumMod val="100000"/>
              </a:schemeClr>
            </a:gs>
            <a:gs pos="100000">
              <a:schemeClr val="accent1">
                <a:shade val="80000"/>
                <a:hueOff val="-70125"/>
                <a:satOff val="-1387"/>
                <a:lumOff val="12184"/>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Homeownership can enhance a family's sense of control over their lives &amp; environment, as well as promote stronger community ties . i.e. education, tribal events etc. </a:t>
          </a:r>
        </a:p>
      </dsp:txBody>
      <dsp:txXfrm>
        <a:off x="536983" y="2001255"/>
        <a:ext cx="3856684" cy="1575330"/>
      </dsp:txXfrm>
    </dsp:sp>
    <dsp:sp modelId="{B6116FD0-7B9F-45C5-9B38-8170923D1869}">
      <dsp:nvSpPr>
        <dsp:cNvPr id="0" name=""/>
        <dsp:cNvSpPr/>
      </dsp:nvSpPr>
      <dsp:spPr>
        <a:xfrm>
          <a:off x="975945" y="3904488"/>
          <a:ext cx="5530358" cy="1673352"/>
        </a:xfrm>
        <a:prstGeom prst="roundRect">
          <a:avLst>
            <a:gd name="adj" fmla="val 10000"/>
          </a:avLst>
        </a:prstGeom>
        <a:gradFill rotWithShape="0">
          <a:gsLst>
            <a:gs pos="0">
              <a:schemeClr val="accent1">
                <a:shade val="80000"/>
                <a:hueOff val="-140250"/>
                <a:satOff val="-2774"/>
                <a:lumOff val="24369"/>
                <a:alphaOff val="0"/>
                <a:tint val="94000"/>
                <a:satMod val="103000"/>
                <a:lumMod val="102000"/>
              </a:schemeClr>
            </a:gs>
            <a:gs pos="50000">
              <a:schemeClr val="accent1">
                <a:shade val="80000"/>
                <a:hueOff val="-140250"/>
                <a:satOff val="-2774"/>
                <a:lumOff val="24369"/>
                <a:alphaOff val="0"/>
                <a:shade val="100000"/>
                <a:satMod val="110000"/>
                <a:lumMod val="100000"/>
              </a:schemeClr>
            </a:gs>
            <a:gs pos="100000">
              <a:schemeClr val="accent1">
                <a:shade val="80000"/>
                <a:hueOff val="-140250"/>
                <a:satOff val="-2774"/>
                <a:lumOff val="2436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can customize a home to suit stages of life, special needs,  and personal tastes.</a:t>
          </a:r>
        </a:p>
      </dsp:txBody>
      <dsp:txXfrm>
        <a:off x="1024956" y="3953499"/>
        <a:ext cx="3856684" cy="1575330"/>
      </dsp:txXfrm>
    </dsp:sp>
    <dsp:sp modelId="{C67CE982-2E24-4147-9BDA-00331323AA39}">
      <dsp:nvSpPr>
        <dsp:cNvPr id="0" name=""/>
        <dsp:cNvSpPr/>
      </dsp:nvSpPr>
      <dsp:spPr>
        <a:xfrm>
          <a:off x="4442679" y="1268958"/>
          <a:ext cx="1087678" cy="1087678"/>
        </a:xfrm>
        <a:prstGeom prst="downArrow">
          <a:avLst>
            <a:gd name="adj1" fmla="val 55000"/>
            <a:gd name="adj2" fmla="val 45000"/>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87407" y="1268958"/>
        <a:ext cx="598222" cy="818478"/>
      </dsp:txXfrm>
    </dsp:sp>
    <dsp:sp modelId="{1BFF681D-F914-4BE6-8DBF-5AD7FE27EE49}">
      <dsp:nvSpPr>
        <dsp:cNvPr id="0" name=""/>
        <dsp:cNvSpPr/>
      </dsp:nvSpPr>
      <dsp:spPr>
        <a:xfrm>
          <a:off x="4930652" y="3210046"/>
          <a:ext cx="1087678" cy="1087678"/>
        </a:xfrm>
        <a:prstGeom prst="downArrow">
          <a:avLst>
            <a:gd name="adj1" fmla="val 55000"/>
            <a:gd name="adj2" fmla="val 45000"/>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75380" y="3210046"/>
        <a:ext cx="598222" cy="8184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4E6DD-5DF6-4457-A082-317919266336}">
      <dsp:nvSpPr>
        <dsp:cNvPr id="0" name=""/>
        <dsp:cNvSpPr/>
      </dsp:nvSpPr>
      <dsp:spPr>
        <a:xfrm>
          <a:off x="115779" y="200201"/>
          <a:ext cx="1286079" cy="12860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62ADA-41C0-4CCA-83EB-DEBA6B08A7E8}">
      <dsp:nvSpPr>
        <dsp:cNvPr id="0" name=""/>
        <dsp:cNvSpPr/>
      </dsp:nvSpPr>
      <dsp:spPr>
        <a:xfrm>
          <a:off x="385856" y="470277"/>
          <a:ext cx="745926" cy="7459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7760496-6085-4973-B456-E91C766A9E66}">
      <dsp:nvSpPr>
        <dsp:cNvPr id="0" name=""/>
        <dsp:cNvSpPr/>
      </dsp:nvSpPr>
      <dsp:spPr>
        <a:xfrm>
          <a:off x="1677448" y="200201"/>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Monthly payments may be higher than rent payments</a:t>
          </a:r>
        </a:p>
      </dsp:txBody>
      <dsp:txXfrm>
        <a:off x="1677448" y="200201"/>
        <a:ext cx="3031474" cy="1286079"/>
      </dsp:txXfrm>
    </dsp:sp>
    <dsp:sp modelId="{3E55FC31-9E3E-4D18-8B03-5335F5CC9304}">
      <dsp:nvSpPr>
        <dsp:cNvPr id="0" name=""/>
        <dsp:cNvSpPr/>
      </dsp:nvSpPr>
      <dsp:spPr>
        <a:xfrm>
          <a:off x="5237133" y="200201"/>
          <a:ext cx="1286079" cy="12860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47628-0771-42E7-9502-C97B7473ED13}">
      <dsp:nvSpPr>
        <dsp:cNvPr id="0" name=""/>
        <dsp:cNvSpPr/>
      </dsp:nvSpPr>
      <dsp:spPr>
        <a:xfrm>
          <a:off x="5507210" y="470277"/>
          <a:ext cx="745926" cy="7459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0C0E701-B69C-47A4-AA1A-583343C85BED}">
      <dsp:nvSpPr>
        <dsp:cNvPr id="0" name=""/>
        <dsp:cNvSpPr/>
      </dsp:nvSpPr>
      <dsp:spPr>
        <a:xfrm>
          <a:off x="6798802" y="200201"/>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You must pay for regular maintenance &amp; periodic repairs</a:t>
          </a:r>
        </a:p>
      </dsp:txBody>
      <dsp:txXfrm>
        <a:off x="6798802" y="200201"/>
        <a:ext cx="3031474" cy="1286079"/>
      </dsp:txXfrm>
    </dsp:sp>
    <dsp:sp modelId="{9F23C9B9-F864-4C03-A37C-BDCCC7D06B24}">
      <dsp:nvSpPr>
        <dsp:cNvPr id="0" name=""/>
        <dsp:cNvSpPr/>
      </dsp:nvSpPr>
      <dsp:spPr>
        <a:xfrm>
          <a:off x="115779" y="2095119"/>
          <a:ext cx="1286079" cy="12860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E486EE-7541-4AA7-8694-B2E2927B235B}">
      <dsp:nvSpPr>
        <dsp:cNvPr id="0" name=""/>
        <dsp:cNvSpPr/>
      </dsp:nvSpPr>
      <dsp:spPr>
        <a:xfrm>
          <a:off x="385856" y="2365195"/>
          <a:ext cx="745926" cy="7459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38FBFBD-BA25-4F6C-8A2B-00CA26BEEEB6}">
      <dsp:nvSpPr>
        <dsp:cNvPr id="0" name=""/>
        <dsp:cNvSpPr/>
      </dsp:nvSpPr>
      <dsp:spPr>
        <a:xfrm>
          <a:off x="1677448" y="2095119"/>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Owning is less flexible than renting; most first-time home buyers live in a home for 7 years </a:t>
          </a:r>
        </a:p>
      </dsp:txBody>
      <dsp:txXfrm>
        <a:off x="1677448" y="2095119"/>
        <a:ext cx="3031474" cy="1286079"/>
      </dsp:txXfrm>
    </dsp:sp>
    <dsp:sp modelId="{E6B8A8F2-8BE2-4FFA-A328-F959FFD503A4}">
      <dsp:nvSpPr>
        <dsp:cNvPr id="0" name=""/>
        <dsp:cNvSpPr/>
      </dsp:nvSpPr>
      <dsp:spPr>
        <a:xfrm>
          <a:off x="5237133" y="2095119"/>
          <a:ext cx="1286079" cy="12860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B9A2C-8E20-4079-B9BC-F6CE63A984CF}">
      <dsp:nvSpPr>
        <dsp:cNvPr id="0" name=""/>
        <dsp:cNvSpPr/>
      </dsp:nvSpPr>
      <dsp:spPr>
        <a:xfrm>
          <a:off x="5507210" y="2299882"/>
          <a:ext cx="745926" cy="74592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40B309E-4DD9-4F4A-8FB8-228A91104590}">
      <dsp:nvSpPr>
        <dsp:cNvPr id="0" name=""/>
        <dsp:cNvSpPr/>
      </dsp:nvSpPr>
      <dsp:spPr>
        <a:xfrm>
          <a:off x="6798802" y="2095119"/>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Like any investment, there is no guarantee that your home value will increase </a:t>
          </a:r>
        </a:p>
      </dsp:txBody>
      <dsp:txXfrm>
        <a:off x="6798802" y="2095119"/>
        <a:ext cx="3031474" cy="12860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36ED-7BD6-49E5-8205-5AA260D3ADB7}">
      <dsp:nvSpPr>
        <dsp:cNvPr id="0" name=""/>
        <dsp:cNvSpPr/>
      </dsp:nvSpPr>
      <dsp:spPr>
        <a:xfrm>
          <a:off x="9654" y="125740"/>
          <a:ext cx="1137317" cy="105745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322738F-1301-43FC-91C6-DBD12E46F522}">
      <dsp:nvSpPr>
        <dsp:cNvPr id="0" name=""/>
        <dsp:cNvSpPr/>
      </dsp:nvSpPr>
      <dsp:spPr>
        <a:xfrm>
          <a:off x="9654" y="1326384"/>
          <a:ext cx="3249479" cy="45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a:t>Bank/Loan Officers</a:t>
          </a:r>
          <a:endParaRPr lang="en-US" sz="2400" kern="1200"/>
        </a:p>
      </dsp:txBody>
      <dsp:txXfrm>
        <a:off x="9654" y="1326384"/>
        <a:ext cx="3249479" cy="453195"/>
      </dsp:txXfrm>
    </dsp:sp>
    <dsp:sp modelId="{E9E664A4-5256-463D-8065-82C94F84E7E5}">
      <dsp:nvSpPr>
        <dsp:cNvPr id="0" name=""/>
        <dsp:cNvSpPr/>
      </dsp:nvSpPr>
      <dsp:spPr>
        <a:xfrm>
          <a:off x="9654" y="1846178"/>
          <a:ext cx="3249479" cy="160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They help people borrow money from a bank to buy a home. </a:t>
          </a:r>
        </a:p>
      </dsp:txBody>
      <dsp:txXfrm>
        <a:off x="9654" y="1846178"/>
        <a:ext cx="3249479" cy="1609481"/>
      </dsp:txXfrm>
    </dsp:sp>
    <dsp:sp modelId="{2EC083ED-2812-446A-928C-25AA3805ABAA}">
      <dsp:nvSpPr>
        <dsp:cNvPr id="0" name=""/>
        <dsp:cNvSpPr/>
      </dsp:nvSpPr>
      <dsp:spPr>
        <a:xfrm>
          <a:off x="3827793" y="125740"/>
          <a:ext cx="1137317" cy="105745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C41F469-F792-4B74-8EE5-CF0255274290}">
      <dsp:nvSpPr>
        <dsp:cNvPr id="0" name=""/>
        <dsp:cNvSpPr/>
      </dsp:nvSpPr>
      <dsp:spPr>
        <a:xfrm>
          <a:off x="3827793" y="1326384"/>
          <a:ext cx="3249479" cy="45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a:t>Sales Agent/REALTORS®</a:t>
          </a:r>
          <a:endParaRPr lang="en-US" sz="2400" kern="1200"/>
        </a:p>
      </dsp:txBody>
      <dsp:txXfrm>
        <a:off x="3827793" y="1326384"/>
        <a:ext cx="3249479" cy="453195"/>
      </dsp:txXfrm>
    </dsp:sp>
    <dsp:sp modelId="{00F89882-2D6C-4AAF-A310-EEB5F9CE6CED}">
      <dsp:nvSpPr>
        <dsp:cNvPr id="0" name=""/>
        <dsp:cNvSpPr/>
      </dsp:nvSpPr>
      <dsp:spPr>
        <a:xfrm>
          <a:off x="3827793" y="1846178"/>
          <a:ext cx="3249479" cy="160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They help the buyers find a home within their budget.</a:t>
          </a:r>
        </a:p>
        <a:p>
          <a:pPr marL="0" lvl="0" indent="0" algn="l" defTabSz="755650">
            <a:lnSpc>
              <a:spcPct val="100000"/>
            </a:lnSpc>
            <a:spcBef>
              <a:spcPct val="0"/>
            </a:spcBef>
            <a:spcAft>
              <a:spcPct val="35000"/>
            </a:spcAft>
            <a:buNone/>
          </a:pPr>
          <a:r>
            <a:rPr lang="en-US" sz="1700" kern="1200"/>
            <a:t>They help the sellers. They place signs out front and online letting everyone know the house is for sale.  </a:t>
          </a:r>
        </a:p>
      </dsp:txBody>
      <dsp:txXfrm>
        <a:off x="3827793" y="1846178"/>
        <a:ext cx="3249479" cy="1609481"/>
      </dsp:txXfrm>
    </dsp:sp>
    <dsp:sp modelId="{43DA7ECC-6E86-4556-AE7B-0C363A6796DF}">
      <dsp:nvSpPr>
        <dsp:cNvPr id="0" name=""/>
        <dsp:cNvSpPr/>
      </dsp:nvSpPr>
      <dsp:spPr>
        <a:xfrm>
          <a:off x="7645931" y="125740"/>
          <a:ext cx="1137317" cy="105745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A6FFD33-1299-44D3-AC70-0EF669B3D036}">
      <dsp:nvSpPr>
        <dsp:cNvPr id="0" name=""/>
        <dsp:cNvSpPr/>
      </dsp:nvSpPr>
      <dsp:spPr>
        <a:xfrm>
          <a:off x="7645931" y="1326384"/>
          <a:ext cx="3249479" cy="45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a:t>Bank/Loan Underwriters</a:t>
          </a:r>
          <a:endParaRPr lang="en-US" sz="2400" kern="1200"/>
        </a:p>
      </dsp:txBody>
      <dsp:txXfrm>
        <a:off x="7645931" y="1326384"/>
        <a:ext cx="3249479" cy="453195"/>
      </dsp:txXfrm>
    </dsp:sp>
    <dsp:sp modelId="{C2310210-0396-48F3-83BD-216E7FC3BDD9}">
      <dsp:nvSpPr>
        <dsp:cNvPr id="0" name=""/>
        <dsp:cNvSpPr/>
      </dsp:nvSpPr>
      <dsp:spPr>
        <a:xfrm>
          <a:off x="7645931" y="1846178"/>
          <a:ext cx="3249479" cy="160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Think of them as someone who checks the loan officer’s homework. They check and verify that the buyer has</a:t>
          </a:r>
          <a:r>
            <a:rPr lang="en-US" sz="1700" b="1" kern="1200"/>
            <a:t> income </a:t>
          </a:r>
          <a:r>
            <a:rPr lang="en-US" sz="1700" kern="1200"/>
            <a:t>they can afford to payback the loan. They also check to make sure </a:t>
          </a:r>
          <a:r>
            <a:rPr lang="en-US" sz="1700" b="1" kern="1200"/>
            <a:t>the buyers </a:t>
          </a:r>
          <a:r>
            <a:rPr lang="en-US" sz="1700" kern="1200"/>
            <a:t>have been making money smart decisions.</a:t>
          </a:r>
        </a:p>
      </dsp:txBody>
      <dsp:txXfrm>
        <a:off x="7645931" y="1846178"/>
        <a:ext cx="3249479" cy="16094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1D5D-F9FB-4A7E-9FCF-BBA4DF8632B7}">
      <dsp:nvSpPr>
        <dsp:cNvPr id="0" name=""/>
        <dsp:cNvSpPr/>
      </dsp:nvSpPr>
      <dsp:spPr>
        <a:xfrm>
          <a:off x="933482" y="315220"/>
          <a:ext cx="1002585" cy="100258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3A42877-EFED-4E33-8D7D-5B00138D2F5C}">
      <dsp:nvSpPr>
        <dsp:cNvPr id="0" name=""/>
        <dsp:cNvSpPr/>
      </dsp:nvSpPr>
      <dsp:spPr>
        <a:xfrm>
          <a:off x="2510" y="1444698"/>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2900" b="1" kern="1200" baseline="0"/>
            <a:t>Inspectors</a:t>
          </a:r>
          <a:endParaRPr lang="en-US" sz="2900" kern="1200"/>
        </a:p>
      </dsp:txBody>
      <dsp:txXfrm>
        <a:off x="2510" y="1444698"/>
        <a:ext cx="2864531" cy="429679"/>
      </dsp:txXfrm>
    </dsp:sp>
    <dsp:sp modelId="{6AE16705-C6F4-49C6-B806-DF659CA47FEC}">
      <dsp:nvSpPr>
        <dsp:cNvPr id="0" name=""/>
        <dsp:cNvSpPr/>
      </dsp:nvSpPr>
      <dsp:spPr>
        <a:xfrm>
          <a:off x="2510" y="1933396"/>
          <a:ext cx="2864531" cy="133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1" kern="1200" baseline="0"/>
            <a:t>The Buyers </a:t>
          </a:r>
          <a:r>
            <a:rPr lang="en-US" sz="1700" i="1" kern="1200" baseline="0"/>
            <a:t>hire an inspector before buying a home, to tell them if the house needs any repairs.</a:t>
          </a:r>
          <a:endParaRPr lang="en-US" sz="1700" kern="1200"/>
        </a:p>
      </dsp:txBody>
      <dsp:txXfrm>
        <a:off x="2510" y="1933396"/>
        <a:ext cx="2864531" cy="1332782"/>
      </dsp:txXfrm>
    </dsp:sp>
    <dsp:sp modelId="{C2C7D6FB-CDF0-4C0A-BE16-80D39C33F962}">
      <dsp:nvSpPr>
        <dsp:cNvPr id="0" name=""/>
        <dsp:cNvSpPr/>
      </dsp:nvSpPr>
      <dsp:spPr>
        <a:xfrm>
          <a:off x="4299307" y="315220"/>
          <a:ext cx="1002585" cy="100258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4BB5F21-5520-45B9-9356-4D2575221A27}">
      <dsp:nvSpPr>
        <dsp:cNvPr id="0" name=""/>
        <dsp:cNvSpPr/>
      </dsp:nvSpPr>
      <dsp:spPr>
        <a:xfrm>
          <a:off x="3368334" y="1444698"/>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2900" b="1" kern="1200" baseline="0"/>
            <a:t>Appraisers</a:t>
          </a:r>
          <a:endParaRPr lang="en-US" sz="2900" kern="1200"/>
        </a:p>
      </dsp:txBody>
      <dsp:txXfrm>
        <a:off x="3368334" y="1444698"/>
        <a:ext cx="2864531" cy="429679"/>
      </dsp:txXfrm>
    </dsp:sp>
    <dsp:sp modelId="{3F9DF09E-FB6D-4623-AC83-2A205A9EEC90}">
      <dsp:nvSpPr>
        <dsp:cNvPr id="0" name=""/>
        <dsp:cNvSpPr/>
      </dsp:nvSpPr>
      <dsp:spPr>
        <a:xfrm>
          <a:off x="3368334" y="1933396"/>
          <a:ext cx="2864531" cy="133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i="1" kern="1200" baseline="0"/>
            <a:t>Remember </a:t>
          </a:r>
          <a:r>
            <a:rPr lang="en-US" sz="1700" b="1" i="1" kern="1200" baseline="0"/>
            <a:t>Value</a:t>
          </a:r>
          <a:r>
            <a:rPr lang="en-US" sz="1700" i="1" kern="1200" baseline="0"/>
            <a:t>? Appraisers check to make sure the new home is worth the same as the amount as the home loan. </a:t>
          </a:r>
          <a:endParaRPr lang="en-US" sz="1700" kern="1200"/>
        </a:p>
      </dsp:txBody>
      <dsp:txXfrm>
        <a:off x="3368334" y="1933396"/>
        <a:ext cx="2864531" cy="1332782"/>
      </dsp:txXfrm>
    </dsp:sp>
    <dsp:sp modelId="{D43EA97E-02DF-4262-B9FA-E30859B4C228}">
      <dsp:nvSpPr>
        <dsp:cNvPr id="0" name=""/>
        <dsp:cNvSpPr/>
      </dsp:nvSpPr>
      <dsp:spPr>
        <a:xfrm>
          <a:off x="7665131" y="315220"/>
          <a:ext cx="1002585" cy="100258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41F911-A153-4E82-A7AA-3D2AF8F6C551}">
      <dsp:nvSpPr>
        <dsp:cNvPr id="0" name=""/>
        <dsp:cNvSpPr/>
      </dsp:nvSpPr>
      <dsp:spPr>
        <a:xfrm>
          <a:off x="6734158" y="1444698"/>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defRPr b="1"/>
          </a:pPr>
          <a:r>
            <a:rPr lang="en-US" sz="2900" b="1" kern="1200" baseline="0"/>
            <a:t>Attorneys/Lawyers</a:t>
          </a:r>
          <a:endParaRPr lang="en-US" sz="2900" kern="1200"/>
        </a:p>
      </dsp:txBody>
      <dsp:txXfrm>
        <a:off x="6734158" y="1444698"/>
        <a:ext cx="2864531" cy="429679"/>
      </dsp:txXfrm>
    </dsp:sp>
    <dsp:sp modelId="{DD175C1D-C3B4-4400-86CE-1911474BA4DD}">
      <dsp:nvSpPr>
        <dsp:cNvPr id="0" name=""/>
        <dsp:cNvSpPr/>
      </dsp:nvSpPr>
      <dsp:spPr>
        <a:xfrm>
          <a:off x="6734158" y="1933396"/>
          <a:ext cx="2864531" cy="133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i="1" kern="1200" baseline="0"/>
            <a:t>Remember </a:t>
          </a:r>
          <a:r>
            <a:rPr lang="en-US" sz="1700" b="1" i="1" kern="1200" baseline="0"/>
            <a:t>Money? Money </a:t>
          </a:r>
          <a:r>
            <a:rPr lang="en-US" sz="1700" i="1" kern="1200" baseline="0"/>
            <a:t>is a </a:t>
          </a:r>
          <a:r>
            <a:rPr lang="en-US" sz="1700" b="1" i="1" kern="1200" baseline="0"/>
            <a:t>Legal </a:t>
          </a:r>
          <a:r>
            <a:rPr lang="en-US" sz="1700" i="1" kern="1200" baseline="0"/>
            <a:t>tender and can be exchanged for </a:t>
          </a:r>
          <a:r>
            <a:rPr lang="en-US" sz="1700" b="1" i="1" kern="1200" baseline="0"/>
            <a:t>Goods and Services</a:t>
          </a:r>
          <a:r>
            <a:rPr lang="en-US" sz="1700" i="1" kern="1200" baseline="0"/>
            <a:t>. Attorneys* review all the documents and make sure the exchange is made properly.</a:t>
          </a:r>
          <a:endParaRPr lang="en-US" sz="1700" kern="1200"/>
        </a:p>
      </dsp:txBody>
      <dsp:txXfrm>
        <a:off x="6734158" y="1933396"/>
        <a:ext cx="2864531" cy="13327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15C6E-B155-4AC5-BB1E-32F403E6D282}">
      <dsp:nvSpPr>
        <dsp:cNvPr id="0" name=""/>
        <dsp:cNvSpPr/>
      </dsp:nvSpPr>
      <dsp:spPr>
        <a:xfrm>
          <a:off x="0" y="3366521"/>
          <a:ext cx="6506304" cy="2208802"/>
        </a:xfrm>
        <a:prstGeom prst="rect">
          <a:avLst/>
        </a:prstGeom>
        <a:gradFill rotWithShape="0">
          <a:gsLst>
            <a:gs pos="0">
              <a:schemeClr val="accent1">
                <a:shade val="80000"/>
                <a:hueOff val="0"/>
                <a:satOff val="0"/>
                <a:lumOff val="0"/>
                <a:alphaOff val="0"/>
                <a:tint val="94000"/>
                <a:satMod val="103000"/>
                <a:lumMod val="102000"/>
              </a:schemeClr>
            </a:gs>
            <a:gs pos="50000">
              <a:schemeClr val="accent1">
                <a:shade val="80000"/>
                <a:hueOff val="0"/>
                <a:satOff val="0"/>
                <a:lumOff val="0"/>
                <a:alphaOff val="0"/>
                <a:shade val="100000"/>
                <a:satMod val="110000"/>
                <a:lumMod val="100000"/>
              </a:schemeClr>
            </a:gs>
            <a:gs pos="100000">
              <a:schemeClr val="accent1">
                <a:shade val="8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There are two types of coverage options under a typical renter’s policy:</a:t>
          </a:r>
        </a:p>
      </dsp:txBody>
      <dsp:txXfrm>
        <a:off x="0" y="3366521"/>
        <a:ext cx="6506304" cy="1192753"/>
      </dsp:txXfrm>
    </dsp:sp>
    <dsp:sp modelId="{76E8253A-689A-4D91-BF8E-53856C8ECC45}">
      <dsp:nvSpPr>
        <dsp:cNvPr id="0" name=""/>
        <dsp:cNvSpPr/>
      </dsp:nvSpPr>
      <dsp:spPr>
        <a:xfrm>
          <a:off x="3176" y="4515099"/>
          <a:ext cx="2166650" cy="1016049"/>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Actual Cash Value coverage and Replacement Cost coverage. </a:t>
          </a:r>
        </a:p>
      </dsp:txBody>
      <dsp:txXfrm>
        <a:off x="3176" y="4515099"/>
        <a:ext cx="2166650" cy="1016049"/>
      </dsp:txXfrm>
    </dsp:sp>
    <dsp:sp modelId="{8D5B3442-7CC0-49B8-AD51-D061D0A2E9C6}">
      <dsp:nvSpPr>
        <dsp:cNvPr id="0" name=""/>
        <dsp:cNvSpPr/>
      </dsp:nvSpPr>
      <dsp:spPr>
        <a:xfrm>
          <a:off x="2169826" y="4515099"/>
          <a:ext cx="2166650" cy="1016049"/>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Actual Cash Value coverage will reimburse you for the value of the items at the time of the damage or loss.</a:t>
          </a:r>
        </a:p>
      </dsp:txBody>
      <dsp:txXfrm>
        <a:off x="2169826" y="4515099"/>
        <a:ext cx="2166650" cy="1016049"/>
      </dsp:txXfrm>
    </dsp:sp>
    <dsp:sp modelId="{68E8D1D0-8B46-478C-9405-678B84DEC1EE}">
      <dsp:nvSpPr>
        <dsp:cNvPr id="0" name=""/>
        <dsp:cNvSpPr/>
      </dsp:nvSpPr>
      <dsp:spPr>
        <a:xfrm>
          <a:off x="4336477" y="4515099"/>
          <a:ext cx="2166650" cy="1016049"/>
        </a:xfrm>
        <a:prstGeom prst="rect">
          <a:avLst/>
        </a:prstGeom>
        <a:solidFill>
          <a:schemeClr val="accent1">
            <a:alpha val="90000"/>
            <a:tint val="40000"/>
            <a:hueOff val="0"/>
            <a:satOff val="0"/>
            <a:lumOff val="0"/>
            <a:alphaOff val="0"/>
          </a:schemeClr>
        </a:solidFill>
        <a:ln w="6350" cap="flat" cmpd="sng" algn="in">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Replacement Cost coverage covers the cost it takes to replace the items lost or damaged.</a:t>
          </a:r>
        </a:p>
      </dsp:txBody>
      <dsp:txXfrm>
        <a:off x="4336477" y="4515099"/>
        <a:ext cx="2166650" cy="1016049"/>
      </dsp:txXfrm>
    </dsp:sp>
    <dsp:sp modelId="{1F5DE6F3-672A-4369-842B-C8C14E7C5E77}">
      <dsp:nvSpPr>
        <dsp:cNvPr id="0" name=""/>
        <dsp:cNvSpPr/>
      </dsp:nvSpPr>
      <dsp:spPr>
        <a:xfrm rot="10800000">
          <a:off x="0" y="2515"/>
          <a:ext cx="6506304" cy="3397138"/>
        </a:xfrm>
        <a:prstGeom prst="upArrowCallout">
          <a:avLst/>
        </a:prstGeom>
        <a:gradFill rotWithShape="0">
          <a:gsLst>
            <a:gs pos="0">
              <a:schemeClr val="accent1">
                <a:shade val="80000"/>
                <a:hueOff val="-140250"/>
                <a:satOff val="-2774"/>
                <a:lumOff val="24369"/>
                <a:alphaOff val="0"/>
                <a:tint val="94000"/>
                <a:satMod val="103000"/>
                <a:lumMod val="102000"/>
              </a:schemeClr>
            </a:gs>
            <a:gs pos="50000">
              <a:schemeClr val="accent1">
                <a:shade val="80000"/>
                <a:hueOff val="-140250"/>
                <a:satOff val="-2774"/>
                <a:lumOff val="24369"/>
                <a:alphaOff val="0"/>
                <a:shade val="100000"/>
                <a:satMod val="110000"/>
                <a:lumMod val="100000"/>
              </a:schemeClr>
            </a:gs>
            <a:gs pos="100000">
              <a:schemeClr val="accent1">
                <a:shade val="80000"/>
                <a:hueOff val="-140250"/>
                <a:satOff val="-2774"/>
                <a:lumOff val="2436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If you experience a covered loss in your rented space, renter’s insurance can help to cover the associated costs. The amount covered will depend on the type of loss that occurred and the amount of coverage you have.</a:t>
          </a:r>
        </a:p>
      </dsp:txBody>
      <dsp:txXfrm rot="10800000">
        <a:off x="0" y="2515"/>
        <a:ext cx="6506304" cy="2207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9A39D-C767-4995-9B48-5C7EE0FAA4EC}">
      <dsp:nvSpPr>
        <dsp:cNvPr id="0" name=""/>
        <dsp:cNvSpPr/>
      </dsp:nvSpPr>
      <dsp:spPr>
        <a:xfrm>
          <a:off x="0" y="437"/>
          <a:ext cx="9601200" cy="0"/>
        </a:xfrm>
        <a:prstGeom prst="line">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323BD-D998-4906-92A0-82E21FD47F29}">
      <dsp:nvSpPr>
        <dsp:cNvPr id="0" name=""/>
        <dsp:cNvSpPr/>
      </dsp:nvSpPr>
      <dsp:spPr>
        <a:xfrm>
          <a:off x="0" y="43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Learn how to create a personal budget or spending plan</a:t>
          </a:r>
        </a:p>
      </dsp:txBody>
      <dsp:txXfrm>
        <a:off x="0" y="437"/>
        <a:ext cx="9601200" cy="716105"/>
      </dsp:txXfrm>
    </dsp:sp>
    <dsp:sp modelId="{9B1CF679-7EB9-4433-AF78-877B12D8DDF4}">
      <dsp:nvSpPr>
        <dsp:cNvPr id="0" name=""/>
        <dsp:cNvSpPr/>
      </dsp:nvSpPr>
      <dsp:spPr>
        <a:xfrm>
          <a:off x="0" y="716542"/>
          <a:ext cx="9601200" cy="0"/>
        </a:xfrm>
        <a:prstGeom prst="line">
          <a:avLst/>
        </a:prstGeom>
        <a:solidFill>
          <a:schemeClr val="accent5">
            <a:hueOff val="-1638827"/>
            <a:satOff val="9953"/>
            <a:lumOff val="3677"/>
            <a:alphaOff val="0"/>
          </a:schemeClr>
        </a:solidFill>
        <a:ln w="34925" cap="flat" cmpd="sng" algn="in">
          <a:solidFill>
            <a:schemeClr val="accent5">
              <a:hueOff val="-1638827"/>
              <a:satOff val="9953"/>
              <a:lumOff val="36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51BC4-BD09-4D8A-A169-51EBF3E0CF0A}">
      <dsp:nvSpPr>
        <dsp:cNvPr id="0" name=""/>
        <dsp:cNvSpPr/>
      </dsp:nvSpPr>
      <dsp:spPr>
        <a:xfrm>
          <a:off x="0" y="716542"/>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Understanding how to use a checking and savings account</a:t>
          </a:r>
        </a:p>
      </dsp:txBody>
      <dsp:txXfrm>
        <a:off x="0" y="716542"/>
        <a:ext cx="9601200" cy="716105"/>
      </dsp:txXfrm>
    </dsp:sp>
    <dsp:sp modelId="{0E746784-B7BA-44F2-AE17-FC0F9498610E}">
      <dsp:nvSpPr>
        <dsp:cNvPr id="0" name=""/>
        <dsp:cNvSpPr/>
      </dsp:nvSpPr>
      <dsp:spPr>
        <a:xfrm>
          <a:off x="0" y="1432647"/>
          <a:ext cx="9601200" cy="0"/>
        </a:xfrm>
        <a:prstGeom prst="line">
          <a:avLst/>
        </a:prstGeom>
        <a:solidFill>
          <a:schemeClr val="accent5">
            <a:hueOff val="-3277655"/>
            <a:satOff val="19905"/>
            <a:lumOff val="7353"/>
            <a:alphaOff val="0"/>
          </a:schemeClr>
        </a:solidFill>
        <a:ln w="34925" cap="flat" cmpd="sng" algn="in">
          <a:solidFill>
            <a:schemeClr val="accent5">
              <a:hueOff val="-3277655"/>
              <a:satOff val="19905"/>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B87C6-849F-4435-9966-E29EA9566E7B}">
      <dsp:nvSpPr>
        <dsp:cNvPr id="0" name=""/>
        <dsp:cNvSpPr/>
      </dsp:nvSpPr>
      <dsp:spPr>
        <a:xfrm>
          <a:off x="0" y="143264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Understanding the importance of saving money</a:t>
          </a:r>
        </a:p>
      </dsp:txBody>
      <dsp:txXfrm>
        <a:off x="0" y="1432647"/>
        <a:ext cx="9601200" cy="716105"/>
      </dsp:txXfrm>
    </dsp:sp>
    <dsp:sp modelId="{303D56F5-8024-41F7-BF3D-41F760F0A1ED}">
      <dsp:nvSpPr>
        <dsp:cNvPr id="0" name=""/>
        <dsp:cNvSpPr/>
      </dsp:nvSpPr>
      <dsp:spPr>
        <a:xfrm>
          <a:off x="0" y="2148752"/>
          <a:ext cx="9601200" cy="0"/>
        </a:xfrm>
        <a:prstGeom prst="line">
          <a:avLst/>
        </a:prstGeom>
        <a:solidFill>
          <a:schemeClr val="accent5">
            <a:hueOff val="-4916483"/>
            <a:satOff val="29858"/>
            <a:lumOff val="11030"/>
            <a:alphaOff val="0"/>
          </a:schemeClr>
        </a:solidFill>
        <a:ln w="34925" cap="flat" cmpd="sng" algn="in">
          <a:solidFill>
            <a:schemeClr val="accent5">
              <a:hueOff val="-4916483"/>
              <a:satOff val="29858"/>
              <a:lumOff val="1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4C4A6-2936-434F-A1E4-AF5435BE90F7}">
      <dsp:nvSpPr>
        <dsp:cNvPr id="0" name=""/>
        <dsp:cNvSpPr/>
      </dsp:nvSpPr>
      <dsp:spPr>
        <a:xfrm>
          <a:off x="0" y="2148752"/>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The importance of credit</a:t>
          </a:r>
        </a:p>
      </dsp:txBody>
      <dsp:txXfrm>
        <a:off x="0" y="2148752"/>
        <a:ext cx="9601200" cy="716105"/>
      </dsp:txXfrm>
    </dsp:sp>
    <dsp:sp modelId="{CAB8A749-43D9-4E7C-A9DE-C7E11B59D526}">
      <dsp:nvSpPr>
        <dsp:cNvPr id="0" name=""/>
        <dsp:cNvSpPr/>
      </dsp:nvSpPr>
      <dsp:spPr>
        <a:xfrm>
          <a:off x="0" y="2864857"/>
          <a:ext cx="9601200" cy="0"/>
        </a:xfrm>
        <a:prstGeom prst="line">
          <a:avLst/>
        </a:prstGeom>
        <a:solidFill>
          <a:schemeClr val="accent5">
            <a:hueOff val="-6555310"/>
            <a:satOff val="39811"/>
            <a:lumOff val="14706"/>
            <a:alphaOff val="0"/>
          </a:schemeClr>
        </a:solidFill>
        <a:ln w="34925" cap="flat" cmpd="sng" algn="in">
          <a:solidFill>
            <a:schemeClr val="accent5">
              <a:hueOff val="-6555310"/>
              <a:satOff val="39811"/>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350C3-8F16-4655-A516-FE0110735032}">
      <dsp:nvSpPr>
        <dsp:cNvPr id="0" name=""/>
        <dsp:cNvSpPr/>
      </dsp:nvSpPr>
      <dsp:spPr>
        <a:xfrm>
          <a:off x="0" y="2864857"/>
          <a:ext cx="9601200" cy="71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defRPr cap="all"/>
          </a:pPr>
          <a:r>
            <a:rPr lang="en-US" sz="2500" kern="1200"/>
            <a:t>How to prevent and recognize the signs of identity theft</a:t>
          </a:r>
        </a:p>
      </dsp:txBody>
      <dsp:txXfrm>
        <a:off x="0" y="2864857"/>
        <a:ext cx="9601200" cy="716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85056-6AC2-4D8B-BA3A-288239E9E853}">
      <dsp:nvSpPr>
        <dsp:cNvPr id="0" name=""/>
        <dsp:cNvSpPr/>
      </dsp:nvSpPr>
      <dsp:spPr>
        <a:xfrm>
          <a:off x="0" y="532507"/>
          <a:ext cx="6506304" cy="1757700"/>
        </a:xfrm>
        <a:prstGeom prst="rect">
          <a:avLst/>
        </a:prstGeom>
        <a:solidFill>
          <a:schemeClr val="lt2">
            <a:alpha val="9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04961" tIns="645668" rIns="504961" bIns="220472" numCol="1" spcCol="1270" anchor="t" anchorCtr="0">
          <a:noAutofit/>
        </a:bodyPr>
        <a:lstStyle/>
        <a:p>
          <a:pPr marL="285750" lvl="1" indent="-285750" algn="l" defTabSz="1377950">
            <a:lnSpc>
              <a:spcPct val="90000"/>
            </a:lnSpc>
            <a:spcBef>
              <a:spcPct val="0"/>
            </a:spcBef>
            <a:spcAft>
              <a:spcPct val="15000"/>
            </a:spcAft>
            <a:buChar char="•"/>
          </a:pPr>
          <a:r>
            <a:rPr lang="en-US" sz="3100" i="1" kern="1200" baseline="0" dirty="0"/>
            <a:t>Consumer websites</a:t>
          </a:r>
          <a:endParaRPr lang="en-US" sz="3100" kern="1200" dirty="0"/>
        </a:p>
        <a:p>
          <a:pPr marL="285750" lvl="1" indent="-285750" algn="l" defTabSz="1377950">
            <a:lnSpc>
              <a:spcPct val="90000"/>
            </a:lnSpc>
            <a:spcBef>
              <a:spcPct val="0"/>
            </a:spcBef>
            <a:spcAft>
              <a:spcPct val="15000"/>
            </a:spcAft>
            <a:buChar char="•"/>
          </a:pPr>
          <a:r>
            <a:rPr lang="en-US" sz="3100" i="1" kern="1200" baseline="0"/>
            <a:t>carvana</a:t>
          </a:r>
          <a:endParaRPr lang="en-US" sz="3100" kern="1200"/>
        </a:p>
      </dsp:txBody>
      <dsp:txXfrm>
        <a:off x="0" y="532507"/>
        <a:ext cx="6506304" cy="1757700"/>
      </dsp:txXfrm>
    </dsp:sp>
    <dsp:sp modelId="{BE30690D-ACB8-4395-9726-AF67188B050C}">
      <dsp:nvSpPr>
        <dsp:cNvPr id="0" name=""/>
        <dsp:cNvSpPr/>
      </dsp:nvSpPr>
      <dsp:spPr>
        <a:xfrm>
          <a:off x="325315" y="74947"/>
          <a:ext cx="4554412" cy="91512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1377950">
            <a:lnSpc>
              <a:spcPct val="90000"/>
            </a:lnSpc>
            <a:spcBef>
              <a:spcPct val="0"/>
            </a:spcBef>
            <a:spcAft>
              <a:spcPct val="35000"/>
            </a:spcAft>
            <a:buNone/>
          </a:pPr>
          <a:r>
            <a:rPr lang="en-US" sz="3100" kern="1200" baseline="0"/>
            <a:t>Search for available vehicles.</a:t>
          </a:r>
          <a:endParaRPr lang="en-US" sz="3100" kern="1200"/>
        </a:p>
      </dsp:txBody>
      <dsp:txXfrm>
        <a:off x="369987" y="119619"/>
        <a:ext cx="4465068" cy="825776"/>
      </dsp:txXfrm>
    </dsp:sp>
    <dsp:sp modelId="{4001B890-A914-4E16-B58C-663CC66156AF}">
      <dsp:nvSpPr>
        <dsp:cNvPr id="0" name=""/>
        <dsp:cNvSpPr/>
      </dsp:nvSpPr>
      <dsp:spPr>
        <a:xfrm>
          <a:off x="0" y="2915167"/>
          <a:ext cx="6506304" cy="2587725"/>
        </a:xfrm>
        <a:prstGeom prst="rect">
          <a:avLst/>
        </a:prstGeom>
        <a:solidFill>
          <a:schemeClr val="lt2">
            <a:alpha val="9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04961" tIns="645668" rIns="504961" bIns="220472" numCol="1" spcCol="1270" anchor="t" anchorCtr="0">
          <a:noAutofit/>
        </a:bodyPr>
        <a:lstStyle/>
        <a:p>
          <a:pPr marL="285750" lvl="1" indent="-285750" algn="l" defTabSz="1377950">
            <a:lnSpc>
              <a:spcPct val="90000"/>
            </a:lnSpc>
            <a:spcBef>
              <a:spcPct val="0"/>
            </a:spcBef>
            <a:spcAft>
              <a:spcPct val="15000"/>
            </a:spcAft>
            <a:buChar char="•"/>
          </a:pPr>
          <a:r>
            <a:rPr lang="en-US" sz="3100" i="1" kern="1200" baseline="0"/>
            <a:t>Compare ride, handling, braking, features, and cost. </a:t>
          </a:r>
          <a:endParaRPr lang="en-US" sz="3100" kern="1200"/>
        </a:p>
        <a:p>
          <a:pPr marL="285750" lvl="1" indent="-285750" algn="l" defTabSz="1377950">
            <a:lnSpc>
              <a:spcPct val="90000"/>
            </a:lnSpc>
            <a:spcBef>
              <a:spcPct val="0"/>
            </a:spcBef>
            <a:spcAft>
              <a:spcPct val="15000"/>
            </a:spcAft>
            <a:buChar char="•"/>
          </a:pPr>
          <a:r>
            <a:rPr lang="en-US" sz="3100" i="1" kern="1200" baseline="0"/>
            <a:t>Try all the features to see how well they work.</a:t>
          </a:r>
          <a:endParaRPr lang="en-US" sz="3100" kern="1200"/>
        </a:p>
      </dsp:txBody>
      <dsp:txXfrm>
        <a:off x="0" y="2915167"/>
        <a:ext cx="6506304" cy="2587725"/>
      </dsp:txXfrm>
    </dsp:sp>
    <dsp:sp modelId="{4294BA6F-0C69-4917-B7B2-32A23C4E7006}">
      <dsp:nvSpPr>
        <dsp:cNvPr id="0" name=""/>
        <dsp:cNvSpPr/>
      </dsp:nvSpPr>
      <dsp:spPr>
        <a:xfrm>
          <a:off x="325315" y="2457607"/>
          <a:ext cx="4554412" cy="91512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2146" tIns="0" rIns="172146" bIns="0" numCol="1" spcCol="1270" anchor="ctr" anchorCtr="0">
          <a:noAutofit/>
        </a:bodyPr>
        <a:lstStyle/>
        <a:p>
          <a:pPr marL="0" lvl="0" indent="0" algn="l" defTabSz="1377950">
            <a:lnSpc>
              <a:spcPct val="90000"/>
            </a:lnSpc>
            <a:spcBef>
              <a:spcPct val="0"/>
            </a:spcBef>
            <a:spcAft>
              <a:spcPct val="35000"/>
            </a:spcAft>
            <a:buNone/>
          </a:pPr>
          <a:r>
            <a:rPr lang="en-US" sz="3100" kern="1200" baseline="0"/>
            <a:t>Test drive each vehicle.</a:t>
          </a:r>
          <a:endParaRPr lang="en-US" sz="3100" kern="1200"/>
        </a:p>
      </dsp:txBody>
      <dsp:txXfrm>
        <a:off x="369987" y="2502279"/>
        <a:ext cx="4465068"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5A7FA-FE3C-4DF2-8686-48C285B7D583}">
      <dsp:nvSpPr>
        <dsp:cNvPr id="0" name=""/>
        <dsp:cNvSpPr/>
      </dsp:nvSpPr>
      <dsp:spPr>
        <a:xfrm>
          <a:off x="0" y="680"/>
          <a:ext cx="5959475" cy="15932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4F693-9B68-479B-B528-B9F9275DE65E}">
      <dsp:nvSpPr>
        <dsp:cNvPr id="0" name=""/>
        <dsp:cNvSpPr/>
      </dsp:nvSpPr>
      <dsp:spPr>
        <a:xfrm>
          <a:off x="481961" y="359164"/>
          <a:ext cx="876294" cy="87629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C4F3187-1CDD-4C24-A6A5-7B2E72247DD1}">
      <dsp:nvSpPr>
        <dsp:cNvPr id="0" name=""/>
        <dsp:cNvSpPr/>
      </dsp:nvSpPr>
      <dsp:spPr>
        <a:xfrm>
          <a:off x="1840218" y="680"/>
          <a:ext cx="4119256" cy="159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0" tIns="168620" rIns="168620" bIns="168620" numCol="1" spcCol="1270" anchor="ctr" anchorCtr="0">
          <a:noAutofit/>
        </a:bodyPr>
        <a:lstStyle/>
        <a:p>
          <a:pPr marL="0" lvl="0" indent="0" algn="l" defTabSz="977900">
            <a:lnSpc>
              <a:spcPct val="90000"/>
            </a:lnSpc>
            <a:spcBef>
              <a:spcPct val="0"/>
            </a:spcBef>
            <a:spcAft>
              <a:spcPct val="35000"/>
            </a:spcAft>
            <a:buNone/>
          </a:pPr>
          <a:r>
            <a:rPr lang="en-US" sz="2200" b="1" kern="1200" baseline="0"/>
            <a:t>Lemon laws</a:t>
          </a:r>
          <a:r>
            <a:rPr lang="en-US" sz="2200" kern="1200" baseline="0"/>
            <a:t> exist in many states and protect consumers from the consequences of buying a defective car. </a:t>
          </a:r>
          <a:endParaRPr lang="en-US" sz="2200" kern="1200"/>
        </a:p>
      </dsp:txBody>
      <dsp:txXfrm>
        <a:off x="1840218" y="680"/>
        <a:ext cx="4119256" cy="1593262"/>
      </dsp:txXfrm>
    </dsp:sp>
    <dsp:sp modelId="{BA2EFF37-0DE7-4F0A-B9CF-B838E159B104}">
      <dsp:nvSpPr>
        <dsp:cNvPr id="0" name=""/>
        <dsp:cNvSpPr/>
      </dsp:nvSpPr>
      <dsp:spPr>
        <a:xfrm>
          <a:off x="0" y="1992259"/>
          <a:ext cx="5959475" cy="15932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76053-6A82-43FE-AC0F-9E28CADAF757}">
      <dsp:nvSpPr>
        <dsp:cNvPr id="0" name=""/>
        <dsp:cNvSpPr/>
      </dsp:nvSpPr>
      <dsp:spPr>
        <a:xfrm>
          <a:off x="481961" y="2350743"/>
          <a:ext cx="876294" cy="87629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64A84D5-EA5B-44C8-A5DE-7440247A1A9A}">
      <dsp:nvSpPr>
        <dsp:cNvPr id="0" name=""/>
        <dsp:cNvSpPr/>
      </dsp:nvSpPr>
      <dsp:spPr>
        <a:xfrm>
          <a:off x="1840218" y="1992259"/>
          <a:ext cx="4119256" cy="159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0" tIns="168620" rIns="168620" bIns="168620" numCol="1" spcCol="1270" anchor="ctr" anchorCtr="0">
          <a:noAutofit/>
        </a:bodyPr>
        <a:lstStyle/>
        <a:p>
          <a:pPr marL="0" lvl="0" indent="0" algn="l" defTabSz="977900">
            <a:lnSpc>
              <a:spcPct val="90000"/>
            </a:lnSpc>
            <a:spcBef>
              <a:spcPct val="0"/>
            </a:spcBef>
            <a:spcAft>
              <a:spcPct val="35000"/>
            </a:spcAft>
            <a:buNone/>
          </a:pPr>
          <a:r>
            <a:rPr lang="en-US" sz="2200" kern="1200" baseline="0"/>
            <a:t>A </a:t>
          </a:r>
          <a:r>
            <a:rPr lang="en-US" sz="2200" b="1" kern="1200" baseline="0"/>
            <a:t>lemon</a:t>
          </a:r>
          <a:r>
            <a:rPr lang="en-US" sz="2200" kern="1200" baseline="0"/>
            <a:t> is a car with substantial defects that the manufacturer has been unable to fix after repeated attempts. </a:t>
          </a:r>
          <a:endParaRPr lang="en-US" sz="2200" kern="1200"/>
        </a:p>
      </dsp:txBody>
      <dsp:txXfrm>
        <a:off x="1840218" y="1992259"/>
        <a:ext cx="4119256" cy="1593262"/>
      </dsp:txXfrm>
    </dsp:sp>
    <dsp:sp modelId="{6E2DEDA2-A677-48E9-94F5-5F1230B75A91}">
      <dsp:nvSpPr>
        <dsp:cNvPr id="0" name=""/>
        <dsp:cNvSpPr/>
      </dsp:nvSpPr>
      <dsp:spPr>
        <a:xfrm>
          <a:off x="0" y="3983837"/>
          <a:ext cx="5959475" cy="15932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6846C-E7D7-4CED-B3A3-E74DB7DEB247}">
      <dsp:nvSpPr>
        <dsp:cNvPr id="0" name=""/>
        <dsp:cNvSpPr/>
      </dsp:nvSpPr>
      <dsp:spPr>
        <a:xfrm>
          <a:off x="481961" y="4342321"/>
          <a:ext cx="876294" cy="87629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2B935BA-70EF-422E-989A-94FC7AD6BAE5}">
      <dsp:nvSpPr>
        <dsp:cNvPr id="0" name=""/>
        <dsp:cNvSpPr/>
      </dsp:nvSpPr>
      <dsp:spPr>
        <a:xfrm>
          <a:off x="1840218" y="3983837"/>
          <a:ext cx="4119256" cy="159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0" tIns="168620" rIns="168620" bIns="168620" numCol="1" spcCol="1270" anchor="ctr" anchorCtr="0">
          <a:noAutofit/>
        </a:bodyPr>
        <a:lstStyle/>
        <a:p>
          <a:pPr marL="0" lvl="0" indent="0" algn="l" defTabSz="977900">
            <a:lnSpc>
              <a:spcPct val="90000"/>
            </a:lnSpc>
            <a:spcBef>
              <a:spcPct val="0"/>
            </a:spcBef>
            <a:spcAft>
              <a:spcPct val="35000"/>
            </a:spcAft>
            <a:buNone/>
          </a:pPr>
          <a:r>
            <a:rPr lang="en-US" sz="2200" kern="1200" baseline="0"/>
            <a:t>Lemon laws allow you to get a new car or your money back.</a:t>
          </a:r>
          <a:endParaRPr lang="en-US" sz="2200" kern="1200"/>
        </a:p>
      </dsp:txBody>
      <dsp:txXfrm>
        <a:off x="1840218" y="3983837"/>
        <a:ext cx="4119256" cy="1593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F096F-CC70-174D-B297-028650C96D67}">
      <dsp:nvSpPr>
        <dsp:cNvPr id="0" name=""/>
        <dsp:cNvSpPr/>
      </dsp:nvSpPr>
      <dsp:spPr>
        <a:xfrm>
          <a:off x="0" y="0"/>
          <a:ext cx="8229600" cy="1587683"/>
        </a:xfrm>
        <a:prstGeom prst="roundRect">
          <a:avLst>
            <a:gd name="adj" fmla="val 10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6934C5F-4985-C043-A6ED-CE4CAE901891}">
      <dsp:nvSpPr>
        <dsp:cNvPr id="0" name=""/>
        <dsp:cNvSpPr/>
      </dsp:nvSpPr>
      <dsp:spPr>
        <a:xfrm>
          <a:off x="249532" y="211691"/>
          <a:ext cx="1431580" cy="1164301"/>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8809A8F-E02A-264A-9EB8-8AFC5A9A3E5B}">
      <dsp:nvSpPr>
        <dsp:cNvPr id="0" name=""/>
        <dsp:cNvSpPr/>
      </dsp:nvSpPr>
      <dsp:spPr>
        <a:xfrm rot="10800000">
          <a:off x="249532" y="1587683"/>
          <a:ext cx="1431580" cy="1940501"/>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Phishing</a:t>
          </a:r>
        </a:p>
      </dsp:txBody>
      <dsp:txXfrm rot="10800000">
        <a:off x="293558" y="1587683"/>
        <a:ext cx="1343528" cy="1896475"/>
      </dsp:txXfrm>
    </dsp:sp>
    <dsp:sp modelId="{F6634598-9707-B44A-BC82-B784C5A9DC3B}">
      <dsp:nvSpPr>
        <dsp:cNvPr id="0" name=""/>
        <dsp:cNvSpPr/>
      </dsp:nvSpPr>
      <dsp:spPr>
        <a:xfrm>
          <a:off x="1824270" y="211691"/>
          <a:ext cx="1431580" cy="1164301"/>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84A94DA-487D-3A4A-AE21-8092DA1F62EF}">
      <dsp:nvSpPr>
        <dsp:cNvPr id="0" name=""/>
        <dsp:cNvSpPr/>
      </dsp:nvSpPr>
      <dsp:spPr>
        <a:xfrm rot="10800000">
          <a:off x="1824270" y="1587683"/>
          <a:ext cx="1431580" cy="1940501"/>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Digital Wallet</a:t>
          </a:r>
        </a:p>
      </dsp:txBody>
      <dsp:txXfrm rot="10800000">
        <a:off x="1868296" y="1587683"/>
        <a:ext cx="1343528" cy="1896475"/>
      </dsp:txXfrm>
    </dsp:sp>
    <dsp:sp modelId="{82BCE96D-1A2F-4248-9D46-20729C7BE464}">
      <dsp:nvSpPr>
        <dsp:cNvPr id="0" name=""/>
        <dsp:cNvSpPr/>
      </dsp:nvSpPr>
      <dsp:spPr>
        <a:xfrm>
          <a:off x="3399009" y="211691"/>
          <a:ext cx="1431580" cy="1164301"/>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9271244-4667-CC4C-956D-0C8D014854F6}">
      <dsp:nvSpPr>
        <dsp:cNvPr id="0" name=""/>
        <dsp:cNvSpPr/>
      </dsp:nvSpPr>
      <dsp:spPr>
        <a:xfrm rot="10800000">
          <a:off x="3399009" y="1587683"/>
          <a:ext cx="1431580" cy="1940501"/>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Online Safety</a:t>
          </a:r>
        </a:p>
      </dsp:txBody>
      <dsp:txXfrm rot="10800000">
        <a:off x="3443035" y="1587683"/>
        <a:ext cx="1343528" cy="1896475"/>
      </dsp:txXfrm>
    </dsp:sp>
    <dsp:sp modelId="{C02BAF6A-DF6F-FE45-95D5-092291CBD97B}">
      <dsp:nvSpPr>
        <dsp:cNvPr id="0" name=""/>
        <dsp:cNvSpPr/>
      </dsp:nvSpPr>
      <dsp:spPr>
        <a:xfrm>
          <a:off x="4973748" y="211691"/>
          <a:ext cx="1431580" cy="1164301"/>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1085374-BF97-A242-B6A1-13C5ECD2037B}">
      <dsp:nvSpPr>
        <dsp:cNvPr id="0" name=""/>
        <dsp:cNvSpPr/>
      </dsp:nvSpPr>
      <dsp:spPr>
        <a:xfrm rot="10800000">
          <a:off x="4973748" y="1587683"/>
          <a:ext cx="1431580" cy="1940501"/>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Travel</a:t>
          </a:r>
        </a:p>
      </dsp:txBody>
      <dsp:txXfrm rot="10800000">
        <a:off x="5017774" y="1587683"/>
        <a:ext cx="1343528" cy="1896475"/>
      </dsp:txXfrm>
    </dsp:sp>
    <dsp:sp modelId="{E3D842C8-EBBA-3343-AB94-3FFC8940A2A0}">
      <dsp:nvSpPr>
        <dsp:cNvPr id="0" name=""/>
        <dsp:cNvSpPr/>
      </dsp:nvSpPr>
      <dsp:spPr>
        <a:xfrm>
          <a:off x="6548487" y="211691"/>
          <a:ext cx="1431580" cy="1164301"/>
        </a:xfrm>
        <a:prstGeom prst="roundRect">
          <a:avLst>
            <a:gd name="adj" fmla="val 1000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6DA802C-D707-664C-A391-4A3749CF5CEC}">
      <dsp:nvSpPr>
        <dsp:cNvPr id="0" name=""/>
        <dsp:cNvSpPr/>
      </dsp:nvSpPr>
      <dsp:spPr>
        <a:xfrm rot="10800000">
          <a:off x="6548487" y="1587683"/>
          <a:ext cx="1431580" cy="1940501"/>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Retail/ATM</a:t>
          </a:r>
        </a:p>
      </dsp:txBody>
      <dsp:txXfrm rot="10800000">
        <a:off x="6592513" y="1587683"/>
        <a:ext cx="1343528" cy="1896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6B3AD-114B-504B-BE57-2795B4594A18}">
      <dsp:nvSpPr>
        <dsp:cNvPr id="0" name=""/>
        <dsp:cNvSpPr/>
      </dsp:nvSpPr>
      <dsp:spPr>
        <a:xfrm>
          <a:off x="0" y="0"/>
          <a:ext cx="8229600" cy="1965245"/>
        </a:xfrm>
        <a:prstGeom prst="roundRect">
          <a:avLst>
            <a:gd name="adj" fmla="val 10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29646CE-A0F7-1F40-B0A4-23B92640A5B1}">
      <dsp:nvSpPr>
        <dsp:cNvPr id="0" name=""/>
        <dsp:cNvSpPr/>
      </dsp:nvSpPr>
      <dsp:spPr>
        <a:xfrm>
          <a:off x="249154" y="262032"/>
          <a:ext cx="1797974" cy="144118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A790FC9-6BDE-CE43-8A00-CEB1A7886C2F}">
      <dsp:nvSpPr>
        <dsp:cNvPr id="0" name=""/>
        <dsp:cNvSpPr/>
      </dsp:nvSpPr>
      <dsp:spPr>
        <a:xfrm rot="10800000">
          <a:off x="249154" y="1965245"/>
          <a:ext cx="1797974" cy="2401967"/>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Email</a:t>
          </a:r>
        </a:p>
      </dsp:txBody>
      <dsp:txXfrm rot="10800000">
        <a:off x="304448" y="1965245"/>
        <a:ext cx="1687386" cy="2346673"/>
      </dsp:txXfrm>
    </dsp:sp>
    <dsp:sp modelId="{F27F31FB-D209-474C-A831-C9B3C968A866}">
      <dsp:nvSpPr>
        <dsp:cNvPr id="0" name=""/>
        <dsp:cNvSpPr/>
      </dsp:nvSpPr>
      <dsp:spPr>
        <a:xfrm>
          <a:off x="2226926" y="262032"/>
          <a:ext cx="1797974" cy="144118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58777D1-DF9B-0248-B3E4-D475FB2F6BA8}">
      <dsp:nvSpPr>
        <dsp:cNvPr id="0" name=""/>
        <dsp:cNvSpPr/>
      </dsp:nvSpPr>
      <dsp:spPr>
        <a:xfrm rot="10800000">
          <a:off x="2226926" y="1965245"/>
          <a:ext cx="1797974" cy="2401967"/>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Deceptive Marketing</a:t>
          </a:r>
        </a:p>
      </dsp:txBody>
      <dsp:txXfrm rot="10800000">
        <a:off x="2282220" y="1965245"/>
        <a:ext cx="1687386" cy="2346673"/>
      </dsp:txXfrm>
    </dsp:sp>
    <dsp:sp modelId="{7A57CE36-3E18-B543-975F-EAEFB97CACEA}">
      <dsp:nvSpPr>
        <dsp:cNvPr id="0" name=""/>
        <dsp:cNvSpPr/>
      </dsp:nvSpPr>
      <dsp:spPr>
        <a:xfrm>
          <a:off x="4204698" y="262032"/>
          <a:ext cx="1797974" cy="1441180"/>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73D711B-4BBF-9840-A7AD-EBD20CD97C7F}">
      <dsp:nvSpPr>
        <dsp:cNvPr id="0" name=""/>
        <dsp:cNvSpPr/>
      </dsp:nvSpPr>
      <dsp:spPr>
        <a:xfrm rot="10800000">
          <a:off x="4204698" y="1965245"/>
          <a:ext cx="1797974" cy="2401967"/>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At Home</a:t>
          </a:r>
        </a:p>
      </dsp:txBody>
      <dsp:txXfrm rot="10800000">
        <a:off x="4259992" y="1965245"/>
        <a:ext cx="1687386" cy="2346673"/>
      </dsp:txXfrm>
    </dsp:sp>
    <dsp:sp modelId="{49C97CBC-722B-BE40-8267-E2E6291ABA79}">
      <dsp:nvSpPr>
        <dsp:cNvPr id="0" name=""/>
        <dsp:cNvSpPr/>
      </dsp:nvSpPr>
      <dsp:spPr>
        <a:xfrm>
          <a:off x="6182470" y="273072"/>
          <a:ext cx="1797974" cy="144118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B76B025-7CC4-424F-87A5-BA9163392BEB}">
      <dsp:nvSpPr>
        <dsp:cNvPr id="0" name=""/>
        <dsp:cNvSpPr/>
      </dsp:nvSpPr>
      <dsp:spPr>
        <a:xfrm rot="10800000">
          <a:off x="6182470" y="1965245"/>
          <a:ext cx="1797974" cy="2401967"/>
        </a:xfrm>
        <a:prstGeom prst="round2SameRect">
          <a:avLst>
            <a:gd name="adj1" fmla="val 10500"/>
            <a:gd name="adj2" fmla="val 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Mail and Phone Scams</a:t>
          </a:r>
        </a:p>
      </dsp:txBody>
      <dsp:txXfrm rot="10800000">
        <a:off x="6237764" y="1965245"/>
        <a:ext cx="1687386" cy="23466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932D2-F4B9-D044-9038-66B7A109DD61}">
      <dsp:nvSpPr>
        <dsp:cNvPr id="0" name=""/>
        <dsp:cNvSpPr/>
      </dsp:nvSpPr>
      <dsp:spPr>
        <a:xfrm>
          <a:off x="169333" y="904480"/>
          <a:ext cx="3966426" cy="1239508"/>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56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Software &amp; Virus Protection</a:t>
          </a:r>
        </a:p>
        <a:p>
          <a:pPr marL="114300" lvl="1" indent="-114300" algn="l" defTabSz="622300">
            <a:lnSpc>
              <a:spcPct val="90000"/>
            </a:lnSpc>
            <a:spcBef>
              <a:spcPct val="0"/>
            </a:spcBef>
            <a:spcAft>
              <a:spcPct val="15000"/>
            </a:spcAft>
            <a:buChar char="•"/>
          </a:pPr>
          <a:r>
            <a:rPr lang="en-US" sz="1400" kern="1200" dirty="0"/>
            <a:t>Firewall protection and spam filtering</a:t>
          </a:r>
        </a:p>
      </dsp:txBody>
      <dsp:txXfrm>
        <a:off x="169333" y="904480"/>
        <a:ext cx="3966426" cy="1239508"/>
      </dsp:txXfrm>
    </dsp:sp>
    <dsp:sp modelId="{469041D3-A50D-FA44-95E7-C39E2F11E6DD}">
      <dsp:nvSpPr>
        <dsp:cNvPr id="0" name=""/>
        <dsp:cNvSpPr/>
      </dsp:nvSpPr>
      <dsp:spPr>
        <a:xfrm>
          <a:off x="4065" y="725440"/>
          <a:ext cx="867655" cy="1301483"/>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EFF6A36-8212-444E-B3C0-39CE5D337743}">
      <dsp:nvSpPr>
        <dsp:cNvPr id="0" name=""/>
        <dsp:cNvSpPr/>
      </dsp:nvSpPr>
      <dsp:spPr>
        <a:xfrm>
          <a:off x="4516679" y="904480"/>
          <a:ext cx="3966426" cy="1239508"/>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56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Create Strong Passwords</a:t>
          </a:r>
        </a:p>
        <a:p>
          <a:pPr marL="114300" lvl="1" indent="-114300" algn="l" defTabSz="622300">
            <a:lnSpc>
              <a:spcPct val="90000"/>
            </a:lnSpc>
            <a:spcBef>
              <a:spcPct val="0"/>
            </a:spcBef>
            <a:spcAft>
              <a:spcPct val="15000"/>
            </a:spcAft>
            <a:buChar char="•"/>
          </a:pPr>
          <a:r>
            <a:rPr lang="en-US" sz="1400" kern="1200" dirty="0"/>
            <a:t>Use Different Passwords Everywhere</a:t>
          </a:r>
        </a:p>
        <a:p>
          <a:pPr marL="114300" lvl="1" indent="-114300" algn="l" defTabSz="622300">
            <a:lnSpc>
              <a:spcPct val="90000"/>
            </a:lnSpc>
            <a:spcBef>
              <a:spcPct val="0"/>
            </a:spcBef>
            <a:spcAft>
              <a:spcPct val="15000"/>
            </a:spcAft>
            <a:buChar char="•"/>
          </a:pPr>
          <a:r>
            <a:rPr lang="en-US" sz="1400" kern="1200" dirty="0"/>
            <a:t>Don</a:t>
          </a:r>
          <a:r>
            <a:rPr lang="fr-FR" sz="1400" kern="1200" dirty="0"/>
            <a:t>’</a:t>
          </a:r>
          <a:r>
            <a:rPr lang="en-US" sz="1400" kern="1200" dirty="0"/>
            <a:t>t use kids, pets, favorite teams etc.</a:t>
          </a:r>
        </a:p>
      </dsp:txBody>
      <dsp:txXfrm>
        <a:off x="4516679" y="904480"/>
        <a:ext cx="3966426" cy="1239508"/>
      </dsp:txXfrm>
    </dsp:sp>
    <dsp:sp modelId="{752FFD13-196E-C240-8220-77604848AE10}">
      <dsp:nvSpPr>
        <dsp:cNvPr id="0" name=""/>
        <dsp:cNvSpPr/>
      </dsp:nvSpPr>
      <dsp:spPr>
        <a:xfrm>
          <a:off x="4351411" y="725440"/>
          <a:ext cx="867655" cy="1301483"/>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C24253F-0DE1-5E43-9982-7752BE173EDC}">
      <dsp:nvSpPr>
        <dsp:cNvPr id="0" name=""/>
        <dsp:cNvSpPr/>
      </dsp:nvSpPr>
      <dsp:spPr>
        <a:xfrm>
          <a:off x="2343006" y="2464883"/>
          <a:ext cx="3966426" cy="1239508"/>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956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Ignore emails from unfamiliar sender</a:t>
          </a:r>
        </a:p>
        <a:p>
          <a:pPr marL="0" lvl="0" indent="0" algn="l" defTabSz="800100">
            <a:lnSpc>
              <a:spcPct val="90000"/>
            </a:lnSpc>
            <a:spcBef>
              <a:spcPct val="0"/>
            </a:spcBef>
            <a:spcAft>
              <a:spcPct val="35000"/>
            </a:spcAft>
            <a:buNone/>
          </a:pPr>
          <a:endParaRPr lang="en-US" sz="1800" kern="1200" dirty="0"/>
        </a:p>
      </dsp:txBody>
      <dsp:txXfrm>
        <a:off x="2343006" y="2464883"/>
        <a:ext cx="3966426" cy="1239508"/>
      </dsp:txXfrm>
    </dsp:sp>
    <dsp:sp modelId="{373838C8-DE73-4F45-90BB-39D30FA9B2B1}">
      <dsp:nvSpPr>
        <dsp:cNvPr id="0" name=""/>
        <dsp:cNvSpPr/>
      </dsp:nvSpPr>
      <dsp:spPr>
        <a:xfrm>
          <a:off x="2177738" y="2285843"/>
          <a:ext cx="867655" cy="1301483"/>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932D2-F4B9-D044-9038-66B7A109DD61}">
      <dsp:nvSpPr>
        <dsp:cNvPr id="0" name=""/>
        <dsp:cNvSpPr/>
      </dsp:nvSpPr>
      <dsp:spPr>
        <a:xfrm>
          <a:off x="162118" y="663100"/>
          <a:ext cx="3848773" cy="1202741"/>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4657"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Sign up for email/text “transaction alerts” from your bank</a:t>
          </a:r>
        </a:p>
      </dsp:txBody>
      <dsp:txXfrm>
        <a:off x="162118" y="663100"/>
        <a:ext cx="3848773" cy="1202741"/>
      </dsp:txXfrm>
    </dsp:sp>
    <dsp:sp modelId="{469041D3-A50D-FA44-95E7-C39E2F11E6DD}">
      <dsp:nvSpPr>
        <dsp:cNvPr id="0" name=""/>
        <dsp:cNvSpPr/>
      </dsp:nvSpPr>
      <dsp:spPr>
        <a:xfrm>
          <a:off x="1753" y="489371"/>
          <a:ext cx="841919" cy="1262878"/>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r="3286"/>
          </a:stretch>
        </a:blip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F6A36-8212-444E-B3C0-39CE5D337743}">
      <dsp:nvSpPr>
        <dsp:cNvPr id="0" name=""/>
        <dsp:cNvSpPr/>
      </dsp:nvSpPr>
      <dsp:spPr>
        <a:xfrm>
          <a:off x="4360189" y="663100"/>
          <a:ext cx="3848773" cy="1202741"/>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4657"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Beware of Downloading  files</a:t>
          </a:r>
        </a:p>
        <a:p>
          <a:pPr marL="171450" lvl="1" indent="-171450" algn="l" defTabSz="844550">
            <a:lnSpc>
              <a:spcPct val="90000"/>
            </a:lnSpc>
            <a:spcBef>
              <a:spcPct val="0"/>
            </a:spcBef>
            <a:spcAft>
              <a:spcPct val="15000"/>
            </a:spcAft>
            <a:buChar char="•"/>
          </a:pPr>
          <a:r>
            <a:rPr lang="en-US" sz="1900" kern="1200" dirty="0"/>
            <a:t>Avoid Public Wi-Fi</a:t>
          </a:r>
        </a:p>
      </dsp:txBody>
      <dsp:txXfrm>
        <a:off x="4360189" y="663100"/>
        <a:ext cx="3848773" cy="1202741"/>
      </dsp:txXfrm>
    </dsp:sp>
    <dsp:sp modelId="{752FFD13-196E-C240-8220-77604848AE10}">
      <dsp:nvSpPr>
        <dsp:cNvPr id="0" name=""/>
        <dsp:cNvSpPr/>
      </dsp:nvSpPr>
      <dsp:spPr>
        <a:xfrm>
          <a:off x="4199824" y="489371"/>
          <a:ext cx="841919" cy="1262878"/>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24253F-0DE1-5E43-9982-7752BE173EDC}">
      <dsp:nvSpPr>
        <dsp:cNvPr id="0" name=""/>
        <dsp:cNvSpPr/>
      </dsp:nvSpPr>
      <dsp:spPr>
        <a:xfrm>
          <a:off x="2261154" y="2177218"/>
          <a:ext cx="3848773" cy="1202741"/>
        </a:xfrm>
        <a:prstGeom prst="rect">
          <a:avLst/>
        </a:prstGeom>
        <a:solidFill>
          <a:schemeClr val="lt2">
            <a:alpha val="4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4657"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Monitor Your E-Statements</a:t>
          </a:r>
        </a:p>
        <a:p>
          <a:pPr marL="171450" lvl="1" indent="-171450" algn="l" defTabSz="844550">
            <a:lnSpc>
              <a:spcPct val="90000"/>
            </a:lnSpc>
            <a:spcBef>
              <a:spcPct val="0"/>
            </a:spcBef>
            <a:spcAft>
              <a:spcPct val="15000"/>
            </a:spcAft>
            <a:buChar char="•"/>
          </a:pPr>
          <a:r>
            <a:rPr lang="en-US" sz="1900" kern="1200" dirty="0"/>
            <a:t>Delete your statements</a:t>
          </a:r>
        </a:p>
      </dsp:txBody>
      <dsp:txXfrm>
        <a:off x="2261154" y="2177218"/>
        <a:ext cx="3848773" cy="1202741"/>
      </dsp:txXfrm>
    </dsp:sp>
    <dsp:sp modelId="{373838C8-DE73-4F45-90BB-39D30FA9B2B1}">
      <dsp:nvSpPr>
        <dsp:cNvPr id="0" name=""/>
        <dsp:cNvSpPr/>
      </dsp:nvSpPr>
      <dsp:spPr>
        <a:xfrm>
          <a:off x="2090113" y="2014160"/>
          <a:ext cx="841919" cy="1262878"/>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34925"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F1C34-1007-3A48-9B8B-42DD418C1FA4}">
      <dsp:nvSpPr>
        <dsp:cNvPr id="0" name=""/>
        <dsp:cNvSpPr/>
      </dsp:nvSpPr>
      <dsp:spPr>
        <a:xfrm>
          <a:off x="3896439" y="1965245"/>
          <a:ext cx="2401967" cy="2401967"/>
        </a:xfrm>
        <a:prstGeom prst="gear9">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Revisit/ Inactive Accounts</a:t>
          </a:r>
        </a:p>
      </dsp:txBody>
      <dsp:txXfrm>
        <a:off x="4379341" y="2527894"/>
        <a:ext cx="1436163" cy="1234661"/>
      </dsp:txXfrm>
    </dsp:sp>
    <dsp:sp modelId="{BD059A1C-2414-CA43-A96D-06227B39F398}">
      <dsp:nvSpPr>
        <dsp:cNvPr id="0" name=""/>
        <dsp:cNvSpPr/>
      </dsp:nvSpPr>
      <dsp:spPr>
        <a:xfrm>
          <a:off x="2498931" y="1397508"/>
          <a:ext cx="1746885" cy="1746885"/>
        </a:xfrm>
        <a:prstGeom prst="gear6">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Shred Sensitive Documents</a:t>
          </a:r>
        </a:p>
      </dsp:txBody>
      <dsp:txXfrm>
        <a:off x="2938715" y="1839950"/>
        <a:ext cx="867317" cy="862001"/>
      </dsp:txXfrm>
    </dsp:sp>
    <dsp:sp modelId="{C891BBB9-5124-EF42-B938-C701B610E862}">
      <dsp:nvSpPr>
        <dsp:cNvPr id="0" name=""/>
        <dsp:cNvSpPr/>
      </dsp:nvSpPr>
      <dsp:spPr>
        <a:xfrm rot="20700000">
          <a:off x="3477365" y="192335"/>
          <a:ext cx="1711590" cy="1711590"/>
        </a:xfrm>
        <a:prstGeom prst="gear6">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Sign New Cards</a:t>
          </a:r>
        </a:p>
      </dsp:txBody>
      <dsp:txXfrm rot="-20700000">
        <a:off x="3852767" y="567737"/>
        <a:ext cx="960786" cy="960786"/>
      </dsp:txXfrm>
    </dsp:sp>
    <dsp:sp modelId="{62345F94-88D7-054F-AB53-E7E8CBF1AE52}">
      <dsp:nvSpPr>
        <dsp:cNvPr id="0" name=""/>
        <dsp:cNvSpPr/>
      </dsp:nvSpPr>
      <dsp:spPr>
        <a:xfrm>
          <a:off x="3713643" y="1601712"/>
          <a:ext cx="3074517" cy="3074517"/>
        </a:xfrm>
        <a:prstGeom prst="circularArrow">
          <a:avLst>
            <a:gd name="adj1" fmla="val 4688"/>
            <a:gd name="adj2" fmla="val 299029"/>
            <a:gd name="adj3" fmla="val 2520187"/>
            <a:gd name="adj4" fmla="val 15852641"/>
            <a:gd name="adj5" fmla="val 5469"/>
          </a:avLst>
        </a:prstGeom>
        <a:gradFill rotWithShape="0">
          <a:gsLst>
            <a:gs pos="0">
              <a:schemeClr val="dk1">
                <a:tint val="60000"/>
                <a:hueOff val="0"/>
                <a:satOff val="0"/>
                <a:lumOff val="0"/>
                <a:alphaOff val="0"/>
                <a:tint val="94000"/>
                <a:satMod val="103000"/>
                <a:lumMod val="102000"/>
              </a:schemeClr>
            </a:gs>
            <a:gs pos="50000">
              <a:schemeClr val="dk1">
                <a:tint val="60000"/>
                <a:hueOff val="0"/>
                <a:satOff val="0"/>
                <a:lumOff val="0"/>
                <a:alphaOff val="0"/>
                <a:shade val="100000"/>
                <a:satMod val="110000"/>
                <a:lumMod val="100000"/>
              </a:schemeClr>
            </a:gs>
            <a:gs pos="100000">
              <a:schemeClr val="dk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750C56-4038-CB4F-81F4-896FAA625376}">
      <dsp:nvSpPr>
        <dsp:cNvPr id="0" name=""/>
        <dsp:cNvSpPr/>
      </dsp:nvSpPr>
      <dsp:spPr>
        <a:xfrm>
          <a:off x="2189561" y="1010246"/>
          <a:ext cx="2233829" cy="2233829"/>
        </a:xfrm>
        <a:prstGeom prst="leftCircularArrow">
          <a:avLst>
            <a:gd name="adj1" fmla="val 6452"/>
            <a:gd name="adj2" fmla="val 429999"/>
            <a:gd name="adj3" fmla="val 10489124"/>
            <a:gd name="adj4" fmla="val 14837806"/>
            <a:gd name="adj5" fmla="val 7527"/>
          </a:avLst>
        </a:prstGeom>
        <a:gradFill rotWithShape="0">
          <a:gsLst>
            <a:gs pos="0">
              <a:schemeClr val="dk1">
                <a:tint val="60000"/>
                <a:hueOff val="0"/>
                <a:satOff val="0"/>
                <a:lumOff val="0"/>
                <a:alphaOff val="0"/>
                <a:tint val="94000"/>
                <a:satMod val="103000"/>
                <a:lumMod val="102000"/>
              </a:schemeClr>
            </a:gs>
            <a:gs pos="50000">
              <a:schemeClr val="dk1">
                <a:tint val="60000"/>
                <a:hueOff val="0"/>
                <a:satOff val="0"/>
                <a:lumOff val="0"/>
                <a:alphaOff val="0"/>
                <a:shade val="100000"/>
                <a:satMod val="110000"/>
                <a:lumMod val="100000"/>
              </a:schemeClr>
            </a:gs>
            <a:gs pos="100000">
              <a:schemeClr val="dk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87C1BB-1AAB-FF49-9D28-2D98DEC16CF8}">
      <dsp:nvSpPr>
        <dsp:cNvPr id="0" name=""/>
        <dsp:cNvSpPr/>
      </dsp:nvSpPr>
      <dsp:spPr>
        <a:xfrm>
          <a:off x="3081456" y="-183309"/>
          <a:ext cx="2408517" cy="2408517"/>
        </a:xfrm>
        <a:prstGeom prst="circularArrow">
          <a:avLst>
            <a:gd name="adj1" fmla="val 5984"/>
            <a:gd name="adj2" fmla="val 394124"/>
            <a:gd name="adj3" fmla="val 13313824"/>
            <a:gd name="adj4" fmla="val 10508221"/>
            <a:gd name="adj5" fmla="val 6981"/>
          </a:avLst>
        </a:prstGeom>
        <a:gradFill rotWithShape="0">
          <a:gsLst>
            <a:gs pos="0">
              <a:schemeClr val="dk1">
                <a:tint val="60000"/>
                <a:hueOff val="0"/>
                <a:satOff val="0"/>
                <a:lumOff val="0"/>
                <a:alphaOff val="0"/>
                <a:tint val="94000"/>
                <a:satMod val="103000"/>
                <a:lumMod val="102000"/>
              </a:schemeClr>
            </a:gs>
            <a:gs pos="50000">
              <a:schemeClr val="dk1">
                <a:tint val="60000"/>
                <a:hueOff val="0"/>
                <a:satOff val="0"/>
                <a:lumOff val="0"/>
                <a:alphaOff val="0"/>
                <a:shade val="100000"/>
                <a:satMod val="110000"/>
                <a:lumMod val="100000"/>
              </a:schemeClr>
            </a:gs>
            <a:gs pos="100000">
              <a:schemeClr val="dk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689FE-D97C-4C1E-AF08-48B9BF6AC62C}"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CC051-B409-4121-B78E-1F35FAFF6AE8}" type="slidenum">
              <a:rPr lang="en-US" smtClean="0"/>
              <a:t>‹#›</a:t>
            </a:fld>
            <a:endParaRPr lang="en-US"/>
          </a:p>
        </p:txBody>
      </p:sp>
    </p:spTree>
    <p:extLst>
      <p:ext uri="{BB962C8B-B14F-4D97-AF65-F5344CB8AC3E}">
        <p14:creationId xmlns:p14="http://schemas.microsoft.com/office/powerpoint/2010/main" val="184771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28554"/>
            <a:fld id="{E4CEBBD4-A231-4958-98BF-2F6A2DBA029E}" type="slidenum">
              <a:rPr lang="en-US" smtClean="0"/>
              <a:pPr defTabSz="928554"/>
              <a:t>26</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341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Computer software used to be static, and updates were few and far between. Now frequent updates are routine--and critical. Ignoring the latest updates can have serious consequences.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a typeface="+mn-ea"/>
                <a:cs typeface="+mn-cs"/>
              </a:rPr>
              <a:t>Antivirus products distinguish themselves by going beyond the basics of on-demand scanning and real-time protection. Some rate URLs that you visit or that show up in search results, using a red-yellow-green color coding system. Some actively block processes on your system from connecting with known malware-hosting URLs, or with fraudulent (phishing) pages.</a:t>
            </a:r>
          </a:p>
          <a:p>
            <a:endParaRPr lang="en-US" sz="1200" kern="1200" dirty="0">
              <a:solidFill>
                <a:schemeClr val="tx1"/>
              </a:solidFill>
              <a:ea typeface="+mn-ea"/>
              <a:cs typeface="+mn-cs"/>
            </a:endParaRPr>
          </a:p>
          <a:p>
            <a:r>
              <a:rPr lang="en-US" sz="1200" kern="1200" dirty="0">
                <a:solidFill>
                  <a:schemeClr val="tx1"/>
                </a:solidFill>
                <a:ea typeface="+mn-ea"/>
                <a:cs typeface="+mn-cs"/>
              </a:rPr>
              <a:t>Remember the Underwear Meme:</a:t>
            </a:r>
          </a:p>
          <a:p>
            <a:r>
              <a:rPr lang="en-US" sz="1200" kern="1200" dirty="0">
                <a:solidFill>
                  <a:schemeClr val="tx1"/>
                </a:solidFill>
                <a:ea typeface="+mn-ea"/>
                <a:cs typeface="+mn-cs"/>
              </a:rPr>
              <a:t>Passwords are like underwear. You should change them often,</a:t>
            </a:r>
            <a:r>
              <a:rPr lang="en-US" sz="1200" kern="1200" baseline="0" dirty="0">
                <a:solidFill>
                  <a:schemeClr val="tx1"/>
                </a:solidFill>
                <a:ea typeface="+mn-ea"/>
                <a:cs typeface="+mn-cs"/>
              </a:rPr>
              <a:t> </a:t>
            </a:r>
            <a:r>
              <a:rPr lang="en-US" sz="1200" kern="1200" dirty="0">
                <a:solidFill>
                  <a:schemeClr val="tx1"/>
                </a:solidFill>
                <a:ea typeface="+mn-ea"/>
                <a:cs typeface="+mn-cs"/>
              </a:rPr>
              <a:t>Don't share them, Don't leave them out for others to see (no sticky notes!). Wait, sorry, I mean they should be mysterious. In other words, make your password a total mystery to others.</a:t>
            </a:r>
          </a:p>
          <a:p>
            <a:endParaRPr lang="en-US" sz="1200" kern="1200" dirty="0">
              <a:solidFill>
                <a:schemeClr val="tx1"/>
              </a:solidFill>
              <a:ea typeface="+mn-ea"/>
              <a:cs typeface="+mn-cs"/>
            </a:endParaRPr>
          </a:p>
          <a:p>
            <a:r>
              <a:rPr lang="en-US" sz="1200" kern="1200" dirty="0">
                <a:solidFill>
                  <a:schemeClr val="tx1"/>
                </a:solidFill>
                <a:ea typeface="+mn-ea"/>
                <a:cs typeface="+mn-cs"/>
              </a:rPr>
              <a:t>If the word you use can be found in the dictionary, it's not a strong password. If you use numbers or letters in the order they appear on the keyboard ("1234" or "qwerty"), it's not a strong password. If it's the name of your relatives, your kids, or your pet, favorite team, or city of your birth, guess what—it's not a strong password. If it's your birthday, anniversary, date of graduation, even your car license plate number, it's not a strong password. It doesn't matter if you follow this with another number. These are all things hackers would try first. They write programs to check these kinds of passwords first, in fact.</a:t>
            </a:r>
          </a:p>
          <a:p>
            <a:r>
              <a:rPr lang="en-US" sz="1200" kern="1200" dirty="0">
                <a:solidFill>
                  <a:schemeClr val="tx1"/>
                </a:solidFill>
                <a:ea typeface="+mn-ea"/>
                <a:cs typeface="+mn-cs"/>
              </a:rPr>
              <a:t>Other terms to avoid: "god," "money," "love," "monkey," "</a:t>
            </a:r>
            <a:r>
              <a:rPr lang="en-US" sz="1200" kern="1200" dirty="0" err="1">
                <a:solidFill>
                  <a:schemeClr val="tx1"/>
                </a:solidFill>
                <a:ea typeface="+mn-ea"/>
                <a:cs typeface="+mn-cs"/>
              </a:rPr>
              <a:t>letmein</a:t>
            </a:r>
            <a:r>
              <a:rPr lang="en-US" sz="1200" kern="1200" dirty="0">
                <a:solidFill>
                  <a:schemeClr val="tx1"/>
                </a:solidFill>
                <a:ea typeface="+mn-ea"/>
                <a:cs typeface="+mn-cs"/>
              </a:rPr>
              <a:t>," and for the love of all that's techie, if you use "password" as your password, just sign off the Internet right now.</a:t>
            </a:r>
          </a:p>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68</a:t>
            </a:fld>
            <a:endParaRPr lang="en-US"/>
          </a:p>
        </p:txBody>
      </p:sp>
    </p:spTree>
    <p:extLst>
      <p:ext uri="{BB962C8B-B14F-4D97-AF65-F5344CB8AC3E}">
        <p14:creationId xmlns:p14="http://schemas.microsoft.com/office/powerpoint/2010/main" val="336116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a typeface="+mn-ea"/>
                <a:cs typeface="+mn-cs"/>
              </a:rPr>
              <a:t>Don’t let fraud ruin the trip of a lifetime. Take these few easy measures before you leave.</a:t>
            </a:r>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69</a:t>
            </a:fld>
            <a:endParaRPr lang="en-US"/>
          </a:p>
        </p:txBody>
      </p:sp>
    </p:spTree>
    <p:extLst>
      <p:ext uri="{BB962C8B-B14F-4D97-AF65-F5344CB8AC3E}">
        <p14:creationId xmlns:p14="http://schemas.microsoft.com/office/powerpoint/2010/main" val="65744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To create a strong password, you should use a string of text that mixes numbers, letters that are both lowercase and uppercase, and special characters. </a:t>
            </a:r>
          </a:p>
          <a:p>
            <a:pPr marL="0" indent="0">
              <a:buNone/>
            </a:pPr>
            <a:r>
              <a:rPr lang="en-US" sz="1200" dirty="0"/>
              <a:t>It should be eight characters, preferably many more. A lot more. The characters should be random, and not follow from words, alphabetically, or from your keyboard layout.</a:t>
            </a:r>
          </a:p>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70</a:t>
            </a:fld>
            <a:endParaRPr lang="en-US"/>
          </a:p>
        </p:txBody>
      </p:sp>
    </p:spTree>
    <p:extLst>
      <p:ext uri="{BB962C8B-B14F-4D97-AF65-F5344CB8AC3E}">
        <p14:creationId xmlns:p14="http://schemas.microsoft.com/office/powerpoint/2010/main" val="359779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a:ea typeface="+mn-ea"/>
                <a:cs typeface="+mn-cs"/>
              </a:rPr>
              <a:t>EMV isn’t a specific type of debit or credit card; it’s a standard. EMV stands for </a:t>
            </a:r>
            <a:r>
              <a:rPr lang="en-US" sz="1200" kern="1200" dirty="0" err="1">
                <a:solidFill>
                  <a:schemeClr val="tx1"/>
                </a:solidFill>
                <a:latin typeface="Arial"/>
                <a:ea typeface="+mn-ea"/>
                <a:cs typeface="+mn-cs"/>
              </a:rPr>
              <a:t>Europay</a:t>
            </a:r>
            <a:r>
              <a:rPr lang="en-US" sz="1200" kern="1200" dirty="0">
                <a:solidFill>
                  <a:schemeClr val="tx1"/>
                </a:solidFill>
                <a:latin typeface="Arial"/>
                <a:ea typeface="+mn-ea"/>
                <a:cs typeface="+mn-cs"/>
              </a:rPr>
              <a:t>, MasterCard, and Visa. In the 90s, these three organizations realized there was a need for more secure payment technology—and that it had to be global. So, they got together and wrote the first version of the EMV standard, which was published in 1996. Since then, Discover, American Express, JCB, and </a:t>
            </a:r>
            <a:r>
              <a:rPr lang="en-US" sz="1200" kern="1200" dirty="0" err="1">
                <a:solidFill>
                  <a:schemeClr val="tx1"/>
                </a:solidFill>
                <a:latin typeface="Arial"/>
                <a:ea typeface="+mn-ea"/>
                <a:cs typeface="+mn-cs"/>
              </a:rPr>
              <a:t>UnionPay</a:t>
            </a:r>
            <a:r>
              <a:rPr lang="en-US" sz="1200" kern="1200" dirty="0">
                <a:solidFill>
                  <a:schemeClr val="tx1"/>
                </a:solidFill>
                <a:latin typeface="Arial"/>
                <a:ea typeface="+mn-ea"/>
                <a:cs typeface="+mn-cs"/>
              </a:rPr>
              <a:t> have all joined the original founders (creating </a:t>
            </a:r>
            <a:r>
              <a:rPr lang="en-US" sz="1200" kern="1200" dirty="0" err="1">
                <a:solidFill>
                  <a:schemeClr val="tx1"/>
                </a:solidFill>
                <a:latin typeface="Arial"/>
                <a:ea typeface="+mn-ea"/>
                <a:cs typeface="+mn-cs"/>
              </a:rPr>
              <a:t>EMVco</a:t>
            </a:r>
            <a:r>
              <a:rPr lang="en-US" sz="1200" kern="1200" dirty="0">
                <a:solidFill>
                  <a:schemeClr val="tx1"/>
                </a:solidFill>
                <a:latin typeface="Arial"/>
                <a:ea typeface="+mn-ea"/>
                <a:cs typeface="+mn-cs"/>
              </a:rPr>
              <a:t>*). Together, this group maintains and improves the EMV standard.</a:t>
            </a:r>
          </a:p>
          <a:p>
            <a:r>
              <a:rPr lang="en-US" sz="1200" kern="1200" dirty="0">
                <a:solidFill>
                  <a:schemeClr val="tx1"/>
                </a:solidFill>
                <a:latin typeface="Arial"/>
                <a:ea typeface="+mn-ea"/>
                <a:cs typeface="+mn-cs"/>
              </a:rPr>
              <a:t>Cards that adhere to the EMV standard have a chip that stores the card information. When you use your card, software on the chip can interact with the merchant’s card reader to create a unique authorization code for each purchase.</a:t>
            </a:r>
          </a:p>
          <a:p>
            <a:endParaRPr lang="en-US" sz="1200" kern="1200" dirty="0">
              <a:solidFill>
                <a:schemeClr val="tx1"/>
              </a:solidFill>
              <a:latin typeface="Arial"/>
              <a:ea typeface="+mn-ea"/>
              <a:cs typeface="+mn-cs"/>
            </a:endParaRPr>
          </a:p>
          <a:p>
            <a:r>
              <a:rPr lang="en-US" sz="1200" kern="1200" dirty="0">
                <a:solidFill>
                  <a:schemeClr val="tx1"/>
                </a:solidFill>
                <a:latin typeface="Arial"/>
                <a:ea typeface="+mn-ea"/>
                <a:cs typeface="+mn-cs"/>
              </a:rPr>
              <a:t>Why do chip cards matter?</a:t>
            </a:r>
          </a:p>
          <a:p>
            <a:r>
              <a:rPr lang="en-US" sz="1200" kern="1200" dirty="0">
                <a:solidFill>
                  <a:schemeClr val="tx1"/>
                </a:solidFill>
                <a:latin typeface="Arial"/>
                <a:ea typeface="+mn-ea"/>
                <a:cs typeface="+mn-cs"/>
              </a:rPr>
              <a:t>Chip cards are virtually impossible to duplicate. Therefore, they can prevent one of the most prevalent types of fraud: counterfeit-card fraud. This type of fraud occurs when card information is stolen, either by skimming (swiping the card through a device designed to illegally capture it) or hacking, and then used to create counterfeit cards.</a:t>
            </a:r>
          </a:p>
          <a:p>
            <a:endParaRPr lang="en-US" sz="1200" kern="1200" dirty="0">
              <a:solidFill>
                <a:schemeClr val="tx1"/>
              </a:solidFill>
              <a:latin typeface="Arial"/>
              <a:ea typeface="+mn-ea"/>
              <a:cs typeface="+mn-cs"/>
            </a:endParaRPr>
          </a:p>
          <a:p>
            <a:r>
              <a:rPr lang="en-US" sz="1200" kern="1200" dirty="0">
                <a:solidFill>
                  <a:schemeClr val="tx1"/>
                </a:solidFill>
                <a:latin typeface="Arial"/>
                <a:ea typeface="+mn-ea"/>
                <a:cs typeface="+mn-cs"/>
              </a:rPr>
              <a:t>But do they really work?</a:t>
            </a:r>
          </a:p>
          <a:p>
            <a:r>
              <a:rPr lang="en-US" sz="1200" kern="1200" dirty="0">
                <a:solidFill>
                  <a:schemeClr val="tx1"/>
                </a:solidFill>
                <a:latin typeface="Arial"/>
                <a:ea typeface="+mn-ea"/>
                <a:cs typeface="+mn-cs"/>
              </a:rPr>
              <a:t>Chip cards are undoubtedly effective: Europe has seen a 70% reduction in counterfeit card fraud with the introduction of EMV technology.1</a:t>
            </a:r>
          </a:p>
          <a:p>
            <a:r>
              <a:rPr lang="en-US" sz="1200" kern="1200" dirty="0">
                <a:solidFill>
                  <a:schemeClr val="tx1"/>
                </a:solidFill>
                <a:latin typeface="Arial"/>
                <a:ea typeface="+mn-ea"/>
                <a:cs typeface="+mn-cs"/>
              </a:rPr>
              <a:t>Chip cards increase card security—but they aren’t a silver bullet. They’re designed to prevent fraud that occurs with a duplicate card. Card networks are still exploring technologies designed to prevent other types of fraud.</a:t>
            </a:r>
          </a:p>
          <a:p>
            <a:endParaRPr lang="en-US" sz="1200" kern="1200" dirty="0">
              <a:solidFill>
                <a:schemeClr val="tx1"/>
              </a:solidFill>
              <a:latin typeface="Arial"/>
              <a:ea typeface="+mn-ea"/>
              <a:cs typeface="+mn-cs"/>
            </a:endParaRPr>
          </a:p>
          <a:p>
            <a:r>
              <a:rPr lang="en-US" sz="1200" kern="1200" dirty="0">
                <a:solidFill>
                  <a:schemeClr val="tx1"/>
                </a:solidFill>
                <a:latin typeface="Arial"/>
                <a:ea typeface="+mn-ea"/>
                <a:cs typeface="+mn-cs"/>
              </a:rPr>
              <a:t>How</a:t>
            </a:r>
            <a:r>
              <a:rPr lang="en-US" sz="1200" kern="1200" baseline="0" dirty="0">
                <a:solidFill>
                  <a:schemeClr val="tx1"/>
                </a:solidFill>
                <a:latin typeface="Arial"/>
                <a:ea typeface="+mn-ea"/>
                <a:cs typeface="+mn-cs"/>
              </a:rPr>
              <a:t> do stores decide</a:t>
            </a:r>
            <a:r>
              <a:rPr lang="en-US" sz="1200" kern="1200" dirty="0">
                <a:solidFill>
                  <a:schemeClr val="tx1"/>
                </a:solidFill>
                <a:latin typeface="Arial"/>
                <a:ea typeface="+mn-ea"/>
                <a:cs typeface="+mn-cs"/>
              </a:rPr>
              <a:t>?</a:t>
            </a:r>
          </a:p>
          <a:p>
            <a:r>
              <a:rPr lang="en-US" sz="1200" kern="1200" dirty="0">
                <a:solidFill>
                  <a:schemeClr val="tx1"/>
                </a:solidFill>
                <a:latin typeface="Arial"/>
                <a:ea typeface="+mn-ea"/>
                <a:cs typeface="+mn-cs"/>
              </a:rPr>
              <a:t>The switch to chip cards is already underway. It’s a mind-blowingly huge task—there are about 1.2 billion cards to replace, and merchants will have to update about 12 million card readers.2 This is part of the reason why the U.S. has been, arguably, slow to adopt this technology.</a:t>
            </a:r>
          </a:p>
          <a:p>
            <a:r>
              <a:rPr lang="en-US" sz="1200" kern="1200" dirty="0">
                <a:solidFill>
                  <a:schemeClr val="tx1"/>
                </a:solidFill>
                <a:latin typeface="Arial"/>
                <a:ea typeface="+mn-ea"/>
                <a:cs typeface="+mn-cs"/>
              </a:rPr>
              <a:t>Some banks are already sending out chip cards, either in batches or as cards expire. Other banks are on the verge of rolling them out to customers. According to a recent study by the debit network PULSE, an estimated 25% of the debit cards in the U.S. will have chips by the end of 2015. Since it takes a lot of time to manufacture and mail new cards, the remaining 75% may take months or even years. PULSE estimates that 96% of debit cards will have chips by the end of 2017.3 As each new card is issued and each card reader is updated, the entire payment network becomes more secure.</a:t>
            </a:r>
          </a:p>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pPr/>
              <a:t>73</a:t>
            </a:fld>
            <a:endParaRPr lang="en-US" dirty="0"/>
          </a:p>
        </p:txBody>
      </p:sp>
    </p:spTree>
    <p:extLst>
      <p:ext uri="{BB962C8B-B14F-4D97-AF65-F5344CB8AC3E}">
        <p14:creationId xmlns:p14="http://schemas.microsoft.com/office/powerpoint/2010/main" val="107646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a typeface="+mn-ea"/>
                <a:cs typeface="+mn-cs"/>
              </a:rPr>
              <a:t>USBs</a:t>
            </a:r>
            <a:r>
              <a:rPr lang="en-US" sz="1200" b="1" kern="1200" baseline="0" dirty="0">
                <a:solidFill>
                  <a:schemeClr val="tx1"/>
                </a:solidFill>
                <a:ea typeface="+mn-ea"/>
                <a:cs typeface="+mn-cs"/>
              </a:rPr>
              <a:t> and other storage devises</a:t>
            </a:r>
            <a:endParaRPr lang="en-US" sz="1200" b="1" kern="1200" dirty="0">
              <a:solidFill>
                <a:schemeClr val="tx1"/>
              </a:solidFill>
              <a:ea typeface="+mn-ea"/>
              <a:cs typeface="+mn-cs"/>
            </a:endParaRPr>
          </a:p>
          <a:p>
            <a:r>
              <a:rPr lang="en-US" sz="1200" b="1" kern="1200" dirty="0">
                <a:solidFill>
                  <a:schemeClr val="tx1"/>
                </a:solidFill>
                <a:ea typeface="+mn-ea"/>
                <a:cs typeface="+mn-cs"/>
              </a:rPr>
              <a:t>Monitor card and account statements frequently</a:t>
            </a:r>
          </a:p>
          <a:p>
            <a:r>
              <a:rPr lang="en-US" sz="1200" b="1" kern="1200" dirty="0">
                <a:solidFill>
                  <a:schemeClr val="tx1"/>
                </a:solidFill>
                <a:ea typeface="+mn-ea"/>
                <a:cs typeface="+mn-cs"/>
              </a:rPr>
              <a:t>Report missing cards immediately</a:t>
            </a:r>
          </a:p>
          <a:p>
            <a:r>
              <a:rPr lang="en-US" sz="1200" b="1" kern="1200" dirty="0">
                <a:solidFill>
                  <a:schemeClr val="tx1"/>
                </a:solidFill>
                <a:ea typeface="+mn-ea"/>
                <a:cs typeface="+mn-cs"/>
              </a:rPr>
              <a:t>Cancel all inactive accounts</a:t>
            </a:r>
          </a:p>
          <a:p>
            <a:r>
              <a:rPr lang="en-US" sz="1200" b="1" kern="1200" dirty="0">
                <a:solidFill>
                  <a:schemeClr val="tx1"/>
                </a:solidFill>
                <a:ea typeface="+mn-ea"/>
                <a:cs typeface="+mn-cs"/>
              </a:rPr>
              <a:t>Do not volunteer any personal information unless necessary</a:t>
            </a:r>
          </a:p>
          <a:p>
            <a:r>
              <a:rPr lang="en-US" sz="1200" b="1" kern="1200" dirty="0">
                <a:solidFill>
                  <a:schemeClr val="tx1"/>
                </a:solidFill>
                <a:ea typeface="+mn-ea"/>
                <a:cs typeface="+mn-cs"/>
              </a:rPr>
              <a:t>Sign new cards upon receipt</a:t>
            </a:r>
          </a:p>
          <a:p>
            <a:r>
              <a:rPr lang="en-US" sz="1200" b="1" kern="1200" dirty="0">
                <a:solidFill>
                  <a:schemeClr val="tx1"/>
                </a:solidFill>
                <a:ea typeface="+mn-ea"/>
                <a:cs typeface="+mn-cs"/>
              </a:rPr>
              <a:t>Shred sensitive documents before disposing of them</a:t>
            </a:r>
          </a:p>
          <a:p>
            <a:r>
              <a:rPr lang="en-US" sz="1200" b="1" kern="1200" dirty="0">
                <a:solidFill>
                  <a:schemeClr val="tx1"/>
                </a:solidFill>
                <a:ea typeface="+mn-ea"/>
                <a:cs typeface="+mn-cs"/>
              </a:rPr>
              <a:t>Install anti-virus and anti-spyware software</a:t>
            </a:r>
          </a:p>
          <a:p>
            <a:r>
              <a:rPr lang="en-US" sz="1200" b="1" kern="1200" dirty="0">
                <a:solidFill>
                  <a:schemeClr val="tx1"/>
                </a:solidFill>
                <a:ea typeface="+mn-ea"/>
                <a:cs typeface="+mn-cs"/>
              </a:rPr>
              <a:t>Change passwords regularly</a:t>
            </a:r>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74</a:t>
            </a:fld>
            <a:endParaRPr lang="en-US"/>
          </a:p>
        </p:txBody>
      </p:sp>
    </p:spTree>
    <p:extLst>
      <p:ext uri="{BB962C8B-B14F-4D97-AF65-F5344CB8AC3E}">
        <p14:creationId xmlns:p14="http://schemas.microsoft.com/office/powerpoint/2010/main" val="80616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75</a:t>
            </a:fld>
            <a:endParaRPr lang="en-US"/>
          </a:p>
        </p:txBody>
      </p:sp>
    </p:spTree>
    <p:extLst>
      <p:ext uri="{BB962C8B-B14F-4D97-AF65-F5344CB8AC3E}">
        <p14:creationId xmlns:p14="http://schemas.microsoft.com/office/powerpoint/2010/main" val="10828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a typeface="+mn-ea"/>
                <a:cs typeface="+mn-cs"/>
              </a:rPr>
              <a:t>Have you ever signed up for what you thought was a "free trial" then found out months later you’ve been getting billed for it each month? Marketers sometimes offer a free trial or free product but may not adequately convey that you needed to “opt-out” before the end of the trial period to avoid a recurring monthly charge.</a:t>
            </a:r>
          </a:p>
          <a:p>
            <a:r>
              <a:rPr lang="en-US" sz="1200" b="1" kern="1200" dirty="0">
                <a:solidFill>
                  <a:schemeClr val="tx1"/>
                </a:solidFill>
                <a:ea typeface="+mn-ea"/>
                <a:cs typeface="+mn-cs"/>
              </a:rPr>
              <a:t>Read and understand all terms and conditions</a:t>
            </a:r>
          </a:p>
          <a:p>
            <a:r>
              <a:rPr lang="en-US" sz="1200" b="1" kern="1200" dirty="0">
                <a:solidFill>
                  <a:schemeClr val="tx1"/>
                </a:solidFill>
                <a:ea typeface="+mn-ea"/>
                <a:cs typeface="+mn-cs"/>
              </a:rPr>
              <a:t>Beware of any “free trial” that requires a payment card number</a:t>
            </a:r>
          </a:p>
          <a:p>
            <a:r>
              <a:rPr lang="en-US" sz="1200" b="1" kern="1200" dirty="0">
                <a:solidFill>
                  <a:schemeClr val="tx1"/>
                </a:solidFill>
                <a:ea typeface="+mn-ea"/>
                <a:cs typeface="+mn-cs"/>
              </a:rPr>
              <a:t>Understand all pre-checked boxes when ordering online</a:t>
            </a:r>
          </a:p>
          <a:p>
            <a:r>
              <a:rPr lang="en-US" sz="1200" b="1" kern="1200" dirty="0">
                <a:solidFill>
                  <a:schemeClr val="tx1"/>
                </a:solidFill>
                <a:ea typeface="+mn-ea"/>
                <a:cs typeface="+mn-cs"/>
              </a:rPr>
              <a:t>Review statements for unauthorized or unusual activity</a:t>
            </a:r>
          </a:p>
          <a:p>
            <a:r>
              <a:rPr lang="en-US" sz="1200" b="1" kern="1200" dirty="0">
                <a:solidFill>
                  <a:schemeClr val="tx1"/>
                </a:solidFill>
                <a:ea typeface="+mn-ea"/>
                <a:cs typeface="+mn-cs"/>
              </a:rPr>
              <a:t>Try to resolve issues with the merchant first; if unsuccessful, contact your financial institution</a:t>
            </a:r>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76</a:t>
            </a:fld>
            <a:endParaRPr lang="en-US"/>
          </a:p>
        </p:txBody>
      </p:sp>
    </p:spTree>
    <p:extLst>
      <p:ext uri="{BB962C8B-B14F-4D97-AF65-F5344CB8AC3E}">
        <p14:creationId xmlns:p14="http://schemas.microsoft.com/office/powerpoint/2010/main" val="14198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a typeface="+mn-ea"/>
                <a:cs typeface="+mn-cs"/>
              </a:rPr>
              <a:t>Fraudsters can send official-looking letters or pose as representatives from Visa, financial institutions or even charities. If asked to provide your account number or other personal information in the mail or by phone, be wary of fraud.</a:t>
            </a:r>
          </a:p>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78</a:t>
            </a:fld>
            <a:endParaRPr lang="en-US"/>
          </a:p>
        </p:txBody>
      </p:sp>
    </p:spTree>
    <p:extLst>
      <p:ext uri="{BB962C8B-B14F-4D97-AF65-F5344CB8AC3E}">
        <p14:creationId xmlns:p14="http://schemas.microsoft.com/office/powerpoint/2010/main" val="116815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www.consumer.ftc.gov</a:t>
            </a:r>
            <a:r>
              <a:rPr lang="en-US" dirty="0"/>
              <a:t>/articles/0274-immediate-steps-repair-identity-theft</a:t>
            </a:r>
          </a:p>
          <a:p>
            <a:r>
              <a:rPr lang="en-US" sz="1200" b="0" i="0" u="none" strike="noStrike" kern="1200" baseline="0" dirty="0">
                <a:solidFill>
                  <a:schemeClr val="tx1"/>
                </a:solidFill>
                <a:ea typeface="+mn-ea"/>
                <a:cs typeface="+mn-cs"/>
              </a:rPr>
              <a:t>Three nationwide credit reporting companies keep records of your credit history. If you think someone has</a:t>
            </a:r>
          </a:p>
          <a:p>
            <a:r>
              <a:rPr lang="en-US" sz="1200" b="0" i="0" u="none" strike="noStrike" kern="1200" baseline="0" dirty="0">
                <a:solidFill>
                  <a:schemeClr val="tx1"/>
                </a:solidFill>
                <a:ea typeface="+mn-ea"/>
                <a:cs typeface="+mn-cs"/>
              </a:rPr>
              <a:t>misused your personal or financial information, call 1 of the companies and ask them to put an initial fraud</a:t>
            </a:r>
          </a:p>
          <a:p>
            <a:r>
              <a:rPr lang="en-US" sz="1200" b="0" i="0" u="none" strike="noStrike" kern="1200" baseline="0" dirty="0">
                <a:solidFill>
                  <a:schemeClr val="tx1"/>
                </a:solidFill>
                <a:ea typeface="+mn-ea"/>
                <a:cs typeface="+mn-cs"/>
              </a:rPr>
              <a:t>alert on your credit report. You must provide proof of your identity. Equifax, Transunion, Experian</a:t>
            </a:r>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79</a:t>
            </a:fld>
            <a:endParaRPr lang="en-US"/>
          </a:p>
        </p:txBody>
      </p:sp>
    </p:spTree>
    <p:extLst>
      <p:ext uri="{BB962C8B-B14F-4D97-AF65-F5344CB8AC3E}">
        <p14:creationId xmlns:p14="http://schemas.microsoft.com/office/powerpoint/2010/main" val="279963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pPr/>
              <a:t>81</a:t>
            </a:fld>
            <a:endParaRPr lang="en-US" dirty="0"/>
          </a:p>
        </p:txBody>
      </p:sp>
    </p:spTree>
    <p:extLst>
      <p:ext uri="{BB962C8B-B14F-4D97-AF65-F5344CB8AC3E}">
        <p14:creationId xmlns:p14="http://schemas.microsoft.com/office/powerpoint/2010/main" val="97655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58</a:t>
            </a:fld>
            <a:endParaRPr lang="en-US"/>
          </a:p>
        </p:txBody>
      </p:sp>
    </p:spTree>
    <p:extLst>
      <p:ext uri="{BB962C8B-B14F-4D97-AF65-F5344CB8AC3E}">
        <p14:creationId xmlns:p14="http://schemas.microsoft.com/office/powerpoint/2010/main" val="285866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046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5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27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12BE459-FA6F-4848-A242-0F69BE583F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9F86ED25-819B-42C3-8F89-012F19DBFC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Between 5:00 and 5:30 CST on May 10, 2010, Oklahoma got hit with 32 tornadoes that hit the entire state from north to south.  I was at home, and an F4 tornado hurled the softball sized hail you see in the picture here.  That looks like a piece of styrofoam, but it’s a real hailstone.  In the space of 4 minutes, that tornado totaled my car, causing the damage you see on the right.  The cars parked on each side of my car were left untouched by the tornado.  I was prepared!  I had good car insurance, and my boss let me work from home until I could get another car.</a:t>
            </a:r>
          </a:p>
        </p:txBody>
      </p:sp>
      <p:sp>
        <p:nvSpPr>
          <p:cNvPr id="79876" name="Slide Number Placeholder 3">
            <a:extLst>
              <a:ext uri="{FF2B5EF4-FFF2-40B4-BE49-F238E27FC236}">
                <a16:creationId xmlns:a16="http://schemas.microsoft.com/office/drawing/2014/main" id="{BFC8E174-4532-4459-8E23-E46E08B289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9720808-6A1A-4994-A360-7C12135558C0}" type="slidenum">
              <a:rPr lang="en-US" altLang="en-US" smtClean="0">
                <a:latin typeface="Arial" panose="020B0604020202020204" pitchFamily="34" charset="0"/>
              </a:rPr>
              <a:pPr/>
              <a:t>95</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301C86A-3E47-4D7C-BF64-2434336B3C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31B50CE0-AAF6-4F02-B6F3-FFFBE19ED4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Almost every part of your home has a life and it can be extended or shorten depending on the amount of care. </a:t>
            </a:r>
          </a:p>
        </p:txBody>
      </p:sp>
      <p:sp>
        <p:nvSpPr>
          <p:cNvPr id="81924" name="Slide Number Placeholder 3">
            <a:extLst>
              <a:ext uri="{FF2B5EF4-FFF2-40B4-BE49-F238E27FC236}">
                <a16:creationId xmlns:a16="http://schemas.microsoft.com/office/drawing/2014/main" id="{98FAEC97-1757-48F4-A7F4-F0DB693761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CAD47C6-DDBD-46A3-BBD9-F2B00163F8A2}" type="slidenum">
              <a:rPr lang="en-US" altLang="en-US" smtClean="0">
                <a:latin typeface="Arial" panose="020B0604020202020204" pitchFamily="34" charset="0"/>
              </a:rPr>
              <a:pPr/>
              <a:t>100</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8842766-8E6F-4A40-8F67-F2F8B2AF08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50E86A-0FB7-4796-BB22-EE754C01733B}"/>
              </a:ext>
            </a:extLst>
          </p:cNvPr>
          <p:cNvSpPr>
            <a:spLocks noGrp="1"/>
          </p:cNvSpPr>
          <p:nvPr>
            <p:ph type="body" idx="1"/>
          </p:nvPr>
        </p:nvSpPr>
        <p:spPr/>
        <p:txBody>
          <a:bodyPr/>
          <a:lstStyle/>
          <a:p>
            <a:pPr>
              <a:defRPr/>
            </a:pPr>
            <a:r>
              <a:rPr lang="en-US" dirty="0">
                <a:latin typeface="+mn-lt"/>
                <a:ea typeface="+mn-ea"/>
                <a:cs typeface="+mn-cs"/>
              </a:rPr>
              <a:t>Regular maintenance of equipment and fixtures will prevent the need for more costly repairs or replacement in the future.</a:t>
            </a:r>
          </a:p>
          <a:p>
            <a:pPr>
              <a:defRPr/>
            </a:pPr>
            <a:endParaRPr lang="en-US" dirty="0">
              <a:latin typeface="+mn-lt"/>
              <a:ea typeface="+mn-ea"/>
              <a:cs typeface="+mn-cs"/>
            </a:endParaRPr>
          </a:p>
          <a:p>
            <a:pPr>
              <a:defRPr/>
            </a:pPr>
            <a:r>
              <a:rPr lang="en-US" dirty="0">
                <a:latin typeface="+mn-lt"/>
                <a:ea typeface="+mn-ea"/>
                <a:cs typeface="+mn-cs"/>
              </a:rPr>
              <a:t>Knowing your home means knowing your appliance and major systems needs.</a:t>
            </a:r>
          </a:p>
          <a:p>
            <a:pPr>
              <a:defRPr/>
            </a:pPr>
            <a:endParaRPr lang="en-US" dirty="0">
              <a:latin typeface="+mn-lt"/>
              <a:ea typeface="+mn-ea"/>
              <a:cs typeface="+mn-cs"/>
            </a:endParaRPr>
          </a:p>
          <a:p>
            <a:pPr>
              <a:defRPr/>
            </a:pPr>
            <a:r>
              <a:rPr lang="en-US" dirty="0">
                <a:latin typeface="+mn-lt"/>
                <a:ea typeface="+mn-ea"/>
                <a:cs typeface="+mn-cs"/>
              </a:rPr>
              <a:t>Manufacturers’ warranties typically provide you with information to care for your</a:t>
            </a:r>
          </a:p>
          <a:p>
            <a:pPr>
              <a:defRPr/>
            </a:pPr>
            <a:r>
              <a:rPr lang="en-US" dirty="0">
                <a:latin typeface="+mn-lt"/>
                <a:ea typeface="+mn-ea"/>
                <a:cs typeface="+mn-cs"/>
              </a:rPr>
              <a:t>appliances and systems. </a:t>
            </a:r>
          </a:p>
        </p:txBody>
      </p:sp>
      <p:sp>
        <p:nvSpPr>
          <p:cNvPr id="83972" name="Slide Number Placeholder 3">
            <a:extLst>
              <a:ext uri="{FF2B5EF4-FFF2-40B4-BE49-F238E27FC236}">
                <a16:creationId xmlns:a16="http://schemas.microsoft.com/office/drawing/2014/main" id="{798F40D6-CB55-4325-8778-DBFD0E8282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CC8FADF-366B-4BFF-A9DB-05019F334257}" type="slidenum">
              <a:rPr lang="en-US" altLang="en-US" smtClean="0">
                <a:latin typeface="Arial" panose="020B0604020202020204" pitchFamily="34" charset="0"/>
              </a:rPr>
              <a:pPr/>
              <a:t>101</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8D7F4F2-F925-497A-91F4-1FAB42AA1C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08D5F04-0C88-4CBD-9DE0-6DF9821696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86280B00-BD74-499B-88CA-9C1D89E272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CE481C2-D93E-4A2A-AFC1-934193E590F6}" type="slidenum">
              <a:rPr lang="en-US" altLang="en-US" smtClean="0">
                <a:latin typeface="Arial" panose="020B0604020202020204" pitchFamily="34" charset="0"/>
              </a:rPr>
              <a:pPr/>
              <a:t>102</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BAF9686-F49D-4317-A771-DE8F55DE2A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BBA1F2A5-C899-435E-AB59-09564D4055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4118947C-B7C1-4070-8AA3-8A06DAC980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A5B0863-13F6-4D18-B18B-3577CB543616}" type="slidenum">
              <a:rPr lang="en-US" altLang="en-US" smtClean="0">
                <a:latin typeface="Arial" panose="020B0604020202020204" pitchFamily="34" charset="0"/>
              </a:rPr>
              <a:pPr/>
              <a:t>103</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400B6DD3-7EA6-42BB-9353-80E4864183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E83BA17E-8F31-4269-A639-DA1A9221E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CD37D152-27EA-4498-A8E6-819D30923E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79E7037-F450-4BFB-A454-107731AD9BDC}" type="slidenum">
              <a:rPr lang="en-US" altLang="en-US" smtClean="0">
                <a:latin typeface="Arial" panose="020B0604020202020204" pitchFamily="34" charset="0"/>
              </a:rPr>
              <a:pPr/>
              <a:t>104</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709252A-2957-4DBD-9F2E-9F6697F3C0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02E4ACD1-5A78-4DD7-9A70-D1D9F9E95B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5E359FB2-359C-469B-99E5-D5CCA40FBA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2FCD313-2699-4558-857F-CB5CA671962E}" type="slidenum">
              <a:rPr lang="en-US" altLang="en-US" smtClean="0">
                <a:latin typeface="Arial" panose="020B0604020202020204" pitchFamily="34" charset="0"/>
              </a:rPr>
              <a:pPr/>
              <a:t>105</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59</a:t>
            </a:fld>
            <a:endParaRPr lang="en-US"/>
          </a:p>
        </p:txBody>
      </p:sp>
    </p:spTree>
    <p:extLst>
      <p:ext uri="{BB962C8B-B14F-4D97-AF65-F5344CB8AC3E}">
        <p14:creationId xmlns:p14="http://schemas.microsoft.com/office/powerpoint/2010/main" val="262767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a typeface="+mn-ea"/>
                <a:cs typeface="+mn-cs"/>
              </a:rPr>
              <a:t>The most common form of phishing is emails pretending to be from a legitimate retailer, bank, organization, or government agency. The sender asks to “confirm” your personal information for some made-up reason: your account is about to be closed, an order for something has been placed in your name, or your information has been lost because of a computer problem. Another tactic phishers use is to say they’re from the fraud departments of well-known companies and ask to verify your information because they suspect you may be a victim of identity theft! In one case, a phisher claimed to be from a state lottery commission and requested people’s banking information to deposit their “winnings” in their accounts.</a:t>
            </a:r>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60</a:t>
            </a:fld>
            <a:endParaRPr lang="en-US"/>
          </a:p>
        </p:txBody>
      </p:sp>
    </p:spTree>
    <p:extLst>
      <p:ext uri="{BB962C8B-B14F-4D97-AF65-F5344CB8AC3E}">
        <p14:creationId xmlns:p14="http://schemas.microsoft.com/office/powerpoint/2010/main" val="71450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61</a:t>
            </a:fld>
            <a:endParaRPr lang="en-US"/>
          </a:p>
        </p:txBody>
      </p:sp>
    </p:spTree>
    <p:extLst>
      <p:ext uri="{BB962C8B-B14F-4D97-AF65-F5344CB8AC3E}">
        <p14:creationId xmlns:p14="http://schemas.microsoft.com/office/powerpoint/2010/main" val="310714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a:ea typeface="+mn-ea"/>
                <a:cs typeface="Arial"/>
              </a:rPr>
              <a:t>Mobile technology is changing the ways we pay</a:t>
            </a:r>
            <a:r>
              <a:rPr lang="en-US" sz="1200" b="0" kern="1200" baseline="0" dirty="0">
                <a:solidFill>
                  <a:schemeClr val="tx1"/>
                </a:solidFill>
                <a:effectLst/>
                <a:latin typeface="Arial"/>
                <a:ea typeface="+mn-ea"/>
                <a:cs typeface="Arial"/>
              </a:rPr>
              <a:t> for things </a:t>
            </a:r>
            <a:r>
              <a:rPr lang="en-US" sz="1200" b="0" kern="1200" dirty="0">
                <a:solidFill>
                  <a:schemeClr val="tx1"/>
                </a:solidFill>
                <a:effectLst/>
                <a:latin typeface="Arial"/>
                <a:ea typeface="+mn-ea"/>
                <a:cs typeface="Arial"/>
              </a:rPr>
              <a:t>including what we think of as a wallet. Soon, along with using a card in a physical wallet, we’ll also be able to pay with a mobile phone - what is often referred to as a “digital wallet.”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Digital wallets can hold personal data, including your payment account numbers, shipping addresses, phone numbers, email addresses, etc. </a:t>
            </a:r>
            <a:endParaRPr lang="en-US" dirty="0"/>
          </a:p>
          <a:p>
            <a:r>
              <a:rPr lang="en-US" sz="1200" kern="1200" dirty="0">
                <a:solidFill>
                  <a:schemeClr val="tx1"/>
                </a:solidFill>
                <a:effectLst/>
                <a:ea typeface="+mn-ea"/>
                <a:cs typeface="+mn-cs"/>
              </a:rPr>
              <a:t>They may also allow you to store multiple payment types (cards, bank accounts), including Visa, MasterCard, American Express and Discover accounts. </a:t>
            </a:r>
            <a:endParaRPr lang="en-US" dirty="0"/>
          </a:p>
          <a:p>
            <a:r>
              <a:rPr lang="en-US" sz="1200" b="0" kern="1200" dirty="0">
                <a:solidFill>
                  <a:schemeClr val="tx1"/>
                </a:solidFill>
                <a:effectLst/>
                <a:latin typeface="Arial"/>
                <a:ea typeface="+mn-ea"/>
                <a:cs typeface="Arial"/>
              </a:rPr>
              <a:t>• Manage your payments and accounts </a:t>
            </a:r>
            <a:endParaRPr lang="en-US" b="0" dirty="0">
              <a:latin typeface="Arial"/>
              <a:cs typeface="Arial"/>
            </a:endParaRPr>
          </a:p>
          <a:p>
            <a:r>
              <a:rPr lang="en-US" sz="1200" b="0" kern="1200" dirty="0">
                <a:solidFill>
                  <a:schemeClr val="tx1"/>
                </a:solidFill>
                <a:effectLst/>
                <a:latin typeface="Arial"/>
                <a:ea typeface="+mn-ea"/>
                <a:cs typeface="Arial"/>
              </a:rPr>
              <a:t>• Receive offers from merchants you know and trust </a:t>
            </a:r>
            <a:endParaRPr lang="en-US" b="0" dirty="0">
              <a:latin typeface="Arial"/>
              <a:cs typeface="Arial"/>
            </a:endParaRPr>
          </a:p>
          <a:p>
            <a:r>
              <a:rPr lang="en-US" sz="1200" b="0" kern="1200" dirty="0">
                <a:solidFill>
                  <a:schemeClr val="tx1"/>
                </a:solidFill>
                <a:effectLst/>
                <a:latin typeface="Arial"/>
                <a:ea typeface="+mn-ea"/>
                <a:cs typeface="Arial"/>
              </a:rPr>
              <a:t>• Track and spend reward or loyalty points</a:t>
            </a:r>
            <a:br>
              <a:rPr lang="en-US" sz="1200" b="0" kern="1200" dirty="0">
                <a:solidFill>
                  <a:schemeClr val="tx1"/>
                </a:solidFill>
                <a:effectLst/>
                <a:latin typeface="Arial"/>
                <a:ea typeface="+mn-ea"/>
                <a:cs typeface="Arial"/>
              </a:rPr>
            </a:br>
            <a:r>
              <a:rPr lang="en-US" sz="1200" b="0" kern="1200" dirty="0">
                <a:solidFill>
                  <a:schemeClr val="tx1"/>
                </a:solidFill>
                <a:effectLst/>
                <a:latin typeface="Arial"/>
                <a:ea typeface="+mn-ea"/>
                <a:cs typeface="Arial"/>
              </a:rPr>
              <a:t>• Store digital receipts and warranty information </a:t>
            </a:r>
          </a:p>
          <a:p>
            <a:r>
              <a:rPr lang="en-US" sz="1200" b="0" kern="1200" dirty="0">
                <a:solidFill>
                  <a:schemeClr val="tx1"/>
                </a:solidFill>
                <a:effectLst/>
                <a:latin typeface="Arial"/>
                <a:ea typeface="+mn-ea"/>
                <a:cs typeface="Arial"/>
              </a:rPr>
              <a:t>• Get alerts about your account and spending </a:t>
            </a:r>
            <a:endParaRPr lang="en-US" b="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64</a:t>
            </a:fld>
            <a:endParaRPr lang="en-US"/>
          </a:p>
        </p:txBody>
      </p:sp>
    </p:spTree>
    <p:extLst>
      <p:ext uri="{BB962C8B-B14F-4D97-AF65-F5344CB8AC3E}">
        <p14:creationId xmlns:p14="http://schemas.microsoft.com/office/powerpoint/2010/main" val="276509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Lock It Down – Protect (physically and with passwords/passphrases) the devices you use to access your payment options: personal computers, mobile phones, tablets, etc. </a:t>
            </a:r>
          </a:p>
          <a:p>
            <a:r>
              <a:rPr lang="en-US" sz="1200" dirty="0"/>
              <a:t>Only You – Only you should have access sensitive information, safeguard sensitive data, including passwords, PINs, and answers to security questions.</a:t>
            </a:r>
          </a:p>
          <a:p>
            <a:r>
              <a:rPr lang="en-US" sz="1200" dirty="0"/>
              <a:t>Know Who to Call – Before anything happens, know who to call if there are issues.</a:t>
            </a:r>
          </a:p>
        </p:txBody>
      </p:sp>
      <p:sp>
        <p:nvSpPr>
          <p:cNvPr id="4" name="Slide Number Placeholder 3"/>
          <p:cNvSpPr>
            <a:spLocks noGrp="1"/>
          </p:cNvSpPr>
          <p:nvPr>
            <p:ph type="sldNum" sz="quarter" idx="10"/>
          </p:nvPr>
        </p:nvSpPr>
        <p:spPr/>
        <p:txBody>
          <a:bodyPr/>
          <a:lstStyle/>
          <a:p>
            <a:fld id="{811310C0-573C-714B-908A-7FE5DECB4E1B}" type="slidenum">
              <a:rPr lang="en-US" smtClean="0"/>
              <a:t>65</a:t>
            </a:fld>
            <a:endParaRPr lang="en-US"/>
          </a:p>
        </p:txBody>
      </p:sp>
    </p:spTree>
    <p:extLst>
      <p:ext uri="{BB962C8B-B14F-4D97-AF65-F5344CB8AC3E}">
        <p14:creationId xmlns:p14="http://schemas.microsoft.com/office/powerpoint/2010/main" val="91150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pPr/>
              <a:t>66</a:t>
            </a:fld>
            <a:endParaRPr lang="en-US" dirty="0"/>
          </a:p>
        </p:txBody>
      </p:sp>
    </p:spTree>
    <p:extLst>
      <p:ext uri="{BB962C8B-B14F-4D97-AF65-F5344CB8AC3E}">
        <p14:creationId xmlns:p14="http://schemas.microsoft.com/office/powerpoint/2010/main" val="407544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310C0-573C-714B-908A-7FE5DECB4E1B}" type="slidenum">
              <a:rPr lang="en-US" smtClean="0"/>
              <a:t>67</a:t>
            </a:fld>
            <a:endParaRPr lang="en-US"/>
          </a:p>
        </p:txBody>
      </p:sp>
    </p:spTree>
    <p:extLst>
      <p:ext uri="{BB962C8B-B14F-4D97-AF65-F5344CB8AC3E}">
        <p14:creationId xmlns:p14="http://schemas.microsoft.com/office/powerpoint/2010/main" val="4794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A0C0817-A112-4847-8014-A94B7D2A4EA3}" type="datetime1">
              <a:rPr lang="en-US" smtClean="0"/>
              <a:t>6/18/21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4B7E4EF-A1BD-40F4-AB7B-04F084DD991D}" type="slidenum">
              <a:rPr lang="en-US" smtClean="0"/>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638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592694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156219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7621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6FA2B21-3FCD-4721-B95C-427943F61125}" type="datetime1">
              <a:rPr lang="en-US" smtClean="0"/>
              <a:t>6/18/21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4B7E4EF-A1BD-40F4-AB7B-04F084DD991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86258799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6/18/21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05042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6/18/21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146529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6/18/21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068439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6/18/21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22285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6FA2B21-3FCD-4721-B95C-427943F61125}" type="datetime1">
              <a:rPr lang="en-US" smtClean="0"/>
              <a:t>6/18/21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4B7E4EF-A1BD-40F4-AB7B-04F084DD991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76221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6FA2B21-3FCD-4721-B95C-427943F61125}" type="datetime1">
              <a:rPr lang="en-US" smtClean="0"/>
              <a:t>6/18/21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4B7E4EF-A1BD-40F4-AB7B-04F084DD991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2034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6FA2B21-3FCD-4721-B95C-427943F61125}" type="datetime1">
              <a:rPr lang="en-US" smtClean="0"/>
              <a:t>6/18/21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4B7E4EF-A1BD-40F4-AB7B-04F084DD991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577285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0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70.jpeg"/></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hyperlink" Target="http://www.consumer.ftc.gov/features/feature-0014-identity-thef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F9712388-79D5-425B-9F0B-A546E85F8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E394F-D514-4CD4-B211-5932E3347640}"/>
              </a:ext>
            </a:extLst>
          </p:cNvPr>
          <p:cNvSpPr>
            <a:spLocks noGrp="1"/>
          </p:cNvSpPr>
          <p:nvPr>
            <p:ph type="ctrTitle"/>
          </p:nvPr>
        </p:nvSpPr>
        <p:spPr>
          <a:xfrm>
            <a:off x="8154186" y="634028"/>
            <a:ext cx="3355942" cy="3732835"/>
          </a:xfrm>
        </p:spPr>
        <p:txBody>
          <a:bodyPr>
            <a:normAutofit/>
          </a:bodyPr>
          <a:lstStyle/>
          <a:p>
            <a:r>
              <a:rPr lang="en-US" sz="5000" dirty="0"/>
              <a:t>OWNING A Home and other adulting skills</a:t>
            </a:r>
          </a:p>
        </p:txBody>
      </p:sp>
      <p:sp>
        <p:nvSpPr>
          <p:cNvPr id="63" name="Freeform 6">
            <a:extLst>
              <a:ext uri="{FF2B5EF4-FFF2-40B4-BE49-F238E27FC236}">
                <a16:creationId xmlns:a16="http://schemas.microsoft.com/office/drawing/2014/main" id="{6B9A3ECC-5F56-4AED-95F9-42A54012E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4" name="Picture 3" descr="A picture containing object, indoor, jigsaw puzzle, large&#10;&#10;Description automatically generated">
            <a:extLst>
              <a:ext uri="{FF2B5EF4-FFF2-40B4-BE49-F238E27FC236}">
                <a16:creationId xmlns:a16="http://schemas.microsoft.com/office/drawing/2014/main" id="{D58023BC-758D-4407-B84B-2D01C04917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9023" y="1763344"/>
            <a:ext cx="2749177" cy="1898191"/>
          </a:xfrm>
          <a:prstGeom prst="rect">
            <a:avLst/>
          </a:prstGeom>
        </p:spPr>
      </p:pic>
      <p:sp>
        <p:nvSpPr>
          <p:cNvPr id="65" name="Freeform 6">
            <a:extLst>
              <a:ext uri="{FF2B5EF4-FFF2-40B4-BE49-F238E27FC236}">
                <a16:creationId xmlns:a16="http://schemas.microsoft.com/office/drawing/2014/main" id="{4E81D97F-35F1-4C53-926D-0573F2BF2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 name="Picture 6" descr="A picture containing toy&#10;&#10;Description automatically generated">
            <a:extLst>
              <a:ext uri="{FF2B5EF4-FFF2-40B4-BE49-F238E27FC236}">
                <a16:creationId xmlns:a16="http://schemas.microsoft.com/office/drawing/2014/main" id="{78AE73FC-9C76-47A8-9441-D6BB6CD63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9068" y="3395647"/>
            <a:ext cx="2749177" cy="1898207"/>
          </a:xfrm>
          <a:prstGeom prst="rect">
            <a:avLst/>
          </a:prstGeom>
        </p:spPr>
      </p:pic>
    </p:spTree>
    <p:extLst>
      <p:ext uri="{BB962C8B-B14F-4D97-AF65-F5344CB8AC3E}">
        <p14:creationId xmlns:p14="http://schemas.microsoft.com/office/powerpoint/2010/main" val="69428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C2C4999-820C-4B00-A344-6F883AFD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FB0AE-3CDC-4AF8-BD4E-589D439186B2}"/>
              </a:ext>
            </a:extLst>
          </p:cNvPr>
          <p:cNvSpPr>
            <a:spLocks noGrp="1"/>
          </p:cNvSpPr>
          <p:nvPr>
            <p:ph type="title"/>
          </p:nvPr>
        </p:nvSpPr>
        <p:spPr>
          <a:xfrm>
            <a:off x="784743" y="685800"/>
            <a:ext cx="5958837" cy="1485900"/>
          </a:xfrm>
        </p:spPr>
        <p:txBody>
          <a:bodyPr>
            <a:normAutofit/>
          </a:bodyPr>
          <a:lstStyle/>
          <a:p>
            <a:r>
              <a:rPr lang="en-US" dirty="0"/>
              <a:t>Banks Are Businesses</a:t>
            </a:r>
          </a:p>
        </p:txBody>
      </p:sp>
      <p:sp>
        <p:nvSpPr>
          <p:cNvPr id="14" name="Content Placeholder 2">
            <a:extLst>
              <a:ext uri="{FF2B5EF4-FFF2-40B4-BE49-F238E27FC236}">
                <a16:creationId xmlns:a16="http://schemas.microsoft.com/office/drawing/2014/main" id="{04667EA3-7F6D-4DE1-8825-4E391930428A}"/>
              </a:ext>
            </a:extLst>
          </p:cNvPr>
          <p:cNvSpPr>
            <a:spLocks noGrp="1"/>
          </p:cNvSpPr>
          <p:nvPr>
            <p:ph idx="1"/>
          </p:nvPr>
        </p:nvSpPr>
        <p:spPr>
          <a:xfrm>
            <a:off x="784743" y="2286000"/>
            <a:ext cx="5958837" cy="3581400"/>
          </a:xfrm>
        </p:spPr>
        <p:txBody>
          <a:bodyPr>
            <a:normAutofit/>
          </a:bodyPr>
          <a:lstStyle/>
          <a:p>
            <a:r>
              <a:rPr lang="en-US" dirty="0"/>
              <a:t>A business has to make money to remain in business. </a:t>
            </a:r>
          </a:p>
          <a:p>
            <a:r>
              <a:rPr lang="en-US" dirty="0"/>
              <a:t>Like any business banks charge fees for their services. </a:t>
            </a:r>
          </a:p>
        </p:txBody>
      </p:sp>
      <p:sp>
        <p:nvSpPr>
          <p:cNvPr id="12" name="Rectangle 11">
            <a:extLst>
              <a:ext uri="{FF2B5EF4-FFF2-40B4-BE49-F238E27FC236}">
                <a16:creationId xmlns:a16="http://schemas.microsoft.com/office/drawing/2014/main" id="{3C76B390-2263-4F9B-910C-16354835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Dollar">
            <a:extLst>
              <a:ext uri="{FF2B5EF4-FFF2-40B4-BE49-F238E27FC236}">
                <a16:creationId xmlns:a16="http://schemas.microsoft.com/office/drawing/2014/main" id="{F0E634D5-16E2-405B-A2BF-13FCFEA820D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6858772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0902" name="Rectangle 136">
            <a:extLst>
              <a:ext uri="{FF2B5EF4-FFF2-40B4-BE49-F238E27FC236}">
                <a16:creationId xmlns:a16="http://schemas.microsoft.com/office/drawing/2014/main" id="{5E574D91-1EA5-4F83-9A11-2D9288764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98" name="Title 1">
            <a:extLst>
              <a:ext uri="{FF2B5EF4-FFF2-40B4-BE49-F238E27FC236}">
                <a16:creationId xmlns:a16="http://schemas.microsoft.com/office/drawing/2014/main" id="{29EBC705-505F-445F-BC0E-477E52B69A91}"/>
              </a:ext>
            </a:extLst>
          </p:cNvPr>
          <p:cNvSpPr>
            <a:spLocks noGrp="1"/>
          </p:cNvSpPr>
          <p:nvPr>
            <p:ph type="title"/>
          </p:nvPr>
        </p:nvSpPr>
        <p:spPr>
          <a:xfrm>
            <a:off x="640081" y="631373"/>
            <a:ext cx="4018839" cy="2035628"/>
          </a:xfrm>
        </p:spPr>
        <p:txBody>
          <a:bodyPr>
            <a:normAutofit/>
          </a:bodyPr>
          <a:lstStyle/>
          <a:p>
            <a:r>
              <a:rPr lang="en-US" altLang="en-US">
                <a:latin typeface="Arial" panose="020B0604020202020204" pitchFamily="34" charset="0"/>
              </a:rPr>
              <a:t>Seasonal Home Repair Budget</a:t>
            </a:r>
          </a:p>
        </p:txBody>
      </p:sp>
      <p:sp>
        <p:nvSpPr>
          <p:cNvPr id="80899" name="Content Placeholder 2">
            <a:extLst>
              <a:ext uri="{FF2B5EF4-FFF2-40B4-BE49-F238E27FC236}">
                <a16:creationId xmlns:a16="http://schemas.microsoft.com/office/drawing/2014/main" id="{37257BDE-7970-4641-9018-7B27AAFDAA54}"/>
              </a:ext>
            </a:extLst>
          </p:cNvPr>
          <p:cNvSpPr>
            <a:spLocks noGrp="1"/>
          </p:cNvSpPr>
          <p:nvPr>
            <p:ph idx="1"/>
          </p:nvPr>
        </p:nvSpPr>
        <p:spPr>
          <a:xfrm>
            <a:off x="640081" y="2764971"/>
            <a:ext cx="4010296" cy="3472543"/>
          </a:xfrm>
        </p:spPr>
        <p:txBody>
          <a:bodyPr>
            <a:normAutofit/>
          </a:bodyPr>
          <a:lstStyle/>
          <a:p>
            <a:pPr marL="0" indent="0">
              <a:buFont typeface="Arial" panose="020B0604020202020204" pitchFamily="34" charset="0"/>
              <a:buNone/>
            </a:pPr>
            <a:r>
              <a:rPr lang="en-US" altLang="en-US" sz="1500">
                <a:latin typeface="Arial" panose="020B0604020202020204" pitchFamily="34" charset="0"/>
              </a:rPr>
              <a:t>Roof, appliances, cooling, plumbing, and electrical systems are costly to replace if regular maintenance is not provided. </a:t>
            </a:r>
          </a:p>
        </p:txBody>
      </p:sp>
      <p:sp>
        <p:nvSpPr>
          <p:cNvPr id="139" name="Rectangle 138">
            <a:extLst>
              <a:ext uri="{FF2B5EF4-FFF2-40B4-BE49-F238E27FC236}">
                <a16:creationId xmlns:a16="http://schemas.microsoft.com/office/drawing/2014/main" id="{7F40736D-9F46-4CE9-A931-25D43AD3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0900" name="Picture 3">
            <a:extLst>
              <a:ext uri="{FF2B5EF4-FFF2-40B4-BE49-F238E27FC236}">
                <a16:creationId xmlns:a16="http://schemas.microsoft.com/office/drawing/2014/main" id="{3AF9CDCC-E75B-486B-8342-D9FFC4E3839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167683" y="823947"/>
            <a:ext cx="5384074" cy="52187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5"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6"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540C0F31-5510-4F08-A6F1-D4279FD2A2DE}"/>
              </a:ext>
            </a:extLst>
          </p:cNvPr>
          <p:cNvSpPr>
            <a:spLocks noGrp="1"/>
          </p:cNvSpPr>
          <p:nvPr>
            <p:ph type="title"/>
          </p:nvPr>
        </p:nvSpPr>
        <p:spPr>
          <a:xfrm>
            <a:off x="1915129" y="1788454"/>
            <a:ext cx="3693820" cy="2098226"/>
          </a:xfrm>
        </p:spPr>
        <p:txBody>
          <a:bodyPr vert="horz" lIns="91440" tIns="45720" rIns="91440" bIns="45720" rtlCol="0" anchor="b">
            <a:normAutofit/>
          </a:bodyPr>
          <a:lstStyle/>
          <a:p>
            <a:pPr algn="ctr">
              <a:defRPr/>
            </a:pPr>
            <a:r>
              <a:rPr lang="en-US" sz="3800" cap="all"/>
              <a:t>Regular Maintenance List By Season</a:t>
            </a:r>
          </a:p>
        </p:txBody>
      </p:sp>
      <p:pic>
        <p:nvPicPr>
          <p:cNvPr id="50" name="Picture 49" descr="Calendar">
            <a:extLst>
              <a:ext uri="{FF2B5EF4-FFF2-40B4-BE49-F238E27FC236}">
                <a16:creationId xmlns:a16="http://schemas.microsoft.com/office/drawing/2014/main" id="{98593A22-399F-419A-B075-0AA771AB11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096000" y="10"/>
            <a:ext cx="6092823" cy="6857990"/>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4999" name="Group 191">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3"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4"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5" name="Rectangle 194">
            <a:extLst>
              <a:ext uri="{FF2B5EF4-FFF2-40B4-BE49-F238E27FC236}">
                <a16:creationId xmlns:a16="http://schemas.microsoft.com/office/drawing/2014/main" id="{222176C7-4010-42EB-91E7-91437AF90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4994" name="Title 1">
            <a:extLst>
              <a:ext uri="{FF2B5EF4-FFF2-40B4-BE49-F238E27FC236}">
                <a16:creationId xmlns:a16="http://schemas.microsoft.com/office/drawing/2014/main" id="{6B6D2406-31EC-41D7-A15A-27792A2FC730}"/>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altLang="en-US" sz="5600" cap="all"/>
              <a:t>Schedule Home Maintenance</a:t>
            </a:r>
          </a:p>
        </p:txBody>
      </p:sp>
      <p:sp>
        <p:nvSpPr>
          <p:cNvPr id="84995" name="Content Placeholder 2">
            <a:extLst>
              <a:ext uri="{FF2B5EF4-FFF2-40B4-BE49-F238E27FC236}">
                <a16:creationId xmlns:a16="http://schemas.microsoft.com/office/drawing/2014/main" id="{951FCC79-3738-47CB-A782-7DE7D4882602}"/>
              </a:ext>
            </a:extLst>
          </p:cNvPr>
          <p:cNvSpPr>
            <a:spLocks noGrp="1"/>
          </p:cNvSpPr>
          <p:nvPr>
            <p:ph idx="1"/>
          </p:nvPr>
        </p:nvSpPr>
        <p:spPr>
          <a:xfrm>
            <a:off x="6711885" y="4436462"/>
            <a:ext cx="4798243" cy="1794656"/>
          </a:xfrm>
        </p:spPr>
        <p:txBody>
          <a:bodyPr vert="horz" lIns="91440" tIns="45720" rIns="91440" bIns="45720" rtlCol="0">
            <a:normAutofit/>
          </a:bodyPr>
          <a:lstStyle/>
          <a:p>
            <a:pPr marL="0" indent="0" algn="ctr">
              <a:lnSpc>
                <a:spcPct val="112000"/>
              </a:lnSpc>
              <a:spcBef>
                <a:spcPts val="0"/>
              </a:spcBef>
              <a:spcAft>
                <a:spcPts val="600"/>
              </a:spcAft>
              <a:buNone/>
            </a:pPr>
            <a:r>
              <a:rPr lang="en-US" altLang="en-US" sz="2300">
                <a:solidFill>
                  <a:schemeClr val="bg2"/>
                </a:solidFill>
              </a:rPr>
              <a:t>Summer: Roofing, painting, fencing, windows, doors, driveway </a:t>
            </a:r>
          </a:p>
        </p:txBody>
      </p:sp>
      <p:sp>
        <p:nvSpPr>
          <p:cNvPr id="196" name="Freeform 6">
            <a:extLst>
              <a:ext uri="{FF2B5EF4-FFF2-40B4-BE49-F238E27FC236}">
                <a16:creationId xmlns:a16="http://schemas.microsoft.com/office/drawing/2014/main" id="{C9BBC853-A4BE-4AA8-B127-DE79AC8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7" name="Freeform 6">
            <a:extLst>
              <a:ext uri="{FF2B5EF4-FFF2-40B4-BE49-F238E27FC236}">
                <a16:creationId xmlns:a16="http://schemas.microsoft.com/office/drawing/2014/main" id="{108E87BB-7DE9-4859-8BB9-A84AA7FC9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84997" name="Picture 4">
            <a:extLst>
              <a:ext uri="{FF2B5EF4-FFF2-40B4-BE49-F238E27FC236}">
                <a16:creationId xmlns:a16="http://schemas.microsoft.com/office/drawing/2014/main" id="{D8D98023-2101-418A-892F-0D863253D85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1371403" y="2573882"/>
            <a:ext cx="4207669" cy="1910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9"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0"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2" name="Rectangle 141">
            <a:extLst>
              <a:ext uri="{FF2B5EF4-FFF2-40B4-BE49-F238E27FC236}">
                <a16:creationId xmlns:a16="http://schemas.microsoft.com/office/drawing/2014/main" id="{A26CF452-8E73-4566-8A9B-2ABC0DE8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7042" name="Title 1">
            <a:extLst>
              <a:ext uri="{FF2B5EF4-FFF2-40B4-BE49-F238E27FC236}">
                <a16:creationId xmlns:a16="http://schemas.microsoft.com/office/drawing/2014/main" id="{73C8A1C8-C8EB-4479-B0BB-5C31F54064B0}"/>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altLang="en-US" sz="3400" cap="all"/>
              <a:t>Home Maintenance</a:t>
            </a:r>
          </a:p>
        </p:txBody>
      </p:sp>
      <p:sp>
        <p:nvSpPr>
          <p:cNvPr id="87043" name="Content Placeholder 2">
            <a:extLst>
              <a:ext uri="{FF2B5EF4-FFF2-40B4-BE49-F238E27FC236}">
                <a16:creationId xmlns:a16="http://schemas.microsoft.com/office/drawing/2014/main" id="{070ADAC7-E1CB-4FB6-BD0C-195D0377C5A4}"/>
              </a:ext>
            </a:extLst>
          </p:cNvPr>
          <p:cNvSpPr>
            <a:spLocks noGrp="1"/>
          </p:cNvSpPr>
          <p:nvPr>
            <p:ph idx="1"/>
          </p:nvPr>
        </p:nvSpPr>
        <p:spPr>
          <a:xfrm>
            <a:off x="8154186" y="4436462"/>
            <a:ext cx="3355942" cy="1794656"/>
          </a:xfrm>
        </p:spPr>
        <p:txBody>
          <a:bodyPr vert="horz" lIns="91440" tIns="45720" rIns="91440" bIns="45720" rtlCol="0">
            <a:normAutofit/>
          </a:bodyPr>
          <a:lstStyle/>
          <a:p>
            <a:pPr marL="0" indent="0" algn="ctr">
              <a:lnSpc>
                <a:spcPct val="112000"/>
              </a:lnSpc>
              <a:spcBef>
                <a:spcPts val="0"/>
              </a:spcBef>
              <a:spcAft>
                <a:spcPts val="600"/>
              </a:spcAft>
              <a:buNone/>
            </a:pPr>
            <a:r>
              <a:rPr lang="en-US" altLang="en-US" sz="2300">
                <a:solidFill>
                  <a:schemeClr val="bg2"/>
                </a:solidFill>
              </a:rPr>
              <a:t>Fall: Insulate pipes, gutter check, heating system check</a:t>
            </a:r>
          </a:p>
        </p:txBody>
      </p:sp>
      <p:sp>
        <p:nvSpPr>
          <p:cNvPr id="144" name="Freeform 6">
            <a:extLst>
              <a:ext uri="{FF2B5EF4-FFF2-40B4-BE49-F238E27FC236}">
                <a16:creationId xmlns:a16="http://schemas.microsoft.com/office/drawing/2014/main" id="{59C1ED8B-4F88-484D-A4E7-DDC4AE34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46" name="Freeform 6">
            <a:extLst>
              <a:ext uri="{FF2B5EF4-FFF2-40B4-BE49-F238E27FC236}">
                <a16:creationId xmlns:a16="http://schemas.microsoft.com/office/drawing/2014/main" id="{E0AB7945-3931-4B50-AF2C-9F3137AA6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87045" name="Picture 4">
            <a:extLst>
              <a:ext uri="{FF2B5EF4-FFF2-40B4-BE49-F238E27FC236}">
                <a16:creationId xmlns:a16="http://schemas.microsoft.com/office/drawing/2014/main" id="{61283945-16D9-438A-89B3-8C19A04A808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1379023" y="2243966"/>
            <a:ext cx="5659222" cy="25692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BC4B6FA4-B298-48E0-9404-5F2B12A92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3" name="Freeform 6">
              <a:extLst>
                <a:ext uri="{FF2B5EF4-FFF2-40B4-BE49-F238E27FC236}">
                  <a16:creationId xmlns:a16="http://schemas.microsoft.com/office/drawing/2014/main" id="{EF8BDB77-BA78-43C6-A37C-B0B990F4A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4" name="Freeform 6">
              <a:extLst>
                <a:ext uri="{FF2B5EF4-FFF2-40B4-BE49-F238E27FC236}">
                  <a16:creationId xmlns:a16="http://schemas.microsoft.com/office/drawing/2014/main" id="{6451E635-E618-4281-94B4-B156BA4E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5" name="Rectangle 194">
            <a:extLst>
              <a:ext uri="{FF2B5EF4-FFF2-40B4-BE49-F238E27FC236}">
                <a16:creationId xmlns:a16="http://schemas.microsoft.com/office/drawing/2014/main" id="{F9712388-79D5-425B-9F0B-A546E85F8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9090" name="Title 1">
            <a:extLst>
              <a:ext uri="{FF2B5EF4-FFF2-40B4-BE49-F238E27FC236}">
                <a16:creationId xmlns:a16="http://schemas.microsoft.com/office/drawing/2014/main" id="{134FD7AE-0F34-4657-AB91-E8AF5B0F0DDE}"/>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altLang="en-US" sz="3400" cap="all"/>
              <a:t>Home Maintenance</a:t>
            </a:r>
          </a:p>
        </p:txBody>
      </p:sp>
      <p:sp>
        <p:nvSpPr>
          <p:cNvPr id="89091" name="Content Placeholder 2">
            <a:extLst>
              <a:ext uri="{FF2B5EF4-FFF2-40B4-BE49-F238E27FC236}">
                <a16:creationId xmlns:a16="http://schemas.microsoft.com/office/drawing/2014/main" id="{3AD8A073-0CA5-408B-B3A0-1D397516CDAE}"/>
              </a:ext>
            </a:extLst>
          </p:cNvPr>
          <p:cNvSpPr>
            <a:spLocks noGrp="1"/>
          </p:cNvSpPr>
          <p:nvPr>
            <p:ph idx="1"/>
          </p:nvPr>
        </p:nvSpPr>
        <p:spPr>
          <a:xfrm>
            <a:off x="8154186" y="4436462"/>
            <a:ext cx="3355942" cy="1794656"/>
          </a:xfrm>
        </p:spPr>
        <p:txBody>
          <a:bodyPr vert="horz" lIns="91440" tIns="45720" rIns="91440" bIns="45720" rtlCol="0">
            <a:normAutofit/>
          </a:bodyPr>
          <a:lstStyle/>
          <a:p>
            <a:pPr marL="0" indent="0" algn="ctr">
              <a:lnSpc>
                <a:spcPct val="112000"/>
              </a:lnSpc>
              <a:spcBef>
                <a:spcPts val="0"/>
              </a:spcBef>
              <a:spcAft>
                <a:spcPts val="600"/>
              </a:spcAft>
              <a:buNone/>
            </a:pPr>
            <a:r>
              <a:rPr lang="en-US" altLang="en-US" sz="2300">
                <a:solidFill>
                  <a:schemeClr val="bg2"/>
                </a:solidFill>
              </a:rPr>
              <a:t>Winter: Indoor remodeling, countertop repair, appliance maintenance </a:t>
            </a:r>
          </a:p>
        </p:txBody>
      </p:sp>
      <p:sp>
        <p:nvSpPr>
          <p:cNvPr id="196" name="Freeform 6">
            <a:extLst>
              <a:ext uri="{FF2B5EF4-FFF2-40B4-BE49-F238E27FC236}">
                <a16:creationId xmlns:a16="http://schemas.microsoft.com/office/drawing/2014/main" id="{6B9A3ECC-5F56-4AED-95F9-42A54012E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89092" name="Picture 3">
            <a:extLst>
              <a:ext uri="{FF2B5EF4-FFF2-40B4-BE49-F238E27FC236}">
                <a16:creationId xmlns:a16="http://schemas.microsoft.com/office/drawing/2014/main" id="{CA59213B-0B72-4755-9F9B-D47A5556168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79023" y="1763346"/>
            <a:ext cx="2749177" cy="189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Freeform 6">
            <a:extLst>
              <a:ext uri="{FF2B5EF4-FFF2-40B4-BE49-F238E27FC236}">
                <a16:creationId xmlns:a16="http://schemas.microsoft.com/office/drawing/2014/main" id="{4E81D97F-35F1-4C53-926D-0573F2BF2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89093" name="Picture 4">
            <a:extLst>
              <a:ext uri="{FF2B5EF4-FFF2-40B4-BE49-F238E27FC236}">
                <a16:creationId xmlns:a16="http://schemas.microsoft.com/office/drawing/2014/main" id="{D1E11709-9762-469E-A44C-A20F9D9233F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 b="-1"/>
          <a:stretch/>
        </p:blipFill>
        <p:spPr bwMode="auto">
          <a:xfrm>
            <a:off x="4289068" y="3395651"/>
            <a:ext cx="2749177" cy="189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3"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4"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5" name="Rectangle 194">
            <a:extLst>
              <a:ext uri="{FF2B5EF4-FFF2-40B4-BE49-F238E27FC236}">
                <a16:creationId xmlns:a16="http://schemas.microsoft.com/office/drawing/2014/main" id="{A26CF452-8E73-4566-8A9B-2ABC0DE8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91138" name="Title 1">
            <a:extLst>
              <a:ext uri="{FF2B5EF4-FFF2-40B4-BE49-F238E27FC236}">
                <a16:creationId xmlns:a16="http://schemas.microsoft.com/office/drawing/2014/main" id="{0633224C-862F-4589-9E30-0352493C1280}"/>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altLang="en-US" sz="3400" cap="all"/>
              <a:t>Home Maintenance</a:t>
            </a:r>
          </a:p>
        </p:txBody>
      </p:sp>
      <p:sp>
        <p:nvSpPr>
          <p:cNvPr id="91139" name="Content Placeholder 2">
            <a:extLst>
              <a:ext uri="{FF2B5EF4-FFF2-40B4-BE49-F238E27FC236}">
                <a16:creationId xmlns:a16="http://schemas.microsoft.com/office/drawing/2014/main" id="{3949A199-2CEC-48AA-93EE-F5B45E3FCDAD}"/>
              </a:ext>
            </a:extLst>
          </p:cNvPr>
          <p:cNvSpPr>
            <a:spLocks noGrp="1"/>
          </p:cNvSpPr>
          <p:nvPr>
            <p:ph idx="1"/>
          </p:nvPr>
        </p:nvSpPr>
        <p:spPr>
          <a:xfrm>
            <a:off x="8154186" y="4436462"/>
            <a:ext cx="3355942" cy="1794656"/>
          </a:xfrm>
        </p:spPr>
        <p:txBody>
          <a:bodyPr vert="horz" lIns="91440" tIns="45720" rIns="91440" bIns="45720" rtlCol="0">
            <a:normAutofit/>
          </a:bodyPr>
          <a:lstStyle/>
          <a:p>
            <a:pPr marL="0" indent="0" algn="ctr">
              <a:lnSpc>
                <a:spcPct val="112000"/>
              </a:lnSpc>
              <a:spcBef>
                <a:spcPts val="0"/>
              </a:spcBef>
              <a:spcAft>
                <a:spcPts val="600"/>
              </a:spcAft>
              <a:buNone/>
            </a:pPr>
            <a:r>
              <a:rPr lang="en-US" altLang="en-US" sz="2300">
                <a:solidFill>
                  <a:schemeClr val="bg2"/>
                </a:solidFill>
              </a:rPr>
              <a:t>Spring: cleaning &amp; housekeeping, landscaping, repairing winter damage </a:t>
            </a:r>
          </a:p>
        </p:txBody>
      </p:sp>
      <p:sp>
        <p:nvSpPr>
          <p:cNvPr id="196" name="Freeform 6">
            <a:extLst>
              <a:ext uri="{FF2B5EF4-FFF2-40B4-BE49-F238E27FC236}">
                <a16:creationId xmlns:a16="http://schemas.microsoft.com/office/drawing/2014/main" id="{59C1ED8B-4F88-484D-A4E7-DDC4AE340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7" name="Freeform 6">
            <a:extLst>
              <a:ext uri="{FF2B5EF4-FFF2-40B4-BE49-F238E27FC236}">
                <a16:creationId xmlns:a16="http://schemas.microsoft.com/office/drawing/2014/main" id="{E0AB7945-3931-4B50-AF2C-9F3137AA6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91140" name="Picture 3">
            <a:extLst>
              <a:ext uri="{FF2B5EF4-FFF2-40B4-BE49-F238E27FC236}">
                <a16:creationId xmlns:a16="http://schemas.microsoft.com/office/drawing/2014/main" id="{EC06018D-0391-4778-9306-A2359878B6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79023" y="2243965"/>
            <a:ext cx="5659222" cy="25692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3">
            <a:extLst>
              <a:ext uri="{FF2B5EF4-FFF2-40B4-BE49-F238E27FC236}">
                <a16:creationId xmlns:a16="http://schemas.microsoft.com/office/drawing/2014/main" id="{3A4A05CF-80E8-4098-98F7-C504300AFEC6}"/>
              </a:ext>
            </a:extLst>
          </p:cNvPr>
          <p:cNvPicPr>
            <a:picLocks noGrp="1" noChangeAspect="1" noChangeArrowheads="1"/>
          </p:cNvPicPr>
          <p:nvPr>
            <p:ph idx="4294967295"/>
          </p:nvPr>
        </p:nvPicPr>
        <p:blipFill rotWithShape="1">
          <a:blip r:embed="rId2" cstate="screen">
            <a:extLst>
              <a:ext uri="{28A0092B-C50C-407E-A947-70E740481C1C}">
                <a14:useLocalDpi xmlns:a14="http://schemas.microsoft.com/office/drawing/2010/main"/>
              </a:ext>
            </a:extLst>
          </a:blip>
          <a:srcRect l="8335"/>
          <a:stretch/>
        </p:blipFill>
        <p:spPr>
          <a:xfrm>
            <a:off x="780657" y="640080"/>
            <a:ext cx="4039213" cy="5577840"/>
          </a:xfrm>
          <a:prstGeom prst="rect">
            <a:avLst/>
          </a:prstGeom>
        </p:spPr>
      </p:pic>
      <p:sp>
        <p:nvSpPr>
          <p:cNvPr id="2" name="Title 1">
            <a:extLst>
              <a:ext uri="{FF2B5EF4-FFF2-40B4-BE49-F238E27FC236}">
                <a16:creationId xmlns:a16="http://schemas.microsoft.com/office/drawing/2014/main" id="{85F83268-4003-4F0A-8D9B-E71F71986C47}"/>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fontAlgn="auto">
              <a:spcAft>
                <a:spcPts val="0"/>
              </a:spcAft>
              <a:defRPr/>
            </a:pPr>
            <a:r>
              <a:rPr lang="en-US" sz="7000">
                <a:solidFill>
                  <a:schemeClr val="tx2"/>
                </a:solidFill>
              </a:rPr>
              <a:t>Thank You. </a:t>
            </a:r>
          </a:p>
        </p:txBody>
      </p:sp>
    </p:spTree>
    <p:extLst>
      <p:ext uri="{BB962C8B-B14F-4D97-AF65-F5344CB8AC3E}">
        <p14:creationId xmlns:p14="http://schemas.microsoft.com/office/powerpoint/2010/main" val="135656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99" name="Group 198">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7588"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1"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60418" name="Picture 1">
            <a:extLst>
              <a:ext uri="{FF2B5EF4-FFF2-40B4-BE49-F238E27FC236}">
                <a16:creationId xmlns:a16="http://schemas.microsoft.com/office/drawing/2014/main" id="{9456D9F7-082F-4990-8C05-D5D73DA2BA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9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Rectangle 202">
            <a:extLst>
              <a:ext uri="{FF2B5EF4-FFF2-40B4-BE49-F238E27FC236}">
                <a16:creationId xmlns:a16="http://schemas.microsoft.com/office/drawing/2014/main" id="{277F53DA-BB2C-4E3F-8345-54C21645D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6">
            <a:extLst>
              <a:ext uri="{FF2B5EF4-FFF2-40B4-BE49-F238E27FC236}">
                <a16:creationId xmlns:a16="http://schemas.microsoft.com/office/drawing/2014/main" id="{A438FC18-3C01-45CB-8B57-13421B12D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7" name="Freeform 6">
            <a:extLst>
              <a:ext uri="{FF2B5EF4-FFF2-40B4-BE49-F238E27FC236}">
                <a16:creationId xmlns:a16="http://schemas.microsoft.com/office/drawing/2014/main" id="{111C8326-4824-4BA5-AA71-CC5203ED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7586" name="TextBox 2">
            <a:extLst>
              <a:ext uri="{FF2B5EF4-FFF2-40B4-BE49-F238E27FC236}">
                <a16:creationId xmlns:a16="http://schemas.microsoft.com/office/drawing/2014/main" id="{78A86FD6-0BDC-4848-A030-BB3B67C3AC07}"/>
              </a:ext>
            </a:extLst>
          </p:cNvPr>
          <p:cNvSpPr txBox="1">
            <a:spLocks noChangeArrowheads="1"/>
          </p:cNvSpPr>
          <p:nvPr/>
        </p:nvSpPr>
        <p:spPr bwMode="auto">
          <a:xfrm>
            <a:off x="1915128" y="1788454"/>
            <a:ext cx="8361229" cy="2098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hangingPunct="1">
              <a:lnSpc>
                <a:spcPct val="89000"/>
              </a:lnSpc>
              <a:spcBef>
                <a:spcPct val="0"/>
              </a:spcBef>
              <a:spcAft>
                <a:spcPts val="600"/>
              </a:spcAft>
              <a:defRPr/>
            </a:pPr>
            <a:r>
              <a:rPr lang="en-US" sz="7200" cap="all" dirty="0">
                <a:solidFill>
                  <a:schemeClr val="tx2"/>
                </a:solidFill>
                <a:latin typeface="+mj-lt"/>
                <a:ea typeface="+mj-ea"/>
                <a:cs typeface="+mj-cs"/>
              </a:rPr>
              <a:t>Credit Cards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a:extLst>
              <a:ext uri="{FF2B5EF4-FFF2-40B4-BE49-F238E27FC236}">
                <a16:creationId xmlns:a16="http://schemas.microsoft.com/office/drawing/2014/main" id="{4529037B-354F-4E0A-8893-51F23E3AB77E}"/>
              </a:ext>
            </a:extLst>
          </p:cNvPr>
          <p:cNvSpPr txBox="1">
            <a:spLocks noChangeArrowheads="1"/>
          </p:cNvSpPr>
          <p:nvPr/>
        </p:nvSpPr>
        <p:spPr bwMode="auto">
          <a:xfrm>
            <a:off x="1219200" y="1463675"/>
            <a:ext cx="793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cs typeface="Arial" panose="020B0604020202020204" pitchFamily="34" charset="0"/>
              </a:rPr>
              <a:t>Can you describe a situation when it is a good time to use credit and when it is NOT a good time to use credit?</a:t>
            </a:r>
          </a:p>
        </p:txBody>
      </p:sp>
      <p:pic>
        <p:nvPicPr>
          <p:cNvPr id="4" name="Picture 3" descr="main-rt-bg.jpg">
            <a:extLst>
              <a:ext uri="{FF2B5EF4-FFF2-40B4-BE49-F238E27FC236}">
                <a16:creationId xmlns:a16="http://schemas.microsoft.com/office/drawing/2014/main" id="{D63F0653-A350-4805-B4A3-A1B4D2070CC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32454" y="2422525"/>
            <a:ext cx="8800264" cy="3489760"/>
          </a:xfrm>
          <a:prstGeom prst="rect">
            <a:avLst/>
          </a:prstGeom>
          <a:ln>
            <a:noFill/>
          </a:ln>
          <a:effectLst>
            <a:outerShdw blurRad="292100" dist="139700" dir="2700000" algn="tl" rotWithShape="0">
              <a:srgbClr val="333333">
                <a:alpha val="65000"/>
              </a:srgbClr>
            </a:outerShdw>
          </a:effectLst>
        </p:spPr>
      </p:pic>
      <p:sp>
        <p:nvSpPr>
          <p:cNvPr id="62468" name="Title 5">
            <a:extLst>
              <a:ext uri="{FF2B5EF4-FFF2-40B4-BE49-F238E27FC236}">
                <a16:creationId xmlns:a16="http://schemas.microsoft.com/office/drawing/2014/main" id="{480E812F-3683-4261-B873-31DC5A02542B}"/>
              </a:ext>
            </a:extLst>
          </p:cNvPr>
          <p:cNvSpPr>
            <a:spLocks noGrp="1"/>
          </p:cNvSpPr>
          <p:nvPr>
            <p:ph type="title"/>
          </p:nvPr>
        </p:nvSpPr>
        <p:spPr>
          <a:xfrm>
            <a:off x="1131518" y="595313"/>
            <a:ext cx="9601200" cy="1485900"/>
          </a:xfrm>
        </p:spPr>
        <p:txBody>
          <a:bodyPr/>
          <a:lstStyle/>
          <a:p>
            <a:r>
              <a:rPr lang="en-US" altLang="en-US" dirty="0">
                <a:latin typeface="Arial" panose="020B0604020202020204" pitchFamily="34" charset="0"/>
              </a:rPr>
              <a:t>When to Use Credit?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0">
            <a:extLst>
              <a:ext uri="{FF2B5EF4-FFF2-40B4-BE49-F238E27FC236}">
                <a16:creationId xmlns:a16="http://schemas.microsoft.com/office/drawing/2014/main" id="{0585DBE7-33CC-41A8-BB5F-D9DCE46BC134}"/>
              </a:ext>
            </a:extLst>
          </p:cNvPr>
          <p:cNvSpPr>
            <a:spLocks noGrp="1"/>
          </p:cNvSpPr>
          <p:nvPr>
            <p:ph type="title"/>
          </p:nvPr>
        </p:nvSpPr>
        <p:spPr>
          <a:xfrm>
            <a:off x="1219200" y="529432"/>
            <a:ext cx="10972800" cy="1143000"/>
          </a:xfrm>
        </p:spPr>
        <p:txBody>
          <a:bodyPr/>
          <a:lstStyle/>
          <a:p>
            <a:r>
              <a:rPr lang="en-US" altLang="en-US" dirty="0">
                <a:latin typeface="Arial" panose="020B0604020202020204" pitchFamily="34" charset="0"/>
              </a:rPr>
              <a:t>Credit Advantages/Disadvantages </a:t>
            </a:r>
          </a:p>
        </p:txBody>
      </p:sp>
      <p:sp>
        <p:nvSpPr>
          <p:cNvPr id="64515" name="Text Placeholder 11">
            <a:extLst>
              <a:ext uri="{FF2B5EF4-FFF2-40B4-BE49-F238E27FC236}">
                <a16:creationId xmlns:a16="http://schemas.microsoft.com/office/drawing/2014/main" id="{E5FFC586-5D56-459F-86E0-51CC54E7EAE8}"/>
              </a:ext>
            </a:extLst>
          </p:cNvPr>
          <p:cNvSpPr>
            <a:spLocks noGrp="1"/>
          </p:cNvSpPr>
          <p:nvPr>
            <p:ph type="body" idx="1"/>
          </p:nvPr>
        </p:nvSpPr>
        <p:spPr>
          <a:xfrm>
            <a:off x="923108" y="1585913"/>
            <a:ext cx="5386388" cy="639762"/>
          </a:xfrm>
        </p:spPr>
        <p:txBody>
          <a:bodyPr/>
          <a:lstStyle/>
          <a:p>
            <a:r>
              <a:rPr lang="en-US" altLang="en-US">
                <a:latin typeface="Arial" panose="020B0604020202020204" pitchFamily="34" charset="0"/>
              </a:rPr>
              <a:t>Advantages</a:t>
            </a:r>
          </a:p>
        </p:txBody>
      </p:sp>
      <p:sp>
        <p:nvSpPr>
          <p:cNvPr id="13" name="Content Placeholder 12">
            <a:extLst>
              <a:ext uri="{FF2B5EF4-FFF2-40B4-BE49-F238E27FC236}">
                <a16:creationId xmlns:a16="http://schemas.microsoft.com/office/drawing/2014/main" id="{667EB975-F52E-4238-A8E5-07DB5BFFAABB}"/>
              </a:ext>
            </a:extLst>
          </p:cNvPr>
          <p:cNvSpPr>
            <a:spLocks noGrp="1"/>
          </p:cNvSpPr>
          <p:nvPr>
            <p:ph sz="half" idx="2"/>
          </p:nvPr>
        </p:nvSpPr>
        <p:spPr>
          <a:xfrm>
            <a:off x="1146946" y="2262188"/>
            <a:ext cx="4186237" cy="3303587"/>
          </a:xfrm>
        </p:spPr>
        <p:txBody>
          <a:bodyPr>
            <a:normAutofit/>
          </a:bodyPr>
          <a:lstStyle/>
          <a:p>
            <a:pPr>
              <a:buFont typeface="Wingdings" charset="2"/>
              <a:buChar char="ü"/>
              <a:defRPr/>
            </a:pPr>
            <a:r>
              <a:rPr lang="en-US" dirty="0">
                <a:ea typeface="MS PGothic" panose="020B0600070205080204" pitchFamily="34" charset="-128"/>
                <a:cs typeface="Arial"/>
              </a:rPr>
              <a:t>Convenient</a:t>
            </a:r>
          </a:p>
          <a:p>
            <a:pPr>
              <a:buFont typeface="Wingdings" charset="2"/>
              <a:buChar char="ü"/>
              <a:defRPr/>
            </a:pPr>
            <a:r>
              <a:rPr lang="en-US" dirty="0">
                <a:ea typeface="MS PGothic" panose="020B0600070205080204" pitchFamily="34" charset="-128"/>
                <a:cs typeface="Arial"/>
              </a:rPr>
              <a:t>Useful for emergencies</a:t>
            </a:r>
          </a:p>
          <a:p>
            <a:pPr>
              <a:buFont typeface="Wingdings" charset="2"/>
              <a:buChar char="ü"/>
              <a:defRPr/>
            </a:pPr>
            <a:r>
              <a:rPr lang="en-US" dirty="0">
                <a:ea typeface="MS PGothic" panose="020B0600070205080204" pitchFamily="34" charset="-128"/>
                <a:cs typeface="Arial"/>
              </a:rPr>
              <a:t>Often required to hold a reservation</a:t>
            </a:r>
          </a:p>
          <a:p>
            <a:pPr>
              <a:buFont typeface="Wingdings" charset="2"/>
              <a:buChar char="ü"/>
              <a:defRPr/>
            </a:pPr>
            <a:r>
              <a:rPr lang="en-US" dirty="0">
                <a:ea typeface="MS PGothic" panose="020B0600070205080204" pitchFamily="34" charset="-128"/>
                <a:cs typeface="Arial"/>
              </a:rPr>
              <a:t>Ability to purchase expensive items sooner</a:t>
            </a:r>
          </a:p>
          <a:p>
            <a:pPr>
              <a:buFont typeface="Wingdings" charset="2"/>
              <a:buChar char="ü"/>
              <a:defRPr/>
            </a:pPr>
            <a:r>
              <a:rPr lang="en-US" dirty="0">
                <a:ea typeface="MS PGothic" panose="020B0600070205080204" pitchFamily="34" charset="-128"/>
                <a:cs typeface="Arial"/>
              </a:rPr>
              <a:t>Eliminates the need to carry large amounts of cash</a:t>
            </a:r>
          </a:p>
          <a:p>
            <a:pPr>
              <a:defRPr/>
            </a:pPr>
            <a:endParaRPr lang="en-US" dirty="0">
              <a:ea typeface="MS PGothic" panose="020B0600070205080204" pitchFamily="34" charset="-128"/>
            </a:endParaRPr>
          </a:p>
        </p:txBody>
      </p:sp>
      <p:sp>
        <p:nvSpPr>
          <p:cNvPr id="64517" name="Text Placeholder 13">
            <a:extLst>
              <a:ext uri="{FF2B5EF4-FFF2-40B4-BE49-F238E27FC236}">
                <a16:creationId xmlns:a16="http://schemas.microsoft.com/office/drawing/2014/main" id="{86D97A79-C3BB-4606-8E46-6016B7531F67}"/>
              </a:ext>
            </a:extLst>
          </p:cNvPr>
          <p:cNvSpPr>
            <a:spLocks noGrp="1"/>
          </p:cNvSpPr>
          <p:nvPr>
            <p:ph type="body" sz="quarter" idx="3"/>
          </p:nvPr>
        </p:nvSpPr>
        <p:spPr>
          <a:xfrm>
            <a:off x="6506346" y="1585913"/>
            <a:ext cx="5389562" cy="639762"/>
          </a:xfrm>
        </p:spPr>
        <p:txBody>
          <a:bodyPr/>
          <a:lstStyle/>
          <a:p>
            <a:r>
              <a:rPr lang="en-US" altLang="en-US">
                <a:latin typeface="Arial" panose="020B0604020202020204" pitchFamily="34" charset="0"/>
              </a:rPr>
              <a:t>Disadvantages</a:t>
            </a:r>
          </a:p>
        </p:txBody>
      </p:sp>
      <p:sp>
        <p:nvSpPr>
          <p:cNvPr id="15" name="Content Placeholder 14">
            <a:extLst>
              <a:ext uri="{FF2B5EF4-FFF2-40B4-BE49-F238E27FC236}">
                <a16:creationId xmlns:a16="http://schemas.microsoft.com/office/drawing/2014/main" id="{01548222-7061-47F7-830F-861034CCCF47}"/>
              </a:ext>
            </a:extLst>
          </p:cNvPr>
          <p:cNvSpPr>
            <a:spLocks noGrp="1"/>
          </p:cNvSpPr>
          <p:nvPr>
            <p:ph sz="quarter" idx="4"/>
          </p:nvPr>
        </p:nvSpPr>
        <p:spPr>
          <a:xfrm>
            <a:off x="6506346" y="2225675"/>
            <a:ext cx="5389562" cy="3951288"/>
          </a:xfrm>
        </p:spPr>
        <p:txBody>
          <a:bodyPr>
            <a:normAutofit/>
          </a:bodyPr>
          <a:lstStyle/>
          <a:p>
            <a:pPr>
              <a:buFont typeface="Arial"/>
              <a:buChar char="•"/>
              <a:defRPr/>
            </a:pPr>
            <a:r>
              <a:rPr lang="en-US" dirty="0">
                <a:ea typeface="MS PGothic" panose="020B0600070205080204" pitchFamily="34" charset="-128"/>
                <a:cs typeface="Arial"/>
              </a:rPr>
              <a:t>Paying interest</a:t>
            </a:r>
          </a:p>
          <a:p>
            <a:pPr>
              <a:buFont typeface="Arial"/>
              <a:buChar char="•"/>
              <a:defRPr/>
            </a:pPr>
            <a:r>
              <a:rPr lang="en-US" dirty="0">
                <a:ea typeface="MS PGothic" panose="020B0600070205080204" pitchFamily="34" charset="-128"/>
                <a:cs typeface="Arial"/>
              </a:rPr>
              <a:t>Additional fees are common</a:t>
            </a:r>
          </a:p>
          <a:p>
            <a:pPr>
              <a:buFont typeface="Arial"/>
              <a:buChar char="•"/>
              <a:defRPr/>
            </a:pPr>
            <a:r>
              <a:rPr lang="en-US" dirty="0">
                <a:ea typeface="MS PGothic" panose="020B0600070205080204" pitchFamily="34" charset="-128"/>
                <a:cs typeface="Arial"/>
              </a:rPr>
              <a:t>Temptation to overspend</a:t>
            </a:r>
          </a:p>
          <a:p>
            <a:pPr>
              <a:buFont typeface="Arial"/>
              <a:buChar char="•"/>
              <a:defRPr/>
            </a:pPr>
            <a:r>
              <a:rPr lang="en-US" dirty="0">
                <a:ea typeface="MS PGothic" panose="020B0600070205080204" pitchFamily="34" charset="-128"/>
                <a:cs typeface="Arial"/>
              </a:rPr>
              <a:t>Can cause large amounts of debt</a:t>
            </a:r>
          </a:p>
          <a:p>
            <a:pPr>
              <a:buFont typeface="Arial"/>
              <a:buChar char="•"/>
              <a:defRPr/>
            </a:pPr>
            <a:r>
              <a:rPr lang="en-US" dirty="0">
                <a:ea typeface="MS PGothic" panose="020B0600070205080204" pitchFamily="34" charset="-128"/>
                <a:cs typeface="Arial"/>
              </a:rPr>
              <a:t>Identity theft</a:t>
            </a:r>
          </a:p>
          <a:p>
            <a:pPr marL="0" indent="0">
              <a:buFont typeface="Arial" panose="020B0604020202020204" pitchFamily="34" charset="0"/>
              <a:buNone/>
              <a:defRPr/>
            </a:pPr>
            <a:endParaRPr lang="en-US" dirty="0">
              <a:ea typeface="MS PGothic"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a:extLst>
              <a:ext uri="{FF2B5EF4-FFF2-40B4-BE49-F238E27FC236}">
                <a16:creationId xmlns:a16="http://schemas.microsoft.com/office/drawing/2014/main" id="{E4207D28-BFD9-4E66-B23F-DEC3A7B1D181}"/>
              </a:ext>
            </a:extLst>
          </p:cNvPr>
          <p:cNvSpPr txBox="1">
            <a:spLocks noChangeArrowheads="1"/>
          </p:cNvSpPr>
          <p:nvPr/>
        </p:nvSpPr>
        <p:spPr bwMode="auto">
          <a:xfrm>
            <a:off x="1487928" y="1587671"/>
            <a:ext cx="56102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000" b="1" dirty="0">
                <a:latin typeface="+mj-lt"/>
                <a:cs typeface="Arial" panose="020B0604020202020204" pitchFamily="34" charset="0"/>
              </a:rPr>
              <a:t>Private Label</a:t>
            </a:r>
          </a:p>
          <a:p>
            <a:r>
              <a:rPr lang="en-US" altLang="en-US" sz="2000" dirty="0">
                <a:latin typeface="+mj-lt"/>
                <a:cs typeface="Arial" panose="020B0604020202020204" pitchFamily="34" charset="0"/>
              </a:rPr>
              <a:t>Issued by a single source</a:t>
            </a:r>
          </a:p>
          <a:p>
            <a:r>
              <a:rPr lang="en-US" altLang="en-US" sz="2000" dirty="0">
                <a:latin typeface="+mj-lt"/>
                <a:cs typeface="Arial" panose="020B0604020202020204" pitchFamily="34" charset="0"/>
              </a:rPr>
              <a:t>Can only be used at a single source</a:t>
            </a:r>
          </a:p>
          <a:p>
            <a:endParaRPr lang="en-US" altLang="en-US" sz="2000" dirty="0">
              <a:latin typeface="+mj-lt"/>
              <a:cs typeface="Arial" panose="020B0604020202020204" pitchFamily="34" charset="0"/>
            </a:endParaRPr>
          </a:p>
          <a:p>
            <a:r>
              <a:rPr lang="en-US" altLang="en-US" sz="2000" dirty="0">
                <a:latin typeface="+mj-lt"/>
                <a:cs typeface="Arial" panose="020B0604020202020204" pitchFamily="34" charset="0"/>
              </a:rPr>
              <a:t>Examples:</a:t>
            </a:r>
          </a:p>
          <a:p>
            <a:r>
              <a:rPr lang="en-US" altLang="en-US" sz="2000" dirty="0">
                <a:latin typeface="+mj-lt"/>
                <a:cs typeface="Arial" panose="020B0604020202020204" pitchFamily="34" charset="0"/>
              </a:rPr>
              <a:t>Department Stores</a:t>
            </a:r>
          </a:p>
          <a:p>
            <a:r>
              <a:rPr lang="en-US" altLang="en-US" sz="2000" dirty="0">
                <a:latin typeface="+mj-lt"/>
                <a:cs typeface="Arial" panose="020B0604020202020204" pitchFamily="34" charset="0"/>
              </a:rPr>
              <a:t>Gasoline Companies</a:t>
            </a:r>
          </a:p>
          <a:p>
            <a:endParaRPr lang="en-US" alt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12C844D-41B5-48A6-A5AA-36EDC9FF9955}"/>
              </a:ext>
            </a:extLst>
          </p:cNvPr>
          <p:cNvSpPr txBox="1"/>
          <p:nvPr/>
        </p:nvSpPr>
        <p:spPr>
          <a:xfrm>
            <a:off x="1487928" y="4152630"/>
            <a:ext cx="5610225" cy="1938992"/>
          </a:xfrm>
          <a:prstGeom prst="rect">
            <a:avLst/>
          </a:prstGeom>
          <a:noFill/>
        </p:spPr>
        <p:txBody>
          <a:bodyPr>
            <a:spAutoFit/>
          </a:bodyPr>
          <a:lstStyle/>
          <a:p>
            <a:pPr>
              <a:defRPr/>
            </a:pPr>
            <a:r>
              <a:rPr lang="en-US" sz="2000" b="1" dirty="0">
                <a:ea typeface="MS PGothic" panose="020B0600070205080204" pitchFamily="34" charset="-128"/>
                <a:cs typeface="Arial"/>
              </a:rPr>
              <a:t>General Label</a:t>
            </a:r>
          </a:p>
          <a:p>
            <a:pPr>
              <a:defRPr/>
            </a:pPr>
            <a:r>
              <a:rPr lang="en-US" sz="2000" dirty="0">
                <a:ea typeface="MS PGothic" panose="020B0600070205080204" pitchFamily="34" charset="-128"/>
                <a:cs typeface="Arial"/>
              </a:rPr>
              <a:t>Issued by a single source</a:t>
            </a:r>
          </a:p>
          <a:p>
            <a:pPr>
              <a:defRPr/>
            </a:pPr>
            <a:r>
              <a:rPr lang="en-US" sz="2000" dirty="0">
                <a:ea typeface="MS PGothic" panose="020B0600070205080204" pitchFamily="34" charset="-128"/>
                <a:cs typeface="Arial"/>
              </a:rPr>
              <a:t>Can be used in many places</a:t>
            </a:r>
          </a:p>
          <a:p>
            <a:pPr lvl="1">
              <a:defRPr/>
            </a:pPr>
            <a:r>
              <a:rPr lang="en-US" sz="2000" dirty="0">
                <a:ea typeface="MS PGothic" panose="020B0600070205080204" pitchFamily="34" charset="-128"/>
                <a:cs typeface="Arial"/>
              </a:rPr>
              <a:t>Examples:</a:t>
            </a:r>
          </a:p>
          <a:p>
            <a:pPr marL="1714500" lvl="3" indent="-342900">
              <a:buFont typeface="Arial"/>
              <a:buChar char="•"/>
              <a:defRPr/>
            </a:pPr>
            <a:r>
              <a:rPr lang="en-US" sz="2000" dirty="0">
                <a:ea typeface="MS PGothic" panose="020B0600070205080204" pitchFamily="34" charset="-128"/>
                <a:cs typeface="Arial"/>
              </a:rPr>
              <a:t>Bank Card</a:t>
            </a:r>
          </a:p>
          <a:p>
            <a:pPr marL="1714500" lvl="3" indent="-342900">
              <a:buFont typeface="Arial"/>
              <a:buChar char="•"/>
              <a:defRPr/>
            </a:pPr>
            <a:r>
              <a:rPr lang="en-US" sz="2000" dirty="0">
                <a:ea typeface="MS PGothic" panose="020B0600070205080204" pitchFamily="34" charset="-128"/>
                <a:cs typeface="Arial"/>
              </a:rPr>
              <a:t>Major Credit Card</a:t>
            </a:r>
          </a:p>
        </p:txBody>
      </p:sp>
      <p:pic>
        <p:nvPicPr>
          <p:cNvPr id="6" name="Picture 5" descr="Unknown.jpeg">
            <a:extLst>
              <a:ext uri="{FF2B5EF4-FFF2-40B4-BE49-F238E27FC236}">
                <a16:creationId xmlns:a16="http://schemas.microsoft.com/office/drawing/2014/main" id="{26A04409-1DC5-4272-8530-59C771A9B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10669" y="3894705"/>
            <a:ext cx="2811659" cy="17847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style>
          <a:lnRef idx="1">
            <a:schemeClr val="accent1"/>
          </a:lnRef>
          <a:fillRef idx="2">
            <a:schemeClr val="accent1"/>
          </a:fillRef>
          <a:effectRef idx="1">
            <a:schemeClr val="accent1"/>
          </a:effectRef>
          <a:fontRef idx="minor">
            <a:schemeClr val="dk1"/>
          </a:fontRef>
        </p:style>
      </p:pic>
      <p:pic>
        <p:nvPicPr>
          <p:cNvPr id="8" name="Picture 7" descr="storecards.jpg">
            <a:extLst>
              <a:ext uri="{FF2B5EF4-FFF2-40B4-BE49-F238E27FC236}">
                <a16:creationId xmlns:a16="http://schemas.microsoft.com/office/drawing/2014/main" id="{4FDE733E-7165-4C05-99A3-03E19CEA32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1055" y="1648535"/>
            <a:ext cx="3170888" cy="1472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1"/>
          </a:lnRef>
          <a:fillRef idx="2">
            <a:schemeClr val="accent1"/>
          </a:fillRef>
          <a:effectRef idx="1">
            <a:schemeClr val="accent1"/>
          </a:effectRef>
          <a:fontRef idx="minor">
            <a:schemeClr val="dk1"/>
          </a:fontRef>
        </p:style>
      </p:pic>
      <p:sp>
        <p:nvSpPr>
          <p:cNvPr id="2" name="Title 1">
            <a:extLst>
              <a:ext uri="{FF2B5EF4-FFF2-40B4-BE49-F238E27FC236}">
                <a16:creationId xmlns:a16="http://schemas.microsoft.com/office/drawing/2014/main" id="{E84C0E90-CC7C-4F5E-AA8E-8C0691D12BA8}"/>
              </a:ext>
            </a:extLst>
          </p:cNvPr>
          <p:cNvSpPr>
            <a:spLocks noGrp="1"/>
          </p:cNvSpPr>
          <p:nvPr>
            <p:ph type="title"/>
          </p:nvPr>
        </p:nvSpPr>
        <p:spPr/>
        <p:txBody>
          <a:bodyPr/>
          <a:lstStyle/>
          <a:p>
            <a:r>
              <a:rPr lang="en-US" dirty="0"/>
              <a:t>Credit Cards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23" name="Rectangle 72">
            <a:extLst>
              <a:ext uri="{FF2B5EF4-FFF2-40B4-BE49-F238E27FC236}">
                <a16:creationId xmlns:a16="http://schemas.microsoft.com/office/drawing/2014/main" id="{218EEC27-F876-45B6-AACD-96572FF40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8624" name="Rectangle 74">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8610" name="Title 1">
            <a:extLst>
              <a:ext uri="{FF2B5EF4-FFF2-40B4-BE49-F238E27FC236}">
                <a16:creationId xmlns:a16="http://schemas.microsoft.com/office/drawing/2014/main" id="{2B7EC0AD-0752-4CA4-9238-159EECC81C3B}"/>
              </a:ext>
            </a:extLst>
          </p:cNvPr>
          <p:cNvSpPr>
            <a:spLocks noGrp="1"/>
          </p:cNvSpPr>
          <p:nvPr>
            <p:ph type="title"/>
          </p:nvPr>
        </p:nvSpPr>
        <p:spPr>
          <a:xfrm>
            <a:off x="1105469" y="5423537"/>
            <a:ext cx="9867331" cy="868081"/>
          </a:xfrm>
        </p:spPr>
        <p:txBody>
          <a:bodyPr vert="horz" lIns="91440" tIns="45720" rIns="91440" bIns="45720" rtlCol="0" anchor="ctr">
            <a:normAutofit/>
          </a:bodyPr>
          <a:lstStyle/>
          <a:p>
            <a:r>
              <a:rPr lang="en-US" altLang="en-US"/>
              <a:t>Credit Scores</a:t>
            </a:r>
          </a:p>
        </p:txBody>
      </p:sp>
      <p:sp>
        <p:nvSpPr>
          <p:cNvPr id="68625" name="Freeform: Shape 76">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68626" name="Freeform: Shape 78">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68612" name="TextBox 1">
            <a:extLst>
              <a:ext uri="{FF2B5EF4-FFF2-40B4-BE49-F238E27FC236}">
                <a16:creationId xmlns:a16="http://schemas.microsoft.com/office/drawing/2014/main" id="{04A2F840-6307-46B3-A42C-83A6794B5301}"/>
              </a:ext>
            </a:extLst>
          </p:cNvPr>
          <p:cNvSpPr txBox="1">
            <a:spLocks noChangeArrowheads="1"/>
          </p:cNvSpPr>
          <p:nvPr/>
        </p:nvSpPr>
        <p:spPr bwMode="auto">
          <a:xfrm>
            <a:off x="1219201" y="1123486"/>
            <a:ext cx="9639868" cy="35167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indent="-384048" defTabSz="914400">
              <a:lnSpc>
                <a:spcPct val="94000"/>
              </a:lnSpc>
              <a:spcBef>
                <a:spcPct val="0"/>
              </a:spcBef>
              <a:spcAft>
                <a:spcPts val="200"/>
              </a:spcAft>
              <a:buFont typeface="Franklin Gothic Book" panose="020B0503020102020204" pitchFamily="34" charset="0"/>
            </a:pPr>
            <a:r>
              <a:rPr lang="en-US" altLang="en-US">
                <a:solidFill>
                  <a:schemeClr val="tx2"/>
                </a:solidFill>
                <a:latin typeface="+mn-lt"/>
                <a:ea typeface="+mn-ea"/>
              </a:rPr>
              <a:t>A prediction of how likely you are to pay your bills</a:t>
            </a:r>
          </a:p>
          <a:p>
            <a:pPr indent="-384048" defTabSz="914400">
              <a:lnSpc>
                <a:spcPct val="94000"/>
              </a:lnSpc>
              <a:spcBef>
                <a:spcPct val="0"/>
              </a:spcBef>
              <a:spcAft>
                <a:spcPts val="200"/>
              </a:spcAft>
              <a:buFont typeface="Franklin Gothic Book" panose="020B0503020102020204" pitchFamily="34" charset="0"/>
            </a:pPr>
            <a:r>
              <a:rPr lang="en-US" altLang="en-US">
                <a:solidFill>
                  <a:schemeClr val="tx2"/>
                </a:solidFill>
                <a:latin typeface="+mn-lt"/>
                <a:ea typeface="+mn-ea"/>
              </a:rPr>
              <a:t>A number between 300 and 850 derived from many different factors </a:t>
            </a:r>
          </a:p>
          <a:p>
            <a:pPr indent="-384048" defTabSz="914400">
              <a:lnSpc>
                <a:spcPct val="94000"/>
              </a:lnSpc>
              <a:spcBef>
                <a:spcPct val="0"/>
              </a:spcBef>
              <a:spcAft>
                <a:spcPts val="200"/>
              </a:spcAft>
              <a:buFont typeface="Franklin Gothic Book" panose="020B0503020102020204" pitchFamily="34" charset="0"/>
            </a:pPr>
            <a:r>
              <a:rPr lang="en-US" altLang="en-US">
                <a:solidFill>
                  <a:schemeClr val="tx2"/>
                </a:solidFill>
                <a:latin typeface="+mn-lt"/>
                <a:ea typeface="+mn-ea"/>
              </a:rPr>
              <a:t>A number that drives the approval of credit extensions and the interest rate you pay on those extensions.</a:t>
            </a:r>
          </a:p>
        </p:txBody>
      </p:sp>
      <p:sp>
        <p:nvSpPr>
          <p:cNvPr id="81" name="Rectangle 80">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 name="Rectangle 11">
            <a:extLst>
              <a:ext uri="{FF2B5EF4-FFF2-40B4-BE49-F238E27FC236}">
                <a16:creationId xmlns:a16="http://schemas.microsoft.com/office/drawing/2014/main" id="{876C18A2-21CF-40CA-A9D8-8D470DDE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12279-3985-47D6-9746-CE4F60505F3C}"/>
              </a:ext>
            </a:extLst>
          </p:cNvPr>
          <p:cNvSpPr>
            <a:spLocks noGrp="1"/>
          </p:cNvSpPr>
          <p:nvPr>
            <p:ph type="title"/>
          </p:nvPr>
        </p:nvSpPr>
        <p:spPr>
          <a:xfrm>
            <a:off x="659230" y="4484772"/>
            <a:ext cx="10869750" cy="1237298"/>
          </a:xfrm>
        </p:spPr>
        <p:txBody>
          <a:bodyPr vert="horz" lIns="91440" tIns="45720" rIns="91440" bIns="45720" rtlCol="0" anchor="b">
            <a:normAutofit/>
          </a:bodyPr>
          <a:lstStyle/>
          <a:p>
            <a:pPr algn="ctr"/>
            <a:r>
              <a:rPr lang="en-US" sz="7200" cap="all" dirty="0"/>
              <a:t>300 TO 850</a:t>
            </a:r>
          </a:p>
        </p:txBody>
      </p:sp>
      <p:sp>
        <p:nvSpPr>
          <p:cNvPr id="20" name="Freeform 6">
            <a:extLst>
              <a:ext uri="{FF2B5EF4-FFF2-40B4-BE49-F238E27FC236}">
                <a16:creationId xmlns:a16="http://schemas.microsoft.com/office/drawing/2014/main" id="{6EB98E4B-3148-4120-9376-F7A14D703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1" name="Freeform 6">
            <a:extLst>
              <a:ext uri="{FF2B5EF4-FFF2-40B4-BE49-F238E27FC236}">
                <a16:creationId xmlns:a16="http://schemas.microsoft.com/office/drawing/2014/main" id="{6DC29771-387A-4AEA-AB9A-AC4A49626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3" name="Picture 2">
            <a:extLst>
              <a:ext uri="{FF2B5EF4-FFF2-40B4-BE49-F238E27FC236}">
                <a16:creationId xmlns:a16="http://schemas.microsoft.com/office/drawing/2014/main" id="{FEE4C2FD-C449-42E6-99CD-78E97AC5D5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6134" y="1150341"/>
            <a:ext cx="5170628" cy="2585314"/>
          </a:xfrm>
          <a:prstGeom prst="rect">
            <a:avLst/>
          </a:prstGeom>
        </p:spPr>
      </p:pic>
    </p:spTree>
    <p:extLst>
      <p:ext uri="{BB962C8B-B14F-4D97-AF65-F5344CB8AC3E}">
        <p14:creationId xmlns:p14="http://schemas.microsoft.com/office/powerpoint/2010/main" val="104683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FF112E7A-4EED-4AAD-8E2C-2A206AE1E6F7}"/>
              </a:ext>
            </a:extLst>
          </p:cNvPr>
          <p:cNvSpPr>
            <a:spLocks noGrp="1"/>
          </p:cNvSpPr>
          <p:nvPr>
            <p:ph type="title"/>
          </p:nvPr>
        </p:nvSpPr>
        <p:spPr>
          <a:xfrm>
            <a:off x="2510839" y="296971"/>
            <a:ext cx="8229600" cy="1143000"/>
          </a:xfrm>
        </p:spPr>
        <p:txBody>
          <a:bodyPr/>
          <a:lstStyle/>
          <a:p>
            <a:r>
              <a:rPr lang="en-US" altLang="en-US" dirty="0">
                <a:latin typeface="Arial" panose="020B0604020202020204" pitchFamily="34" charset="0"/>
              </a:rPr>
              <a:t>Credit Scores Key Factors</a:t>
            </a:r>
          </a:p>
        </p:txBody>
      </p:sp>
      <p:sp>
        <p:nvSpPr>
          <p:cNvPr id="70659" name="TextBox 2">
            <a:extLst>
              <a:ext uri="{FF2B5EF4-FFF2-40B4-BE49-F238E27FC236}">
                <a16:creationId xmlns:a16="http://schemas.microsoft.com/office/drawing/2014/main" id="{B2828A30-4E79-4A1E-8643-C7AA176EBF99}"/>
              </a:ext>
            </a:extLst>
          </p:cNvPr>
          <p:cNvSpPr txBox="1">
            <a:spLocks noChangeArrowheads="1"/>
          </p:cNvSpPr>
          <p:nvPr/>
        </p:nvSpPr>
        <p:spPr bwMode="auto">
          <a:xfrm>
            <a:off x="2374944" y="1404937"/>
            <a:ext cx="6442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lvl="1" algn="ctr" eaLnBrk="1" hangingPunct="1">
              <a:spcBef>
                <a:spcPct val="0"/>
              </a:spcBef>
              <a:buFontTx/>
              <a:buNone/>
            </a:pPr>
            <a:r>
              <a:rPr lang="en-US" altLang="en-US" sz="2400" dirty="0">
                <a:cs typeface="Arial" panose="020B0604020202020204" pitchFamily="34" charset="0"/>
              </a:rPr>
              <a:t>The FICO® scoring model looks at more than 20 factors in five categories:</a:t>
            </a:r>
          </a:p>
        </p:txBody>
      </p:sp>
      <p:sp>
        <p:nvSpPr>
          <p:cNvPr id="70660" name="TextBox 1">
            <a:extLst>
              <a:ext uri="{FF2B5EF4-FFF2-40B4-BE49-F238E27FC236}">
                <a16:creationId xmlns:a16="http://schemas.microsoft.com/office/drawing/2014/main" id="{70CD7786-AB0B-4DE8-BED7-480511301590}"/>
              </a:ext>
            </a:extLst>
          </p:cNvPr>
          <p:cNvSpPr txBox="1">
            <a:spLocks noChangeArrowheads="1"/>
          </p:cNvSpPr>
          <p:nvPr/>
        </p:nvSpPr>
        <p:spPr bwMode="auto">
          <a:xfrm>
            <a:off x="6764055" y="2627920"/>
            <a:ext cx="429642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000" dirty="0">
                <a:cs typeface="Arial" panose="020B0604020202020204" pitchFamily="34" charset="0"/>
              </a:rPr>
              <a:t>How you pay your bills (35%)</a:t>
            </a:r>
          </a:p>
          <a:p>
            <a:pPr>
              <a:spcBef>
                <a:spcPct val="0"/>
              </a:spcBef>
            </a:pPr>
            <a:r>
              <a:rPr lang="en-US" altLang="en-US" sz="2000" dirty="0">
                <a:cs typeface="Arial" panose="020B0604020202020204" pitchFamily="34" charset="0"/>
              </a:rPr>
              <a:t>Amount of money you owe and the amount of available credit (30%)</a:t>
            </a:r>
          </a:p>
          <a:p>
            <a:pPr>
              <a:spcBef>
                <a:spcPct val="0"/>
              </a:spcBef>
            </a:pPr>
            <a:r>
              <a:rPr lang="en-US" altLang="en-US" sz="2000" dirty="0">
                <a:cs typeface="Arial" panose="020B0604020202020204" pitchFamily="34" charset="0"/>
              </a:rPr>
              <a:t>Length of credit history (15%)</a:t>
            </a:r>
          </a:p>
          <a:p>
            <a:pPr>
              <a:spcBef>
                <a:spcPct val="0"/>
              </a:spcBef>
            </a:pPr>
            <a:r>
              <a:rPr lang="en-US" altLang="en-US" sz="2000" dirty="0">
                <a:cs typeface="Arial" panose="020B0604020202020204" pitchFamily="34" charset="0"/>
              </a:rPr>
              <a:t>Mix of credit (10%)</a:t>
            </a:r>
          </a:p>
          <a:p>
            <a:pPr>
              <a:spcBef>
                <a:spcPct val="0"/>
              </a:spcBef>
            </a:pPr>
            <a:r>
              <a:rPr lang="en-US" altLang="en-US" sz="2000" dirty="0">
                <a:cs typeface="Arial" panose="020B0604020202020204" pitchFamily="34" charset="0"/>
              </a:rPr>
              <a:t>New credit applications (10%)</a:t>
            </a:r>
          </a:p>
        </p:txBody>
      </p:sp>
      <p:pic>
        <p:nvPicPr>
          <p:cNvPr id="70661" name="Picture 4">
            <a:extLst>
              <a:ext uri="{FF2B5EF4-FFF2-40B4-BE49-F238E27FC236}">
                <a16:creationId xmlns:a16="http://schemas.microsoft.com/office/drawing/2014/main" id="{5E1C6AA0-2754-4911-BAD1-FE204632664A}"/>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515649" y="2547937"/>
            <a:ext cx="5109990" cy="3815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D2CCF9FF-9D04-48C9-9F13-0A0350DBE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0" name="Rectangle 79">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TextBox 1">
            <a:extLst>
              <a:ext uri="{FF2B5EF4-FFF2-40B4-BE49-F238E27FC236}">
                <a16:creationId xmlns:a16="http://schemas.microsoft.com/office/drawing/2014/main" id="{B27CADE4-BDB7-4A0D-8749-51465522F2C2}"/>
              </a:ext>
            </a:extLst>
          </p:cNvPr>
          <p:cNvSpPr txBox="1">
            <a:spLocks noChangeArrowheads="1"/>
          </p:cNvSpPr>
          <p:nvPr/>
        </p:nvSpPr>
        <p:spPr bwMode="auto">
          <a:xfrm>
            <a:off x="903514" y="3665054"/>
            <a:ext cx="9697586" cy="10484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914400">
              <a:lnSpc>
                <a:spcPct val="89000"/>
              </a:lnSpc>
              <a:spcBef>
                <a:spcPct val="0"/>
              </a:spcBef>
              <a:spcAft>
                <a:spcPts val="600"/>
              </a:spcAft>
              <a:buNone/>
            </a:pPr>
            <a:r>
              <a:rPr lang="en-US" altLang="en-US" sz="3600">
                <a:solidFill>
                  <a:schemeClr val="tx2"/>
                </a:solidFill>
                <a:latin typeface="+mj-lt"/>
                <a:ea typeface="+mj-ea"/>
                <a:cs typeface="+mj-cs"/>
              </a:rPr>
              <a:t>Who Are The Major Credit Reporting Agencies?</a:t>
            </a:r>
          </a:p>
        </p:txBody>
      </p:sp>
      <p:pic>
        <p:nvPicPr>
          <p:cNvPr id="2" name="Picture 1" descr="Equifax_612_281.jpg">
            <a:extLst>
              <a:ext uri="{FF2B5EF4-FFF2-40B4-BE49-F238E27FC236}">
                <a16:creationId xmlns:a16="http://schemas.microsoft.com/office/drawing/2014/main" id="{10FCC906-AAE1-4492-898E-4F32E74832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566" y="1927267"/>
            <a:ext cx="3020596" cy="717391"/>
          </a:xfrm>
          <a:prstGeom prst="rect">
            <a:avLst/>
          </a:prstGeom>
          <a:solidFill>
            <a:srgbClr val="FFFFFF">
              <a:shade val="85000"/>
            </a:srgbClr>
          </a:solidFill>
        </p:spPr>
      </p:pic>
      <p:sp>
        <p:nvSpPr>
          <p:cNvPr id="82" name="Freeform: Shape 81">
            <a:extLst>
              <a:ext uri="{FF2B5EF4-FFF2-40B4-BE49-F238E27FC236}">
                <a16:creationId xmlns:a16="http://schemas.microsoft.com/office/drawing/2014/main" id="{00106F80-B138-4C27-AEAE-350D5506E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611062" y="710273"/>
            <a:ext cx="2308583" cy="2084882"/>
          </a:xfrm>
          <a:custGeom>
            <a:avLst/>
            <a:gdLst>
              <a:gd name="connsiteX0" fmla="*/ 462 w 2308583"/>
              <a:gd name="connsiteY0" fmla="*/ 2084882 h 2084882"/>
              <a:gd name="connsiteX1" fmla="*/ 2308583 w 2308583"/>
              <a:gd name="connsiteY1" fmla="*/ 2084882 h 2084882"/>
              <a:gd name="connsiteX2" fmla="*/ 2308583 w 2308583"/>
              <a:gd name="connsiteY2" fmla="*/ 0 h 2084882"/>
              <a:gd name="connsiteX3" fmla="*/ 2022607 w 2308583"/>
              <a:gd name="connsiteY3" fmla="*/ 0 h 2084882"/>
              <a:gd name="connsiteX4" fmla="*/ 2022607 w 2308583"/>
              <a:gd name="connsiteY4" fmla="*/ 1813955 h 2084882"/>
              <a:gd name="connsiteX5" fmla="*/ 0 w 2308583"/>
              <a:gd name="connsiteY5" fmla="*/ 1813023 h 2084882"/>
              <a:gd name="connsiteX6" fmla="*/ 462 w 2308583"/>
              <a:gd name="connsiteY6" fmla="*/ 2084882 h 20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2084882">
                <a:moveTo>
                  <a:pt x="462" y="2084882"/>
                </a:moveTo>
                <a:lnTo>
                  <a:pt x="2308583" y="2084882"/>
                </a:lnTo>
                <a:lnTo>
                  <a:pt x="2308583" y="0"/>
                </a:lnTo>
                <a:lnTo>
                  <a:pt x="2022607" y="0"/>
                </a:lnTo>
                <a:lnTo>
                  <a:pt x="2022607" y="1813955"/>
                </a:lnTo>
                <a:lnTo>
                  <a:pt x="0" y="1813023"/>
                </a:lnTo>
                <a:cubicBezTo>
                  <a:pt x="923" y="1906853"/>
                  <a:pt x="-462" y="1991052"/>
                  <a:pt x="462" y="2084882"/>
                </a:cubicBezTo>
                <a:close/>
              </a:path>
            </a:pathLst>
          </a:custGeom>
          <a:solidFill>
            <a:schemeClr val="tx1">
              <a:lumMod val="75000"/>
              <a:lumOff val="25000"/>
            </a:schemeClr>
          </a:solidFill>
          <a:ln w="0">
            <a:noFill/>
            <a:prstDash val="solid"/>
            <a:round/>
            <a:headEnd/>
            <a:tailEnd/>
          </a:ln>
        </p:spPr>
      </p:sp>
      <p:pic>
        <p:nvPicPr>
          <p:cNvPr id="71686" name="Picture 3">
            <a:extLst>
              <a:ext uri="{FF2B5EF4-FFF2-40B4-BE49-F238E27FC236}">
                <a16:creationId xmlns:a16="http://schemas.microsoft.com/office/drawing/2014/main" id="{DC7DBC60-C011-4EB2-AFEA-A000DBA64A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4086294" y="1716732"/>
            <a:ext cx="4042636" cy="6973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a:extLst>
              <a:ext uri="{FF2B5EF4-FFF2-40B4-BE49-F238E27FC236}">
                <a16:creationId xmlns:a16="http://schemas.microsoft.com/office/drawing/2014/main" id="{ED469FD7-5ACF-4795-822F-4BB7DBAC2E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8708838" y="1467366"/>
            <a:ext cx="3020596" cy="853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Shape 83">
            <a:extLst>
              <a:ext uri="{FF2B5EF4-FFF2-40B4-BE49-F238E27FC236}">
                <a16:creationId xmlns:a16="http://schemas.microsoft.com/office/drawing/2014/main" id="{DABC7F38-C8B8-4C20-82BE-82A52FF9C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292517" y="1071683"/>
            <a:ext cx="2308583" cy="2379788"/>
          </a:xfrm>
          <a:custGeom>
            <a:avLst/>
            <a:gdLst>
              <a:gd name="connsiteX0" fmla="*/ 2308583 w 2308583"/>
              <a:gd name="connsiteY0" fmla="*/ 0 h 2379788"/>
              <a:gd name="connsiteX1" fmla="*/ 2022607 w 2308583"/>
              <a:gd name="connsiteY1" fmla="*/ 0 h 2379788"/>
              <a:gd name="connsiteX2" fmla="*/ 2022607 w 2308583"/>
              <a:gd name="connsiteY2" fmla="*/ 2108861 h 2379788"/>
              <a:gd name="connsiteX3" fmla="*/ 0 w 2308583"/>
              <a:gd name="connsiteY3" fmla="*/ 2107929 h 2379788"/>
              <a:gd name="connsiteX4" fmla="*/ 462 w 2308583"/>
              <a:gd name="connsiteY4" fmla="*/ 2379788 h 2379788"/>
              <a:gd name="connsiteX5" fmla="*/ 2308583 w 2308583"/>
              <a:gd name="connsiteY5" fmla="*/ 2379788 h 2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379788">
                <a:moveTo>
                  <a:pt x="2308583" y="0"/>
                </a:moveTo>
                <a:lnTo>
                  <a:pt x="2022607" y="0"/>
                </a:lnTo>
                <a:lnTo>
                  <a:pt x="2022607" y="2108861"/>
                </a:lnTo>
                <a:lnTo>
                  <a:pt x="0" y="2107929"/>
                </a:lnTo>
                <a:cubicBezTo>
                  <a:pt x="923" y="2201759"/>
                  <a:pt x="-462" y="2285958"/>
                  <a:pt x="462" y="2379788"/>
                </a:cubicBezTo>
                <a:lnTo>
                  <a:pt x="2308583" y="2379788"/>
                </a:lnTo>
                <a:close/>
              </a:path>
            </a:pathLst>
          </a:custGeom>
          <a:solidFill>
            <a:schemeClr val="tx1">
              <a:lumMod val="65000"/>
              <a:lumOff val="35000"/>
            </a:schemeClr>
          </a:solidFill>
          <a:ln w="0">
            <a:noFill/>
            <a:prstDash val="solid"/>
            <a:round/>
            <a:headEnd/>
            <a:tailEnd/>
          </a:ln>
        </p:spPr>
      </p:sp>
      <p:sp>
        <p:nvSpPr>
          <p:cNvPr id="71683" name="TextBox 2">
            <a:extLst>
              <a:ext uri="{FF2B5EF4-FFF2-40B4-BE49-F238E27FC236}">
                <a16:creationId xmlns:a16="http://schemas.microsoft.com/office/drawing/2014/main" id="{D8DF6F58-5C0B-4AD3-8AE2-9F06E4FCDE88}"/>
              </a:ext>
            </a:extLst>
          </p:cNvPr>
          <p:cNvSpPr txBox="1">
            <a:spLocks noChangeArrowheads="1"/>
          </p:cNvSpPr>
          <p:nvPr/>
        </p:nvSpPr>
        <p:spPr bwMode="auto">
          <a:xfrm>
            <a:off x="903514" y="4735983"/>
            <a:ext cx="7118268" cy="15385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indent="-384048" defTabSz="914400">
              <a:lnSpc>
                <a:spcPct val="94000"/>
              </a:lnSpc>
              <a:spcBef>
                <a:spcPct val="0"/>
              </a:spcBef>
              <a:spcAft>
                <a:spcPts val="200"/>
              </a:spcAft>
              <a:buFont typeface="Franklin Gothic Book" panose="020B0503020102020204" pitchFamily="34" charset="0"/>
              <a:buAutoNum type="arabicPeriod"/>
            </a:pPr>
            <a:r>
              <a:rPr lang="en-US" altLang="en-US" sz="1300" u="sng">
                <a:solidFill>
                  <a:schemeClr val="tx2"/>
                </a:solidFill>
                <a:latin typeface="+mn-lt"/>
                <a:ea typeface="+mn-ea"/>
              </a:rPr>
              <a:t>Experian</a:t>
            </a:r>
            <a:r>
              <a:rPr lang="en-US" altLang="en-US" sz="1300">
                <a:solidFill>
                  <a:schemeClr val="tx2"/>
                </a:solidFill>
                <a:latin typeface="+mn-lt"/>
                <a:ea typeface="+mn-ea"/>
              </a:rPr>
              <a:t> = Most well known in the United States as a one of the three largest consumer credit reporting agencies</a:t>
            </a:r>
          </a:p>
          <a:p>
            <a:pPr indent="-384048" defTabSz="914400">
              <a:lnSpc>
                <a:spcPct val="94000"/>
              </a:lnSpc>
              <a:spcBef>
                <a:spcPct val="0"/>
              </a:spcBef>
              <a:spcAft>
                <a:spcPts val="200"/>
              </a:spcAft>
              <a:buFont typeface="Franklin Gothic Book" panose="020B0503020102020204" pitchFamily="34" charset="0"/>
              <a:buAutoNum type="arabicPeriod"/>
            </a:pPr>
            <a:r>
              <a:rPr lang="en-US" altLang="en-US" sz="1300" u="sng">
                <a:solidFill>
                  <a:schemeClr val="tx2"/>
                </a:solidFill>
                <a:latin typeface="+mn-lt"/>
                <a:ea typeface="+mn-ea"/>
              </a:rPr>
              <a:t>Transunion</a:t>
            </a:r>
            <a:r>
              <a:rPr lang="en-US" altLang="en-US" sz="1300">
                <a:solidFill>
                  <a:schemeClr val="tx2"/>
                </a:solidFill>
                <a:latin typeface="+mn-lt"/>
                <a:ea typeface="+mn-ea"/>
              </a:rPr>
              <a:t> = Provides credit information and information management services to approximately 45,000 businesses and approximately 500 million consumer worldwide in 33 countries.</a:t>
            </a:r>
          </a:p>
          <a:p>
            <a:pPr indent="-384048" defTabSz="914400">
              <a:lnSpc>
                <a:spcPct val="94000"/>
              </a:lnSpc>
              <a:spcBef>
                <a:spcPct val="0"/>
              </a:spcBef>
              <a:spcAft>
                <a:spcPts val="200"/>
              </a:spcAft>
              <a:buFont typeface="Franklin Gothic Book" panose="020B0503020102020204" pitchFamily="34" charset="0"/>
              <a:buAutoNum type="arabicPeriod"/>
            </a:pPr>
            <a:r>
              <a:rPr lang="en-US" altLang="en-US" sz="1300" u="sng">
                <a:solidFill>
                  <a:schemeClr val="tx2"/>
                </a:solidFill>
                <a:latin typeface="+mn-lt"/>
                <a:ea typeface="+mn-ea"/>
              </a:rPr>
              <a:t>Equifax</a:t>
            </a:r>
            <a:r>
              <a:rPr lang="en-US" altLang="en-US" sz="1300">
                <a:solidFill>
                  <a:schemeClr val="tx2"/>
                </a:solidFill>
                <a:latin typeface="+mn-lt"/>
                <a:ea typeface="+mn-ea"/>
              </a:rPr>
              <a:t> = Information that Equifax collects, and is required by law to provide to consumers annually, is included as part of the free credit report</a:t>
            </a:r>
          </a:p>
        </p:txBody>
      </p:sp>
      <p:sp useBgFill="1">
        <p:nvSpPr>
          <p:cNvPr id="86" name="Rectangle 85">
            <a:extLst>
              <a:ext uri="{FF2B5EF4-FFF2-40B4-BE49-F238E27FC236}">
                <a16:creationId xmlns:a16="http://schemas.microsoft.com/office/drawing/2014/main" id="{D8968742-1D40-4F6B-9272-064FD163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0486" y="6453386"/>
            <a:ext cx="573314" cy="404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1EB2-758C-40ED-A94F-1357FA3B49E4}"/>
              </a:ext>
            </a:extLst>
          </p:cNvPr>
          <p:cNvSpPr>
            <a:spLocks noGrp="1"/>
          </p:cNvSpPr>
          <p:nvPr>
            <p:ph type="title"/>
          </p:nvPr>
        </p:nvSpPr>
        <p:spPr>
          <a:xfrm>
            <a:off x="7860667" y="685800"/>
            <a:ext cx="3656419" cy="1485900"/>
          </a:xfrm>
        </p:spPr>
        <p:txBody>
          <a:bodyPr vert="horz" lIns="91440" tIns="45720" rIns="91440" bIns="45720" rtlCol="0">
            <a:normAutofit/>
          </a:bodyPr>
          <a:lstStyle/>
          <a:p>
            <a:r>
              <a:rPr lang="en-US" cap="all" dirty="0"/>
              <a:t>School finances</a:t>
            </a:r>
          </a:p>
        </p:txBody>
      </p:sp>
      <p:sp>
        <p:nvSpPr>
          <p:cNvPr id="31" name="Rectangle 30">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C74253CB-9AA0-4B22-88D7-50DCE4F83FF5}"/>
              </a:ext>
            </a:extLst>
          </p:cNvPr>
          <p:cNvPicPr>
            <a:picLocks noChangeAspect="1"/>
          </p:cNvPicPr>
          <p:nvPr/>
        </p:nvPicPr>
        <p:blipFill>
          <a:blip r:embed="rId2"/>
          <a:stretch>
            <a:fillRect/>
          </a:stretch>
        </p:blipFill>
        <p:spPr>
          <a:xfrm>
            <a:off x="1023561" y="1110202"/>
            <a:ext cx="6517065" cy="4317555"/>
          </a:xfrm>
          <a:prstGeom prst="rect">
            <a:avLst/>
          </a:prstGeom>
        </p:spPr>
      </p:pic>
      <p:sp>
        <p:nvSpPr>
          <p:cNvPr id="21" name="Content Placeholder 20">
            <a:extLst>
              <a:ext uri="{FF2B5EF4-FFF2-40B4-BE49-F238E27FC236}">
                <a16:creationId xmlns:a16="http://schemas.microsoft.com/office/drawing/2014/main" id="{3BA7CD2D-D1DA-425A-B0B5-EB7D60780FEE}"/>
              </a:ext>
            </a:extLst>
          </p:cNvPr>
          <p:cNvSpPr>
            <a:spLocks noGrp="1"/>
          </p:cNvSpPr>
          <p:nvPr>
            <p:ph idx="1"/>
          </p:nvPr>
        </p:nvSpPr>
        <p:spPr>
          <a:xfrm>
            <a:off x="7860667" y="2286000"/>
            <a:ext cx="3656419" cy="3581400"/>
          </a:xfrm>
        </p:spPr>
        <p:txBody>
          <a:bodyPr>
            <a:normAutofit/>
          </a:bodyPr>
          <a:lstStyle/>
          <a:p>
            <a:r>
              <a:rPr lang="en-US" dirty="0"/>
              <a:t>Paying for School</a:t>
            </a:r>
          </a:p>
          <a:p>
            <a:r>
              <a:rPr lang="en-US" dirty="0"/>
              <a:t>School Expenses</a:t>
            </a:r>
          </a:p>
          <a:p>
            <a:r>
              <a:rPr lang="en-US" dirty="0"/>
              <a:t>Apartment Shopping</a:t>
            </a:r>
          </a:p>
          <a:p>
            <a:endParaRPr lang="en-US" dirty="0"/>
          </a:p>
        </p:txBody>
      </p:sp>
    </p:spTree>
    <p:extLst>
      <p:ext uri="{BB962C8B-B14F-4D97-AF65-F5344CB8AC3E}">
        <p14:creationId xmlns:p14="http://schemas.microsoft.com/office/powerpoint/2010/main" val="416041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6D41-9A63-41B5-A244-CD38972EEE9F}"/>
              </a:ext>
            </a:extLst>
          </p:cNvPr>
          <p:cNvSpPr>
            <a:spLocks noGrp="1"/>
          </p:cNvSpPr>
          <p:nvPr>
            <p:ph type="title"/>
          </p:nvPr>
        </p:nvSpPr>
        <p:spPr>
          <a:xfrm>
            <a:off x="6389914" y="685800"/>
            <a:ext cx="5127172" cy="1485900"/>
          </a:xfrm>
        </p:spPr>
        <p:txBody>
          <a:bodyPr>
            <a:normAutofit/>
          </a:bodyPr>
          <a:lstStyle/>
          <a:p>
            <a:r>
              <a:rPr lang="en-US"/>
              <a:t>The Goals</a:t>
            </a:r>
            <a:endParaRPr lang="en-US" dirty="0"/>
          </a:p>
        </p:txBody>
      </p:sp>
      <p:sp>
        <p:nvSpPr>
          <p:cNvPr id="26" name="Rectangle 21">
            <a:extLst>
              <a:ext uri="{FF2B5EF4-FFF2-40B4-BE49-F238E27FC236}">
                <a16:creationId xmlns:a16="http://schemas.microsoft.com/office/drawing/2014/main" id="{C37CEACD-43EB-4D37-8FEC-74016C33D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Graphic 18" descr="Onboarding">
            <a:extLst>
              <a:ext uri="{FF2B5EF4-FFF2-40B4-BE49-F238E27FC236}">
                <a16:creationId xmlns:a16="http://schemas.microsoft.com/office/drawing/2014/main" id="{8561CDE2-4209-42C4-AE64-7278C032C88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562" y="733351"/>
            <a:ext cx="5071256" cy="5071256"/>
          </a:xfrm>
          <a:prstGeom prst="rect">
            <a:avLst/>
          </a:prstGeom>
        </p:spPr>
      </p:pic>
      <p:sp>
        <p:nvSpPr>
          <p:cNvPr id="30" name="Content Placeholder 2">
            <a:extLst>
              <a:ext uri="{FF2B5EF4-FFF2-40B4-BE49-F238E27FC236}">
                <a16:creationId xmlns:a16="http://schemas.microsoft.com/office/drawing/2014/main" id="{E94F2BF1-A781-440C-A0F5-8B5DDD0D64E7}"/>
              </a:ext>
            </a:extLst>
          </p:cNvPr>
          <p:cNvSpPr>
            <a:spLocks noGrp="1"/>
          </p:cNvSpPr>
          <p:nvPr>
            <p:ph idx="1"/>
          </p:nvPr>
        </p:nvSpPr>
        <p:spPr>
          <a:xfrm>
            <a:off x="6389914" y="2286000"/>
            <a:ext cx="5127172" cy="3581400"/>
          </a:xfrm>
        </p:spPr>
        <p:txBody>
          <a:bodyPr>
            <a:normAutofit/>
          </a:bodyPr>
          <a:lstStyle/>
          <a:p>
            <a:r>
              <a:rPr lang="en-US" sz="1700" dirty="0"/>
              <a:t>The ability to understand how money works</a:t>
            </a:r>
          </a:p>
          <a:p>
            <a:r>
              <a:rPr lang="en-US" sz="1700" dirty="0"/>
              <a:t>How we earn it: Income</a:t>
            </a:r>
          </a:p>
          <a:p>
            <a:r>
              <a:rPr lang="en-US" sz="1700" dirty="0"/>
              <a:t>How we spend it: Debt</a:t>
            </a:r>
          </a:p>
          <a:p>
            <a:r>
              <a:rPr lang="en-US" sz="1700" dirty="0"/>
              <a:t>How we save it: Banking Skills </a:t>
            </a:r>
          </a:p>
          <a:p>
            <a:r>
              <a:rPr lang="en-US" sz="1700" dirty="0"/>
              <a:t>How we manage/leverage it: Credit</a:t>
            </a:r>
          </a:p>
          <a:p>
            <a:r>
              <a:rPr lang="en-US" sz="1700" dirty="0"/>
              <a:t>How we protect it: Identity Theft</a:t>
            </a:r>
          </a:p>
          <a:p>
            <a:r>
              <a:rPr lang="en-US" sz="1700" dirty="0"/>
              <a:t>How we use it to make large purchases: College, Cars, homes</a:t>
            </a:r>
          </a:p>
          <a:p>
            <a:endParaRPr lang="en-US" sz="1700" dirty="0"/>
          </a:p>
          <a:p>
            <a:endParaRPr lang="en-US" sz="1700" dirty="0"/>
          </a:p>
        </p:txBody>
      </p:sp>
    </p:spTree>
    <p:extLst>
      <p:ext uri="{BB962C8B-B14F-4D97-AF65-F5344CB8AC3E}">
        <p14:creationId xmlns:p14="http://schemas.microsoft.com/office/powerpoint/2010/main" val="396933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F8C534-BC33-4F6B-8891-D5BA0F2B8B3C}"/>
              </a:ext>
            </a:extLst>
          </p:cNvPr>
          <p:cNvSpPr>
            <a:spLocks noGrp="1"/>
          </p:cNvSpPr>
          <p:nvPr>
            <p:ph type="title"/>
          </p:nvPr>
        </p:nvSpPr>
        <p:spPr>
          <a:xfrm>
            <a:off x="640081" y="791570"/>
            <a:ext cx="4018839" cy="5262390"/>
          </a:xfrm>
        </p:spPr>
        <p:txBody>
          <a:bodyPr anchor="ctr">
            <a:normAutofit/>
          </a:bodyPr>
          <a:lstStyle/>
          <a:p>
            <a:pPr algn="r"/>
            <a:r>
              <a:rPr lang="en-US" sz="4800">
                <a:solidFill>
                  <a:schemeClr val="bg2"/>
                </a:solidFill>
              </a:rPr>
              <a:t>Fixed and Flexible Costs</a:t>
            </a:r>
          </a:p>
        </p:txBody>
      </p:sp>
      <p:sp>
        <p:nvSpPr>
          <p:cNvPr id="25" name="Rectangle 24">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Content Placeholder 2">
            <a:extLst>
              <a:ext uri="{FF2B5EF4-FFF2-40B4-BE49-F238E27FC236}">
                <a16:creationId xmlns:a16="http://schemas.microsoft.com/office/drawing/2014/main" id="{1E0A2CA0-B119-4594-BC32-6EF5C9724A55}"/>
              </a:ext>
            </a:extLst>
          </p:cNvPr>
          <p:cNvSpPr>
            <a:spLocks noGrp="1"/>
          </p:cNvSpPr>
          <p:nvPr>
            <p:ph idx="1"/>
          </p:nvPr>
        </p:nvSpPr>
        <p:spPr>
          <a:xfrm>
            <a:off x="6176720" y="791570"/>
            <a:ext cx="4892308" cy="5262390"/>
          </a:xfrm>
        </p:spPr>
        <p:txBody>
          <a:bodyPr anchor="ctr">
            <a:normAutofit/>
          </a:bodyPr>
          <a:lstStyle/>
          <a:p>
            <a:pPr marL="0" indent="0">
              <a:buNone/>
            </a:pPr>
            <a:r>
              <a:rPr lang="en-US" sz="1800" b="1" dirty="0"/>
              <a:t>Fixed Costs aka the “School Bill” </a:t>
            </a:r>
          </a:p>
          <a:p>
            <a:pPr marL="0" indent="0">
              <a:buNone/>
            </a:pPr>
            <a:r>
              <a:rPr lang="en-US" sz="1800" dirty="0"/>
              <a:t>Tuition and Fees </a:t>
            </a:r>
          </a:p>
          <a:p>
            <a:pPr marL="0" indent="0">
              <a:buNone/>
            </a:pPr>
            <a:r>
              <a:rPr lang="en-US" sz="1800" dirty="0"/>
              <a:t>On Campus vs Apartment Living</a:t>
            </a:r>
          </a:p>
          <a:p>
            <a:pPr marL="0" indent="0">
              <a:buNone/>
            </a:pPr>
            <a:endParaRPr lang="en-US" sz="1800" dirty="0"/>
          </a:p>
          <a:p>
            <a:pPr marL="0" indent="0">
              <a:buNone/>
            </a:pPr>
            <a:r>
              <a:rPr lang="en-US" sz="1800" b="1" dirty="0"/>
              <a:t>Flexible Costs - The “Extras”</a:t>
            </a:r>
          </a:p>
          <a:p>
            <a:pPr marL="0" indent="0">
              <a:buNone/>
            </a:pPr>
            <a:r>
              <a:rPr lang="en-US" sz="1800" dirty="0"/>
              <a:t>Books, Supplies, Meal Plans</a:t>
            </a:r>
          </a:p>
          <a:p>
            <a:pPr marL="0" indent="0">
              <a:buNone/>
            </a:pPr>
            <a:r>
              <a:rPr lang="en-US" sz="1800" dirty="0"/>
              <a:t>Transportation</a:t>
            </a:r>
          </a:p>
          <a:p>
            <a:pPr marL="0" indent="0">
              <a:buNone/>
            </a:pPr>
            <a:r>
              <a:rPr lang="en-US" sz="1800" dirty="0"/>
              <a:t>Living Expenses</a:t>
            </a:r>
          </a:p>
        </p:txBody>
      </p:sp>
    </p:spTree>
    <p:extLst>
      <p:ext uri="{BB962C8B-B14F-4D97-AF65-F5344CB8AC3E}">
        <p14:creationId xmlns:p14="http://schemas.microsoft.com/office/powerpoint/2010/main" val="250721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3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7" name="Freeform: Shape 3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F1A13246-6E1C-45B3-9A48-66C3A90F11BA}"/>
              </a:ext>
            </a:extLst>
          </p:cNvPr>
          <p:cNvSpPr>
            <a:spLocks noGrp="1"/>
          </p:cNvSpPr>
          <p:nvPr>
            <p:ph type="title"/>
          </p:nvPr>
        </p:nvSpPr>
        <p:spPr>
          <a:xfrm>
            <a:off x="1371600" y="503767"/>
            <a:ext cx="9380334" cy="941664"/>
          </a:xfrm>
        </p:spPr>
        <p:txBody>
          <a:bodyPr anchor="b">
            <a:normAutofit/>
          </a:bodyPr>
          <a:lstStyle/>
          <a:p>
            <a:pPr algn="r"/>
            <a:r>
              <a:rPr lang="en-US" sz="2800"/>
              <a:t>5 Types of Student Aid</a:t>
            </a:r>
          </a:p>
        </p:txBody>
      </p:sp>
      <p:sp>
        <p:nvSpPr>
          <p:cNvPr id="58" name="Content Placeholder 2">
            <a:extLst>
              <a:ext uri="{FF2B5EF4-FFF2-40B4-BE49-F238E27FC236}">
                <a16:creationId xmlns:a16="http://schemas.microsoft.com/office/drawing/2014/main" id="{D3D69BAA-83BF-44A0-B8A8-F8AAF1E9CDA3}"/>
              </a:ext>
            </a:extLst>
          </p:cNvPr>
          <p:cNvSpPr>
            <a:spLocks noGrp="1"/>
          </p:cNvSpPr>
          <p:nvPr>
            <p:ph idx="1"/>
          </p:nvPr>
        </p:nvSpPr>
        <p:spPr>
          <a:xfrm>
            <a:off x="1371600" y="1793710"/>
            <a:ext cx="6758273" cy="4073690"/>
          </a:xfrm>
        </p:spPr>
        <p:txBody>
          <a:bodyPr anchor="t">
            <a:normAutofit/>
          </a:bodyPr>
          <a:lstStyle/>
          <a:p>
            <a:pPr marL="457200" indent="-457200">
              <a:buFont typeface="+mj-lt"/>
              <a:buAutoNum type="arabicParenR"/>
            </a:pPr>
            <a:r>
              <a:rPr lang="en-US" altLang="en-US" sz="1400" b="1"/>
              <a:t>Grants and scholarships</a:t>
            </a:r>
            <a:r>
              <a:rPr lang="en-US" altLang="en-US" sz="1400"/>
              <a:t>: free money that does not need to be repaid.</a:t>
            </a:r>
          </a:p>
          <a:p>
            <a:pPr marL="457200" lvl="1" indent="0">
              <a:buNone/>
            </a:pPr>
            <a:r>
              <a:rPr lang="en-US" altLang="en-US" sz="1400"/>
              <a:t>Scholarships and grants can be academic, athletic, income-based or sociocultural </a:t>
            </a:r>
          </a:p>
          <a:p>
            <a:pPr marL="457200" indent="-457200">
              <a:buFont typeface="+mj-lt"/>
              <a:buAutoNum type="arabicParenR"/>
            </a:pPr>
            <a:r>
              <a:rPr lang="en-US" altLang="en-US" sz="1400" b="1"/>
              <a:t>Work-study jobs: </a:t>
            </a:r>
            <a:r>
              <a:rPr lang="en-US" altLang="en-US" sz="1400"/>
              <a:t>Part-time student employment jobs which let you earn as you learn.</a:t>
            </a:r>
          </a:p>
          <a:p>
            <a:pPr marL="457200" lvl="1" indent="0">
              <a:buNone/>
            </a:pPr>
            <a:r>
              <a:rPr lang="en-US" altLang="en-US" sz="1400"/>
              <a:t>Work study is based on your family’s income and is filled on a 1</a:t>
            </a:r>
            <a:r>
              <a:rPr lang="en-US" altLang="en-US" sz="1400" baseline="30000"/>
              <a:t>st</a:t>
            </a:r>
            <a:r>
              <a:rPr lang="en-US" altLang="en-US" sz="1400"/>
              <a:t> come 1</a:t>
            </a:r>
            <a:r>
              <a:rPr lang="en-US" altLang="en-US" sz="1400" baseline="30000"/>
              <a:t>st</a:t>
            </a:r>
            <a:r>
              <a:rPr lang="en-US" altLang="en-US" sz="1400"/>
              <a:t> serve basis </a:t>
            </a:r>
          </a:p>
          <a:p>
            <a:pPr marL="457200" indent="-457200">
              <a:buFont typeface="+mj-lt"/>
              <a:buAutoNum type="arabicParenR"/>
            </a:pPr>
            <a:r>
              <a:rPr lang="en-US" altLang="en-US" sz="1400" b="1"/>
              <a:t>Student loans</a:t>
            </a:r>
            <a:r>
              <a:rPr lang="en-US" altLang="en-US" sz="1400"/>
              <a:t>: Money that is repaid over several years, usually with interest.</a:t>
            </a:r>
          </a:p>
          <a:p>
            <a:pPr marL="457200" lvl="1" indent="0">
              <a:buNone/>
            </a:pPr>
            <a:r>
              <a:rPr lang="en-US" altLang="en-US" sz="1400"/>
              <a:t>Student loans may be taken out by the student or the parent </a:t>
            </a:r>
          </a:p>
          <a:p>
            <a:pPr marL="457200" indent="-457200">
              <a:buFont typeface="+mj-lt"/>
              <a:buAutoNum type="arabicParenR"/>
            </a:pPr>
            <a:r>
              <a:rPr lang="en-US" altLang="en-US" sz="1400" b="1"/>
              <a:t>Education tax benefits</a:t>
            </a:r>
            <a:r>
              <a:rPr lang="en-US" altLang="en-US" sz="1400"/>
              <a:t>:  such as the Hope Scholarship tax credit, which is money you get by filing a federal income tax return, even if you don’t owe any taxes.</a:t>
            </a:r>
          </a:p>
          <a:p>
            <a:pPr marL="457200" indent="-457200">
              <a:buFont typeface="+mj-lt"/>
              <a:buAutoNum type="arabicParenR"/>
            </a:pPr>
            <a:r>
              <a:rPr lang="en-US" altLang="en-US" sz="1400" b="1"/>
              <a:t>Military student aid</a:t>
            </a:r>
            <a:r>
              <a:rPr lang="en-US" altLang="en-US" sz="1400"/>
              <a:t>:  such as ROTC and the GI Bill, where you earn money for your education in exchange for service in the United States Armed Forces.</a:t>
            </a:r>
          </a:p>
          <a:p>
            <a:endParaRPr lang="en-US" sz="1400"/>
          </a:p>
        </p:txBody>
      </p:sp>
      <p:sp>
        <p:nvSpPr>
          <p:cNvPr id="59" name="Rectangle 4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6794003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0AE9CCAA-2D73-460A-A229-7E54597B6094}"/>
              </a:ext>
            </a:extLst>
          </p:cNvPr>
          <p:cNvSpPr>
            <a:spLocks noGrp="1"/>
          </p:cNvSpPr>
          <p:nvPr>
            <p:ph type="title"/>
          </p:nvPr>
        </p:nvSpPr>
        <p:spPr>
          <a:xfrm>
            <a:off x="1253764" y="1327355"/>
            <a:ext cx="3559425" cy="4482564"/>
          </a:xfrm>
        </p:spPr>
        <p:txBody>
          <a:bodyPr>
            <a:normAutofit/>
          </a:bodyPr>
          <a:lstStyle/>
          <a:p>
            <a:r>
              <a:rPr lang="en-US" dirty="0"/>
              <a:t>Grants and scholarships</a:t>
            </a:r>
          </a:p>
        </p:txBody>
      </p:sp>
      <p:sp>
        <p:nvSpPr>
          <p:cNvPr id="3" name="Content Placeholder 2">
            <a:extLst>
              <a:ext uri="{FF2B5EF4-FFF2-40B4-BE49-F238E27FC236}">
                <a16:creationId xmlns:a16="http://schemas.microsoft.com/office/drawing/2014/main" id="{1BCC8F4E-6A3B-4520-8F21-F9643704C1B5}"/>
              </a:ext>
            </a:extLst>
          </p:cNvPr>
          <p:cNvSpPr>
            <a:spLocks noGrp="1"/>
          </p:cNvSpPr>
          <p:nvPr>
            <p:ph idx="1"/>
          </p:nvPr>
        </p:nvSpPr>
        <p:spPr>
          <a:xfrm>
            <a:off x="6100123" y="1327356"/>
            <a:ext cx="4872677" cy="4482564"/>
          </a:xfrm>
        </p:spPr>
        <p:txBody>
          <a:bodyPr>
            <a:normAutofit/>
          </a:bodyPr>
          <a:lstStyle/>
          <a:p>
            <a:pPr>
              <a:defRPr/>
            </a:pPr>
            <a:r>
              <a:rPr lang="en-US" sz="1400" dirty="0"/>
              <a:t>Grants and scholarships are better than student loans because you don’t have to pay them back!</a:t>
            </a:r>
          </a:p>
          <a:p>
            <a:pPr>
              <a:defRPr/>
            </a:pPr>
            <a:endParaRPr lang="en-US" sz="1400" dirty="0"/>
          </a:p>
          <a:p>
            <a:pPr lvl="1">
              <a:buFont typeface="Arial" charset="0"/>
              <a:buChar char="•"/>
              <a:defRPr/>
            </a:pPr>
            <a:r>
              <a:rPr lang="en-US" sz="1400" dirty="0"/>
              <a:t>Need Based: Some funds are awarded based on financial need (the difference between the costs and ability to pay) </a:t>
            </a:r>
          </a:p>
          <a:p>
            <a:pPr marL="457063" lvl="1" indent="0">
              <a:buNone/>
              <a:defRPr/>
            </a:pPr>
            <a:endParaRPr lang="en-US" sz="1400" dirty="0"/>
          </a:p>
          <a:p>
            <a:pPr lvl="1">
              <a:buFont typeface="Arial" charset="0"/>
              <a:buChar char="•"/>
              <a:defRPr/>
            </a:pPr>
            <a:r>
              <a:rPr lang="en-US" sz="1400" dirty="0"/>
              <a:t>Merit Based: Some funds are based on academic, artistic or athletic merit or other skills and activities</a:t>
            </a:r>
          </a:p>
          <a:p>
            <a:pPr lvl="2">
              <a:buFont typeface="Arial" charset="0"/>
              <a:buChar char="•"/>
              <a:defRPr/>
            </a:pPr>
            <a:r>
              <a:rPr lang="en-US" sz="1400" dirty="0"/>
              <a:t>GPA/ACT or SAT score/Class rank/extracurriculars</a:t>
            </a:r>
          </a:p>
          <a:p>
            <a:pPr lvl="2">
              <a:buFont typeface="Arial" charset="0"/>
              <a:buChar char="•"/>
              <a:defRPr/>
            </a:pPr>
            <a:r>
              <a:rPr lang="en-US" sz="1400" dirty="0"/>
              <a:t>Some funds are based on “other” criteria</a:t>
            </a:r>
          </a:p>
          <a:p>
            <a:pPr lvl="2">
              <a:buFont typeface="Arial" charset="0"/>
              <a:buChar char="–"/>
              <a:defRPr/>
            </a:pPr>
            <a:r>
              <a:rPr lang="en-US" sz="1400" dirty="0"/>
              <a:t>Creating a prom costume out of duct tape</a:t>
            </a:r>
          </a:p>
          <a:p>
            <a:pPr lvl="2">
              <a:buFont typeface="Arial" charset="0"/>
              <a:buChar char="–"/>
              <a:defRPr/>
            </a:pPr>
            <a:r>
              <a:rPr lang="en-US" sz="1400" dirty="0"/>
              <a:t>A scholarship for left-handed students </a:t>
            </a:r>
          </a:p>
          <a:p>
            <a:endParaRPr lang="en-US" sz="1400" dirty="0"/>
          </a:p>
        </p:txBody>
      </p:sp>
      <p:sp>
        <p:nvSpPr>
          <p:cNvPr id="19" name="Rectangle 18">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2735399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3367091-ADC4-4C80-9A1E-D09BE1BCABAC}"/>
              </a:ext>
            </a:extLst>
          </p:cNvPr>
          <p:cNvSpPr>
            <a:spLocks noGrp="1"/>
          </p:cNvSpPr>
          <p:nvPr>
            <p:ph type="title"/>
          </p:nvPr>
        </p:nvSpPr>
        <p:spPr>
          <a:xfrm>
            <a:off x="640081" y="791570"/>
            <a:ext cx="4018839" cy="5262390"/>
          </a:xfrm>
        </p:spPr>
        <p:txBody>
          <a:bodyPr anchor="ctr">
            <a:normAutofit/>
          </a:bodyPr>
          <a:lstStyle/>
          <a:p>
            <a:pPr algn="r"/>
            <a:r>
              <a:rPr lang="en-US" sz="4800">
                <a:solidFill>
                  <a:schemeClr val="bg2"/>
                </a:solidFill>
              </a:rPr>
              <a:t>Applying for Aid</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F3B2F36-0FA7-4F99-8F3B-CA961BCDC2FF}"/>
              </a:ext>
            </a:extLst>
          </p:cNvPr>
          <p:cNvSpPr>
            <a:spLocks noGrp="1"/>
          </p:cNvSpPr>
          <p:nvPr>
            <p:ph idx="1"/>
          </p:nvPr>
        </p:nvSpPr>
        <p:spPr>
          <a:xfrm>
            <a:off x="6176720" y="791570"/>
            <a:ext cx="4892308" cy="5262390"/>
          </a:xfrm>
        </p:spPr>
        <p:txBody>
          <a:bodyPr anchor="ctr">
            <a:normAutofit/>
          </a:bodyPr>
          <a:lstStyle/>
          <a:p>
            <a:pPr>
              <a:buSzPct val="76000"/>
            </a:pPr>
            <a:r>
              <a:rPr lang="en-US" sz="1800" dirty="0"/>
              <a:t>FAFSA (Free Application for </a:t>
            </a:r>
            <a:br>
              <a:rPr lang="en-US" sz="1800" dirty="0"/>
            </a:br>
            <a:r>
              <a:rPr lang="en-US" sz="1800" dirty="0"/>
              <a:t>Federal Student Aid) – www.fafsa.ed.gov </a:t>
            </a:r>
          </a:p>
          <a:p>
            <a:pPr>
              <a:buSzPct val="76000"/>
            </a:pPr>
            <a:r>
              <a:rPr lang="en-US" sz="1800" dirty="0"/>
              <a:t>Tribal organizations</a:t>
            </a:r>
          </a:p>
          <a:p>
            <a:pPr>
              <a:buSzPct val="76000"/>
            </a:pPr>
            <a:r>
              <a:rPr lang="en-US" sz="1800" dirty="0"/>
              <a:t>Institutional aid applications</a:t>
            </a:r>
          </a:p>
          <a:p>
            <a:pPr lvl="1">
              <a:buSzPct val="76000"/>
            </a:pPr>
            <a:r>
              <a:rPr lang="en-US" sz="1800" dirty="0"/>
              <a:t>Be sure to check each individual school’s website to find out what forms are required and when they must be filed.  </a:t>
            </a:r>
          </a:p>
          <a:p>
            <a:endParaRPr lang="en-US" sz="1800" dirty="0"/>
          </a:p>
        </p:txBody>
      </p:sp>
    </p:spTree>
    <p:extLst>
      <p:ext uri="{BB962C8B-B14F-4D97-AF65-F5344CB8AC3E}">
        <p14:creationId xmlns:p14="http://schemas.microsoft.com/office/powerpoint/2010/main" val="263790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DE6694-7AD9-4CA6-8200-AEA42AFC8E94}"/>
              </a:ext>
            </a:extLst>
          </p:cNvPr>
          <p:cNvSpPr>
            <a:spLocks noGrp="1"/>
          </p:cNvSpPr>
          <p:nvPr>
            <p:ph type="title"/>
          </p:nvPr>
        </p:nvSpPr>
        <p:spPr>
          <a:xfrm>
            <a:off x="640081" y="791570"/>
            <a:ext cx="4018839" cy="5262390"/>
          </a:xfrm>
        </p:spPr>
        <p:txBody>
          <a:bodyPr anchor="ctr">
            <a:normAutofit/>
          </a:bodyPr>
          <a:lstStyle/>
          <a:p>
            <a:pPr algn="r"/>
            <a:r>
              <a:rPr lang="en-US" sz="4800">
                <a:solidFill>
                  <a:schemeClr val="bg2"/>
                </a:solidFill>
              </a:rPr>
              <a:t>Preparation is key</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E4BEB87-8240-4D50-BC75-30451AE5BE73}"/>
              </a:ext>
            </a:extLst>
          </p:cNvPr>
          <p:cNvSpPr>
            <a:spLocks noGrp="1"/>
          </p:cNvSpPr>
          <p:nvPr>
            <p:ph idx="1"/>
          </p:nvPr>
        </p:nvSpPr>
        <p:spPr>
          <a:xfrm>
            <a:off x="6176720" y="791570"/>
            <a:ext cx="4892308" cy="5262390"/>
          </a:xfrm>
        </p:spPr>
        <p:txBody>
          <a:bodyPr anchor="ctr">
            <a:normAutofit/>
          </a:bodyPr>
          <a:lstStyle/>
          <a:p>
            <a:pPr marL="0" indent="0">
              <a:buSzPct val="76000"/>
              <a:buNone/>
            </a:pPr>
            <a:r>
              <a:rPr lang="en-US" sz="1800"/>
              <a:t>Each year, the federal government awards roughly $150 billion to college students through need-based grants, loans, and work-study funds.</a:t>
            </a:r>
          </a:p>
          <a:p>
            <a:pPr marL="0" indent="0">
              <a:buSzPct val="76000"/>
              <a:buNone/>
            </a:pPr>
            <a:r>
              <a:rPr lang="en-US" sz="1800"/>
              <a:t>Filing the FAFSA ensures you are in the running.</a:t>
            </a:r>
          </a:p>
          <a:p>
            <a:pPr>
              <a:buSzPct val="76000"/>
            </a:pPr>
            <a:r>
              <a:rPr lang="en-US" sz="1800"/>
              <a:t>It is required. </a:t>
            </a:r>
          </a:p>
          <a:p>
            <a:pPr>
              <a:buSzPct val="76000"/>
            </a:pPr>
            <a:r>
              <a:rPr lang="en-US" sz="1800"/>
              <a:t>Watch deadlines. </a:t>
            </a:r>
          </a:p>
          <a:p>
            <a:pPr>
              <a:buSzPct val="76000"/>
            </a:pPr>
            <a:r>
              <a:rPr lang="en-US" sz="1800"/>
              <a:t>Be organized.</a:t>
            </a:r>
          </a:p>
          <a:p>
            <a:endParaRPr lang="en-US" sz="1800"/>
          </a:p>
        </p:txBody>
      </p:sp>
    </p:spTree>
    <p:extLst>
      <p:ext uri="{BB962C8B-B14F-4D97-AF65-F5344CB8AC3E}">
        <p14:creationId xmlns:p14="http://schemas.microsoft.com/office/powerpoint/2010/main" val="2891602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C2C4999-820C-4B00-A344-6F883AFD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E34A9C0-E162-4995-B2A0-9FF349B01570}"/>
              </a:ext>
            </a:extLst>
          </p:cNvPr>
          <p:cNvSpPr>
            <a:spLocks noGrp="1"/>
          </p:cNvSpPr>
          <p:nvPr/>
        </p:nvSpPr>
        <p:spPr>
          <a:xfrm>
            <a:off x="784743" y="2286000"/>
            <a:ext cx="5958837" cy="3581400"/>
          </a:xfrm>
          <a:prstGeom prst="rect">
            <a:avLst/>
          </a:prstGeom>
        </p:spPr>
        <p:txBody>
          <a:bodyPr vert="horz" lIns="91440" tIns="45720" rIns="91440" bIns="45720" rtlCol="0">
            <a:normAutofit/>
          </a:bodyPr>
          <a:lstStyle>
            <a:lvl1pPr marL="457200" indent="-457200" algn="l" defTabSz="914400" rtl="0" eaLnBrk="1" latinLnBrk="0" hangingPunct="1">
              <a:lnSpc>
                <a:spcPct val="85000"/>
              </a:lnSpc>
              <a:spcBef>
                <a:spcPts val="1200"/>
              </a:spcBef>
              <a:buClr>
                <a:srgbClr val="00B0F0"/>
              </a:buClr>
              <a:buSzPct val="88000"/>
              <a:buFont typeface="HiraMinProN-W3" charset="-128"/>
              <a:buChar char="◉"/>
              <a:defRPr sz="3200" b="1" kern="1200">
                <a:solidFill>
                  <a:srgbClr val="01538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84048" indent="-384048">
              <a:lnSpc>
                <a:spcPct val="94000"/>
              </a:lnSpc>
              <a:spcAft>
                <a:spcPts val="200"/>
              </a:spcAft>
              <a:buFont typeface="Franklin Gothic Book" panose="020B0503020102020204" pitchFamily="34" charset="0"/>
              <a:buNone/>
            </a:pPr>
            <a:r>
              <a:rPr lang="en-US" b="0">
                <a:solidFill>
                  <a:schemeClr val="tx2"/>
                </a:solidFill>
              </a:rPr>
              <a:t>October 1 is the first day that the FAFSA can be completed. </a:t>
            </a:r>
          </a:p>
        </p:txBody>
      </p:sp>
      <p:sp>
        <p:nvSpPr>
          <p:cNvPr id="17" name="Rectangle 16">
            <a:extLst>
              <a:ext uri="{FF2B5EF4-FFF2-40B4-BE49-F238E27FC236}">
                <a16:creationId xmlns:a16="http://schemas.microsoft.com/office/drawing/2014/main" id="{3C76B390-2263-4F9B-910C-16354835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A16BE3D-3738-4EAA-9C94-2B4D26B4EB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1" b="-210"/>
          <a:stretch/>
        </p:blipFill>
        <p:spPr>
          <a:xfrm>
            <a:off x="8252340" y="1637393"/>
            <a:ext cx="3299579" cy="3582462"/>
          </a:xfrm>
          <a:prstGeom prst="rect">
            <a:avLst/>
          </a:prstGeom>
        </p:spPr>
      </p:pic>
    </p:spTree>
    <p:extLst>
      <p:ext uri="{BB962C8B-B14F-4D97-AF65-F5344CB8AC3E}">
        <p14:creationId xmlns:p14="http://schemas.microsoft.com/office/powerpoint/2010/main" val="300306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t>What is Financial Need?</a:t>
            </a:r>
          </a:p>
        </p:txBody>
      </p:sp>
      <p:sp>
        <p:nvSpPr>
          <p:cNvPr id="27650" name="Rectangle 3"/>
          <p:cNvSpPr>
            <a:spLocks noGrp="1" noChangeArrowheads="1"/>
          </p:cNvSpPr>
          <p:nvPr>
            <p:ph type="body" idx="1"/>
          </p:nvPr>
        </p:nvSpPr>
        <p:spPr>
          <a:xfrm>
            <a:off x="2743200" y="1981200"/>
            <a:ext cx="7315200" cy="3581400"/>
          </a:xfrm>
        </p:spPr>
        <p:txBody>
          <a:bodyPr/>
          <a:lstStyle/>
          <a:p>
            <a:pPr eaLnBrk="1" hangingPunct="1">
              <a:spcBef>
                <a:spcPct val="100000"/>
              </a:spcBef>
              <a:buFontTx/>
              <a:buNone/>
            </a:pPr>
            <a:r>
              <a:rPr lang="en-US" dirty="0">
                <a:ea typeface="ＭＳ Ｐゴシック" charset="-128"/>
              </a:rPr>
              <a:t>		</a:t>
            </a:r>
            <a:r>
              <a:rPr lang="en-US" sz="3400" dirty="0">
                <a:ea typeface="ＭＳ Ｐゴシック" charset="-128"/>
              </a:rPr>
              <a:t>Cost of Attendance </a:t>
            </a:r>
          </a:p>
          <a:p>
            <a:pPr eaLnBrk="1" hangingPunct="1">
              <a:spcBef>
                <a:spcPct val="100000"/>
              </a:spcBef>
              <a:buFontTx/>
              <a:buNone/>
            </a:pPr>
            <a:r>
              <a:rPr lang="en-US" sz="3400" dirty="0">
                <a:ea typeface="ＭＳ Ｐゴシック" charset="-128"/>
              </a:rPr>
              <a:t> </a:t>
            </a:r>
            <a:r>
              <a:rPr lang="en-US" sz="3400" dirty="0">
                <a:cs typeface="Arial" charset="0"/>
              </a:rPr>
              <a:t>–</a:t>
            </a:r>
            <a:r>
              <a:rPr lang="en-US" sz="3400" dirty="0">
                <a:solidFill>
                  <a:srgbClr val="CC0099"/>
                </a:solidFill>
              </a:rPr>
              <a:t> 	</a:t>
            </a:r>
            <a:r>
              <a:rPr lang="en-US" sz="3400" dirty="0">
                <a:ea typeface="ＭＳ Ｐゴシック" charset="-128"/>
              </a:rPr>
              <a:t>Expected Family Contribution</a:t>
            </a:r>
          </a:p>
          <a:p>
            <a:pPr eaLnBrk="1" hangingPunct="1">
              <a:spcBef>
                <a:spcPct val="100000"/>
              </a:spcBef>
              <a:buFontTx/>
              <a:buNone/>
            </a:pPr>
            <a:r>
              <a:rPr lang="en-US" sz="3400" dirty="0">
                <a:ea typeface="ＭＳ Ｐゴシック" charset="-128"/>
              </a:rPr>
              <a:t> = 	Financial Need</a:t>
            </a:r>
          </a:p>
        </p:txBody>
      </p:sp>
      <p:sp>
        <p:nvSpPr>
          <p:cNvPr id="27651" name="Line 4"/>
          <p:cNvSpPr>
            <a:spLocks noChangeShapeType="1"/>
          </p:cNvSpPr>
          <p:nvPr/>
        </p:nvSpPr>
        <p:spPr bwMode="auto">
          <a:xfrm>
            <a:off x="2514600" y="3886200"/>
            <a:ext cx="7391400" cy="0"/>
          </a:xfrm>
          <a:prstGeom prst="line">
            <a:avLst/>
          </a:prstGeom>
          <a:noFill/>
          <a:ln w="2857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483341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33" name="Rectangle 141">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134"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5135" name="Rectangle 145">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6"/>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124" name="Rectangle 4">
            <a:extLst>
              <a:ext uri="{FF2B5EF4-FFF2-40B4-BE49-F238E27FC236}">
                <a16:creationId xmlns:a16="http://schemas.microsoft.com/office/drawing/2014/main" id="{7B22BC0C-BAF2-4D1A-97E3-8900D7C610FA}"/>
              </a:ext>
            </a:extLst>
          </p:cNvPr>
          <p:cNvSpPr>
            <a:spLocks noGrp="1" noChangeArrowheads="1"/>
          </p:cNvSpPr>
          <p:nvPr>
            <p:ph type="title"/>
          </p:nvPr>
        </p:nvSpPr>
        <p:spPr>
          <a:xfrm>
            <a:off x="1371600" y="1281916"/>
            <a:ext cx="9601200" cy="1485900"/>
          </a:xfrm>
        </p:spPr>
        <p:txBody>
          <a:bodyPr>
            <a:normAutofit/>
          </a:bodyPr>
          <a:lstStyle/>
          <a:p>
            <a:r>
              <a:rPr lang="en-US" altLang="en-US"/>
              <a:t>Buying a Vehicle</a:t>
            </a:r>
            <a:endParaRPr lang="en-US" altLang="en-US" dirty="0"/>
          </a:p>
        </p:txBody>
      </p:sp>
      <p:sp>
        <p:nvSpPr>
          <p:cNvPr id="5136" name="Rectangle 5">
            <a:extLst>
              <a:ext uri="{FF2B5EF4-FFF2-40B4-BE49-F238E27FC236}">
                <a16:creationId xmlns:a16="http://schemas.microsoft.com/office/drawing/2014/main" id="{842CE0A0-9610-491A-9D6E-D97F81227005}"/>
              </a:ext>
            </a:extLst>
          </p:cNvPr>
          <p:cNvSpPr>
            <a:spLocks noGrp="1" noChangeArrowheads="1"/>
          </p:cNvSpPr>
          <p:nvPr>
            <p:ph idx="1"/>
          </p:nvPr>
        </p:nvSpPr>
        <p:spPr>
          <a:xfrm>
            <a:off x="1371600" y="2920620"/>
            <a:ext cx="9601200" cy="2946779"/>
          </a:xfrm>
        </p:spPr>
        <p:txBody>
          <a:bodyPr>
            <a:normAutofit/>
          </a:bodyPr>
          <a:lstStyle/>
          <a:p>
            <a:pPr>
              <a:buFont typeface="Wingdings" panose="05000000000000000000" pitchFamily="2" charset="2"/>
              <a:buNone/>
            </a:pPr>
            <a:r>
              <a:rPr lang="en-US" altLang="en-US" b="1"/>
              <a:t>GOALS</a:t>
            </a:r>
          </a:p>
          <a:p>
            <a:r>
              <a:rPr lang="en-US" altLang="en-US"/>
              <a:t>List and explain the steps of the car-buying process.</a:t>
            </a:r>
          </a:p>
          <a:p>
            <a:r>
              <a:rPr lang="en-US" altLang="en-US"/>
              <a:t>Explain vehicle financing choices, including leasing.</a:t>
            </a:r>
          </a:p>
          <a:p>
            <a:r>
              <a:rPr lang="en-US" altLang="en-US"/>
              <a:t>Discuss consumer protection laws for new- and used-car buyers.</a:t>
            </a:r>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3E07B4E1-4383-4117-B0A3-832675684FC8}"/>
              </a:ext>
            </a:extLst>
          </p:cNvPr>
          <p:cNvSpPr>
            <a:spLocks noGrp="1" noChangeArrowheads="1"/>
          </p:cNvSpPr>
          <p:nvPr>
            <p:ph type="title"/>
          </p:nvPr>
        </p:nvSpPr>
        <p:spPr>
          <a:xfrm>
            <a:off x="5100824" y="685800"/>
            <a:ext cx="6176776" cy="1485900"/>
          </a:xfrm>
        </p:spPr>
        <p:txBody>
          <a:bodyPr>
            <a:normAutofit/>
          </a:bodyPr>
          <a:lstStyle/>
          <a:p>
            <a:r>
              <a:rPr lang="en-US" altLang="en-US"/>
              <a:t>The Car-Buying Process</a:t>
            </a:r>
          </a:p>
        </p:txBody>
      </p:sp>
      <p:pic>
        <p:nvPicPr>
          <p:cNvPr id="9223" name="Picture 9222" descr="Vehicle driving uphill in countryside">
            <a:extLst>
              <a:ext uri="{FF2B5EF4-FFF2-40B4-BE49-F238E27FC236}">
                <a16:creationId xmlns:a16="http://schemas.microsoft.com/office/drawing/2014/main" id="{38488419-476F-4F82-89B6-09E76F371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4602146" cy="6857990"/>
          </a:xfrm>
          <a:prstGeom prst="rect">
            <a:avLst/>
          </a:prstGeom>
        </p:spPr>
      </p:pic>
      <p:sp>
        <p:nvSpPr>
          <p:cNvPr id="75" name="Rectangle 74">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1" name="Rectangle 5">
            <a:extLst>
              <a:ext uri="{FF2B5EF4-FFF2-40B4-BE49-F238E27FC236}">
                <a16:creationId xmlns:a16="http://schemas.microsoft.com/office/drawing/2014/main" id="{B3A71167-97C9-4B20-AC8B-14440C0C7625}"/>
              </a:ext>
            </a:extLst>
          </p:cNvPr>
          <p:cNvSpPr>
            <a:spLocks noGrp="1" noChangeArrowheads="1"/>
          </p:cNvSpPr>
          <p:nvPr>
            <p:ph idx="1"/>
          </p:nvPr>
        </p:nvSpPr>
        <p:spPr>
          <a:xfrm>
            <a:off x="5100824" y="2286000"/>
            <a:ext cx="6176776" cy="3581400"/>
          </a:xfrm>
        </p:spPr>
        <p:txBody>
          <a:bodyPr>
            <a:normAutofit/>
          </a:bodyPr>
          <a:lstStyle/>
          <a:p>
            <a:r>
              <a:rPr lang="en-US" altLang="en-US" dirty="0"/>
              <a:t>Identify your needs and wants.</a:t>
            </a:r>
          </a:p>
          <a:p>
            <a:pPr lvl="1"/>
            <a:r>
              <a:rPr lang="en-US" altLang="en-US" dirty="0"/>
              <a:t>What do I need to do with a car?</a:t>
            </a:r>
          </a:p>
          <a:p>
            <a:pPr lvl="1"/>
            <a:r>
              <a:rPr lang="en-US" altLang="en-US" dirty="0"/>
              <a:t>How much will I drive?</a:t>
            </a:r>
          </a:p>
          <a:p>
            <a:pPr lvl="1"/>
            <a:r>
              <a:rPr lang="en-US" altLang="en-US" dirty="0"/>
              <a:t>Do I plan to haul a number of people or gear?</a:t>
            </a:r>
          </a:p>
          <a:p>
            <a:pPr lvl="1"/>
            <a:r>
              <a:rPr lang="en-US" altLang="en-US" dirty="0"/>
              <a:t>Will I take the car off-road?</a:t>
            </a:r>
          </a:p>
          <a:p>
            <a:pPr lvl="1"/>
            <a:r>
              <a:rPr lang="en-US" altLang="en-US" dirty="0"/>
              <a:t>What features would I like to have on the vehicle?</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9634" name="Rectangle 2">
            <a:extLst>
              <a:ext uri="{FF2B5EF4-FFF2-40B4-BE49-F238E27FC236}">
                <a16:creationId xmlns:a16="http://schemas.microsoft.com/office/drawing/2014/main" id="{3680E2B3-FB41-467F-A160-60238BAF3238}"/>
              </a:ext>
            </a:extLst>
          </p:cNvPr>
          <p:cNvSpPr>
            <a:spLocks noGrp="1" noChangeArrowheads="1"/>
          </p:cNvSpPr>
          <p:nvPr>
            <p:ph type="title"/>
          </p:nvPr>
        </p:nvSpPr>
        <p:spPr>
          <a:xfrm>
            <a:off x="1105469" y="5423537"/>
            <a:ext cx="9867331" cy="868081"/>
          </a:xfrm>
        </p:spPr>
        <p:txBody>
          <a:bodyPr anchor="ctr">
            <a:normAutofit/>
          </a:bodyPr>
          <a:lstStyle/>
          <a:p>
            <a:r>
              <a:rPr lang="en-US" altLang="en-US"/>
              <a:t>The Car-Buying Process</a:t>
            </a:r>
          </a:p>
        </p:txBody>
      </p:sp>
      <p:sp>
        <p:nvSpPr>
          <p:cNvPr id="138" name="Freeform: Shape 137">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0" name="Freeform: Shape 139">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69635" name="Rectangle 3">
            <a:extLst>
              <a:ext uri="{FF2B5EF4-FFF2-40B4-BE49-F238E27FC236}">
                <a16:creationId xmlns:a16="http://schemas.microsoft.com/office/drawing/2014/main" id="{70DBD6C2-0929-46AA-BB0B-917F6F004335}"/>
              </a:ext>
            </a:extLst>
          </p:cNvPr>
          <p:cNvSpPr>
            <a:spLocks noGrp="1" noChangeArrowheads="1"/>
          </p:cNvSpPr>
          <p:nvPr>
            <p:ph idx="1"/>
          </p:nvPr>
        </p:nvSpPr>
        <p:spPr>
          <a:xfrm>
            <a:off x="1219201" y="1123486"/>
            <a:ext cx="9639868" cy="3516753"/>
          </a:xfrm>
        </p:spPr>
        <p:txBody>
          <a:bodyPr anchor="ctr">
            <a:normAutofit/>
          </a:bodyPr>
          <a:lstStyle/>
          <a:p>
            <a:r>
              <a:rPr lang="en-US" altLang="en-US" dirty="0"/>
              <a:t>Decide what you can afford.</a:t>
            </a:r>
          </a:p>
          <a:p>
            <a:pPr lvl="1"/>
            <a:r>
              <a:rPr lang="en-US" altLang="en-US" dirty="0"/>
              <a:t>Monthly payment</a:t>
            </a:r>
          </a:p>
          <a:p>
            <a:pPr lvl="2"/>
            <a:r>
              <a:rPr lang="en-US" altLang="en-US" dirty="0"/>
              <a:t>No more than 20 percent of the money you have left after paying your regular monthly expenses</a:t>
            </a:r>
          </a:p>
          <a:p>
            <a:pPr lvl="1"/>
            <a:r>
              <a:rPr lang="en-US" altLang="en-US" dirty="0"/>
              <a:t>Other costs</a:t>
            </a:r>
          </a:p>
          <a:p>
            <a:pPr lvl="2"/>
            <a:r>
              <a:rPr lang="en-US" altLang="en-US" dirty="0"/>
              <a:t>Maintenance</a:t>
            </a:r>
          </a:p>
          <a:p>
            <a:pPr lvl="2"/>
            <a:r>
              <a:rPr lang="en-US" altLang="en-US" dirty="0"/>
              <a:t>Fuel</a:t>
            </a:r>
          </a:p>
          <a:p>
            <a:pPr lvl="2"/>
            <a:r>
              <a:rPr lang="en-US" altLang="en-US" dirty="0"/>
              <a:t>Auto insurance</a:t>
            </a:r>
          </a:p>
        </p:txBody>
      </p:sp>
      <p:sp>
        <p:nvSpPr>
          <p:cNvPr id="142" name="Rectangle 141">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0" name="Group 9">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5" name="Picture 4">
            <a:extLst>
              <a:ext uri="{FF2B5EF4-FFF2-40B4-BE49-F238E27FC236}">
                <a16:creationId xmlns:a16="http://schemas.microsoft.com/office/drawing/2014/main" id="{7FF798CC-022B-42AD-A48B-CCD6BE4791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21" name="Rectangle 13">
            <a:extLst>
              <a:ext uri="{FF2B5EF4-FFF2-40B4-BE49-F238E27FC236}">
                <a16:creationId xmlns:a16="http://schemas.microsoft.com/office/drawing/2014/main" id="{970F7D6C-5E9D-40E8-B908-33883A8F5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39DD0008-D301-40E2-B3D0-96236024D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23" name="Freeform 6">
            <a:extLst>
              <a:ext uri="{FF2B5EF4-FFF2-40B4-BE49-F238E27FC236}">
                <a16:creationId xmlns:a16="http://schemas.microsoft.com/office/drawing/2014/main" id="{A32905BB-CA0F-4F0C-A2C6-2CBB54A3E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025C080F-2241-4AFC-8A4B-A8D389B3430F}"/>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solidFill>
                  <a:schemeClr val="bg2"/>
                </a:solidFill>
              </a:rPr>
              <a:t>Your Money Personality</a:t>
            </a:r>
          </a:p>
        </p:txBody>
      </p:sp>
    </p:spTree>
    <p:extLst>
      <p:ext uri="{BB962C8B-B14F-4D97-AF65-F5344CB8AC3E}">
        <p14:creationId xmlns:p14="http://schemas.microsoft.com/office/powerpoint/2010/main" val="208744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8610" name="Rectangle 2">
            <a:extLst>
              <a:ext uri="{FF2B5EF4-FFF2-40B4-BE49-F238E27FC236}">
                <a16:creationId xmlns:a16="http://schemas.microsoft.com/office/drawing/2014/main" id="{920A4B79-72F3-482E-B7B6-336264BD9DF3}"/>
              </a:ext>
            </a:extLst>
          </p:cNvPr>
          <p:cNvSpPr>
            <a:spLocks noGrp="1" noChangeArrowheads="1"/>
          </p:cNvSpPr>
          <p:nvPr>
            <p:ph type="title"/>
          </p:nvPr>
        </p:nvSpPr>
        <p:spPr>
          <a:xfrm>
            <a:off x="1105469" y="5423537"/>
            <a:ext cx="9867331" cy="868081"/>
          </a:xfrm>
        </p:spPr>
        <p:txBody>
          <a:bodyPr anchor="ctr">
            <a:normAutofit/>
          </a:bodyPr>
          <a:lstStyle/>
          <a:p>
            <a:r>
              <a:rPr lang="en-US" altLang="en-US" dirty="0"/>
              <a:t>The Car-Buying Process</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68611" name="Rectangle 3">
            <a:extLst>
              <a:ext uri="{FF2B5EF4-FFF2-40B4-BE49-F238E27FC236}">
                <a16:creationId xmlns:a16="http://schemas.microsoft.com/office/drawing/2014/main" id="{898EFB65-BB2C-4EA6-AE4B-F53E9491B9D9}"/>
              </a:ext>
            </a:extLst>
          </p:cNvPr>
          <p:cNvSpPr>
            <a:spLocks noGrp="1" noChangeArrowheads="1"/>
          </p:cNvSpPr>
          <p:nvPr>
            <p:ph idx="1"/>
          </p:nvPr>
        </p:nvSpPr>
        <p:spPr>
          <a:xfrm>
            <a:off x="1219201" y="1123486"/>
            <a:ext cx="9639868" cy="3516753"/>
          </a:xfrm>
        </p:spPr>
        <p:txBody>
          <a:bodyPr anchor="ctr">
            <a:normAutofit/>
          </a:bodyPr>
          <a:lstStyle/>
          <a:p>
            <a:r>
              <a:rPr lang="en-US" altLang="en-US" dirty="0"/>
              <a:t>Identify and research your choices.</a:t>
            </a:r>
          </a:p>
          <a:p>
            <a:pPr lvl="1"/>
            <a:r>
              <a:rPr lang="en-US" altLang="en-US" dirty="0"/>
              <a:t>Select several types of cars that would meet your needs. </a:t>
            </a:r>
          </a:p>
          <a:p>
            <a:pPr lvl="1"/>
            <a:r>
              <a:rPr lang="en-US" altLang="en-US" dirty="0"/>
              <a:t>Research the features of each possibility. </a:t>
            </a:r>
          </a:p>
          <a:p>
            <a:pPr lvl="1"/>
            <a:r>
              <a:rPr lang="en-US" altLang="en-US" dirty="0"/>
              <a:t>Compare the features of the models you are considering against your list.</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1682" name="Rectangle 2">
            <a:extLst>
              <a:ext uri="{FF2B5EF4-FFF2-40B4-BE49-F238E27FC236}">
                <a16:creationId xmlns:a16="http://schemas.microsoft.com/office/drawing/2014/main" id="{9C8CB10C-CCF3-4127-9B2C-0A69ACEFD29F}"/>
              </a:ext>
            </a:extLst>
          </p:cNvPr>
          <p:cNvSpPr>
            <a:spLocks noGrp="1" noChangeArrowheads="1"/>
          </p:cNvSpPr>
          <p:nvPr>
            <p:ph type="title"/>
          </p:nvPr>
        </p:nvSpPr>
        <p:spPr>
          <a:xfrm>
            <a:off x="1105469" y="5423537"/>
            <a:ext cx="9867331" cy="868081"/>
          </a:xfrm>
        </p:spPr>
        <p:txBody>
          <a:bodyPr anchor="ctr">
            <a:normAutofit/>
          </a:bodyPr>
          <a:lstStyle/>
          <a:p>
            <a:r>
              <a:rPr lang="en-US" altLang="en-US" dirty="0"/>
              <a:t>The Car-Buying Process</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71683" name="Rectangle 3">
            <a:extLst>
              <a:ext uri="{FF2B5EF4-FFF2-40B4-BE49-F238E27FC236}">
                <a16:creationId xmlns:a16="http://schemas.microsoft.com/office/drawing/2014/main" id="{9E4DA888-F59D-4559-B32F-83F3691EBD08}"/>
              </a:ext>
            </a:extLst>
          </p:cNvPr>
          <p:cNvSpPr>
            <a:spLocks noGrp="1" noChangeArrowheads="1"/>
          </p:cNvSpPr>
          <p:nvPr>
            <p:ph idx="1"/>
          </p:nvPr>
        </p:nvSpPr>
        <p:spPr>
          <a:xfrm>
            <a:off x="1219201" y="1123486"/>
            <a:ext cx="9639868" cy="3516753"/>
          </a:xfrm>
        </p:spPr>
        <p:txBody>
          <a:bodyPr anchor="ctr">
            <a:normAutofit/>
          </a:bodyPr>
          <a:lstStyle/>
          <a:p>
            <a:r>
              <a:rPr lang="en-US" altLang="en-US"/>
              <a:t>Decide whether to buy new or used.</a:t>
            </a:r>
          </a:p>
          <a:p>
            <a:pPr lvl="1"/>
            <a:r>
              <a:rPr lang="en-US" altLang="en-US"/>
              <a:t>Cost is a major factor in this decision. </a:t>
            </a:r>
          </a:p>
          <a:p>
            <a:pPr lvl="1"/>
            <a:r>
              <a:rPr lang="en-US" altLang="en-US"/>
              <a:t>A new car is much more expensive. </a:t>
            </a:r>
          </a:p>
          <a:p>
            <a:pPr lvl="1"/>
            <a:r>
              <a:rPr lang="en-US" altLang="en-US"/>
              <a:t>A new car loses much of its market value as soon as you drive it off the lot. </a:t>
            </a:r>
          </a:p>
          <a:p>
            <a:pPr lvl="1"/>
            <a:r>
              <a:rPr lang="en-US" altLang="en-US"/>
              <a:t>Buying a well-maintained used car can save you money.</a:t>
            </a:r>
          </a:p>
          <a:p>
            <a:pPr lvl="1"/>
            <a:r>
              <a:rPr lang="en-US" altLang="en-US"/>
              <a:t>On the other hand, a used car is likely to need more repairs.</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C78712A-8D8D-45A8-A65C-A55B6E9FDA9A}"/>
              </a:ext>
            </a:extLst>
          </p:cNvPr>
          <p:cNvSpPr>
            <a:spLocks noGrp="1" noChangeArrowheads="1"/>
          </p:cNvSpPr>
          <p:nvPr>
            <p:ph type="title"/>
          </p:nvPr>
        </p:nvSpPr>
        <p:spPr/>
        <p:txBody>
          <a:bodyPr/>
          <a:lstStyle/>
          <a:p>
            <a:r>
              <a:rPr lang="en-US" altLang="en-US"/>
              <a:t>The Car-Buying Process</a:t>
            </a:r>
          </a:p>
        </p:txBody>
      </p:sp>
      <p:sp>
        <p:nvSpPr>
          <p:cNvPr id="70659" name="Rectangle 3">
            <a:extLst>
              <a:ext uri="{FF2B5EF4-FFF2-40B4-BE49-F238E27FC236}">
                <a16:creationId xmlns:a16="http://schemas.microsoft.com/office/drawing/2014/main" id="{A4322BDF-DA11-453E-B0C9-137148AF4566}"/>
              </a:ext>
            </a:extLst>
          </p:cNvPr>
          <p:cNvSpPr>
            <a:spLocks noGrp="1" noChangeArrowheads="1"/>
          </p:cNvSpPr>
          <p:nvPr>
            <p:ph idx="1"/>
          </p:nvPr>
        </p:nvSpPr>
        <p:spPr/>
        <p:txBody>
          <a:bodyPr/>
          <a:lstStyle/>
          <a:p>
            <a:r>
              <a:rPr lang="en-US" altLang="en-US"/>
              <a:t>Decide how you will pay for it.</a:t>
            </a:r>
          </a:p>
          <a:p>
            <a:pPr lvl="1"/>
            <a:r>
              <a:rPr lang="en-US" altLang="en-US"/>
              <a:t>Find out how much money you will be qualified to borrow before visiting car dealers. </a:t>
            </a:r>
          </a:p>
          <a:p>
            <a:pPr lvl="1"/>
            <a:r>
              <a:rPr lang="en-US" altLang="en-US" b="1">
                <a:solidFill>
                  <a:schemeClr val="hlink"/>
                </a:solidFill>
              </a:rPr>
              <a:t>Preapproval</a:t>
            </a:r>
            <a:r>
              <a:rPr lang="en-US" altLang="en-US"/>
              <a:t> is the process of getting a new- or used-car loan prearranged through your bank or credit union.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B6C5FE0-F276-4A88-9933-7C50B802B7DD}"/>
              </a:ext>
            </a:extLst>
          </p:cNvPr>
          <p:cNvSpPr>
            <a:spLocks noGrp="1" noChangeArrowheads="1"/>
          </p:cNvSpPr>
          <p:nvPr>
            <p:ph type="title"/>
          </p:nvPr>
        </p:nvSpPr>
        <p:spPr>
          <a:xfrm>
            <a:off x="5100824" y="685800"/>
            <a:ext cx="6176776" cy="1485900"/>
          </a:xfrm>
        </p:spPr>
        <p:txBody>
          <a:bodyPr>
            <a:normAutofit/>
          </a:bodyPr>
          <a:lstStyle/>
          <a:p>
            <a:r>
              <a:rPr lang="en-US" altLang="en-US"/>
              <a:t>The Car-Buying Process</a:t>
            </a:r>
          </a:p>
        </p:txBody>
      </p:sp>
      <p:pic>
        <p:nvPicPr>
          <p:cNvPr id="74757" name="Picture 74756" descr="Magnifying glass showing decling performance">
            <a:extLst>
              <a:ext uri="{FF2B5EF4-FFF2-40B4-BE49-F238E27FC236}">
                <a16:creationId xmlns:a16="http://schemas.microsoft.com/office/drawing/2014/main" id="{B54EA286-22CA-4004-88F7-A49F5485FF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4602146" cy="6857990"/>
          </a:xfrm>
          <a:prstGeom prst="rect">
            <a:avLst/>
          </a:prstGeom>
        </p:spPr>
      </p:pic>
      <p:sp>
        <p:nvSpPr>
          <p:cNvPr id="73" name="Rectangle 72">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55" name="Rectangle 3">
            <a:extLst>
              <a:ext uri="{FF2B5EF4-FFF2-40B4-BE49-F238E27FC236}">
                <a16:creationId xmlns:a16="http://schemas.microsoft.com/office/drawing/2014/main" id="{E4D69994-9443-465D-8B50-75B45AF1D82A}"/>
              </a:ext>
            </a:extLst>
          </p:cNvPr>
          <p:cNvSpPr>
            <a:spLocks noGrp="1" noChangeArrowheads="1"/>
          </p:cNvSpPr>
          <p:nvPr>
            <p:ph idx="1"/>
          </p:nvPr>
        </p:nvSpPr>
        <p:spPr>
          <a:xfrm>
            <a:off x="5100824" y="2286000"/>
            <a:ext cx="6176776" cy="3581400"/>
          </a:xfrm>
        </p:spPr>
        <p:txBody>
          <a:bodyPr>
            <a:normAutofit/>
          </a:bodyPr>
          <a:lstStyle/>
          <a:p>
            <a:r>
              <a:rPr lang="en-US" altLang="en-US"/>
              <a:t>Check insurance rates.</a:t>
            </a:r>
          </a:p>
          <a:p>
            <a:pPr lvl="1"/>
            <a:r>
              <a:rPr lang="en-US" altLang="en-US"/>
              <a:t>Check out the insurance rates on your vehicle choices. </a:t>
            </a:r>
          </a:p>
          <a:p>
            <a:pPr lvl="1"/>
            <a:r>
              <a:rPr lang="en-US" altLang="en-US"/>
              <a:t>A call to your insurance agent to get this information helps rule out choices that may result in insurance that is too high.</a:t>
            </a:r>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Rectangle 2">
            <a:extLst>
              <a:ext uri="{FF2B5EF4-FFF2-40B4-BE49-F238E27FC236}">
                <a16:creationId xmlns:a16="http://schemas.microsoft.com/office/drawing/2014/main" id="{95A66DF3-D13C-434E-84AD-B2D8AEFBC65F}"/>
              </a:ext>
            </a:extLst>
          </p:cNvPr>
          <p:cNvSpPr>
            <a:spLocks noGrp="1" noChangeArrowheads="1"/>
          </p:cNvSpPr>
          <p:nvPr>
            <p:ph type="title"/>
          </p:nvPr>
        </p:nvSpPr>
        <p:spPr>
          <a:xfrm>
            <a:off x="640080" y="639704"/>
            <a:ext cx="3299579" cy="5577840"/>
          </a:xfrm>
        </p:spPr>
        <p:txBody>
          <a:bodyPr anchor="ctr">
            <a:normAutofit/>
          </a:bodyPr>
          <a:lstStyle/>
          <a:p>
            <a:pPr algn="ctr"/>
            <a:r>
              <a:rPr lang="en-US" altLang="en-US"/>
              <a:t>The Car-Buying Process</a:t>
            </a:r>
          </a:p>
        </p:txBody>
      </p:sp>
      <p:graphicFrame>
        <p:nvGraphicFramePr>
          <p:cNvPr id="72709" name="Rectangle 3">
            <a:extLst>
              <a:ext uri="{FF2B5EF4-FFF2-40B4-BE49-F238E27FC236}">
                <a16:creationId xmlns:a16="http://schemas.microsoft.com/office/drawing/2014/main" id="{49F27AFD-6861-41F7-83BC-332F6BD9A0B4}"/>
              </a:ext>
            </a:extLst>
          </p:cNvPr>
          <p:cNvGraphicFramePr>
            <a:graphicFrameLocks noGrp="1"/>
          </p:cNvGraphicFramePr>
          <p:nvPr>
            <p:ph idx="1"/>
            <p:extLst>
              <p:ext uri="{D42A27DB-BD31-4B8C-83A1-F6EECF244321}">
                <p14:modId xmlns:p14="http://schemas.microsoft.com/office/powerpoint/2010/main" val="363487763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30" name="Rectangle 2">
            <a:extLst>
              <a:ext uri="{FF2B5EF4-FFF2-40B4-BE49-F238E27FC236}">
                <a16:creationId xmlns:a16="http://schemas.microsoft.com/office/drawing/2014/main" id="{5BF26FB2-3409-4C2B-A89E-21A509ABCF42}"/>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The Car-Buying Process</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31" name="Rectangle 3">
            <a:extLst>
              <a:ext uri="{FF2B5EF4-FFF2-40B4-BE49-F238E27FC236}">
                <a16:creationId xmlns:a16="http://schemas.microsoft.com/office/drawing/2014/main" id="{D78BAC6D-85D6-42A7-8EBC-C87A263560EF}"/>
              </a:ext>
            </a:extLst>
          </p:cNvPr>
          <p:cNvSpPr>
            <a:spLocks noGrp="1" noChangeArrowheads="1"/>
          </p:cNvSpPr>
          <p:nvPr>
            <p:ph idx="1"/>
          </p:nvPr>
        </p:nvSpPr>
        <p:spPr>
          <a:xfrm>
            <a:off x="6176720" y="791570"/>
            <a:ext cx="4892308" cy="5262390"/>
          </a:xfrm>
        </p:spPr>
        <p:txBody>
          <a:bodyPr anchor="ctr">
            <a:normAutofit/>
          </a:bodyPr>
          <a:lstStyle/>
          <a:p>
            <a:r>
              <a:rPr lang="en-US" altLang="en-US" sz="1800"/>
              <a:t>Check the history of a used vehicle.</a:t>
            </a:r>
          </a:p>
          <a:p>
            <a:pPr lvl="1"/>
            <a:r>
              <a:rPr lang="en-US" altLang="en-US" sz="1800"/>
              <a:t>Enter the VIN into the online search tool at CARFAX to get a detailed history. </a:t>
            </a:r>
          </a:p>
          <a:p>
            <a:pPr lvl="2"/>
            <a:r>
              <a:rPr lang="en-US" altLang="en-US" dirty="0"/>
              <a:t>A </a:t>
            </a:r>
            <a:r>
              <a:rPr lang="en-US" altLang="en-US" b="1"/>
              <a:t>vehicle identification number</a:t>
            </a:r>
            <a:r>
              <a:rPr lang="en-US" altLang="en-US" dirty="0"/>
              <a:t> (VIN) is an alpha-numeric number that identifies each vehicle manufactured or sold in the United States. </a:t>
            </a:r>
          </a:p>
          <a:p>
            <a:pPr lvl="1"/>
            <a:r>
              <a:rPr lang="en-US" altLang="en-US" sz="1800"/>
              <a:t>The full report provides information such as:</a:t>
            </a:r>
          </a:p>
          <a:p>
            <a:pPr lvl="2"/>
            <a:r>
              <a:rPr lang="en-US" altLang="en-US" dirty="0"/>
              <a:t>Whether the vehicle has been in a serious accident </a:t>
            </a:r>
          </a:p>
          <a:p>
            <a:pPr lvl="2"/>
            <a:r>
              <a:rPr lang="en-US" altLang="en-US" dirty="0"/>
              <a:t>How many times the vehicle has been sold</a:t>
            </a:r>
          </a:p>
          <a:p>
            <a:pPr lvl="2"/>
            <a:r>
              <a:rPr lang="en-US" altLang="en-US" dirty="0"/>
              <a:t>The mileage readings each time it was sold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78" name="Rectangle 2">
            <a:extLst>
              <a:ext uri="{FF2B5EF4-FFF2-40B4-BE49-F238E27FC236}">
                <a16:creationId xmlns:a16="http://schemas.microsoft.com/office/drawing/2014/main" id="{52ED5D19-7A27-4833-A7D2-C24687127058}"/>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The Car-Buying Process</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79" name="Rectangle 3">
            <a:extLst>
              <a:ext uri="{FF2B5EF4-FFF2-40B4-BE49-F238E27FC236}">
                <a16:creationId xmlns:a16="http://schemas.microsoft.com/office/drawing/2014/main" id="{1DCE2F78-524A-48DD-9EF5-13083B6D9C26}"/>
              </a:ext>
            </a:extLst>
          </p:cNvPr>
          <p:cNvSpPr>
            <a:spLocks noGrp="1" noChangeArrowheads="1"/>
          </p:cNvSpPr>
          <p:nvPr>
            <p:ph idx="1"/>
          </p:nvPr>
        </p:nvSpPr>
        <p:spPr>
          <a:xfrm>
            <a:off x="6176720" y="791570"/>
            <a:ext cx="4892308" cy="5262390"/>
          </a:xfrm>
        </p:spPr>
        <p:txBody>
          <a:bodyPr anchor="ctr">
            <a:normAutofit/>
          </a:bodyPr>
          <a:lstStyle/>
          <a:p>
            <a:r>
              <a:rPr lang="en-US" altLang="en-US" sz="1800"/>
              <a:t>Get the vehicle checked mechanically.</a:t>
            </a:r>
          </a:p>
          <a:p>
            <a:pPr lvl="1"/>
            <a:r>
              <a:rPr lang="en-US" altLang="en-US" sz="1800"/>
              <a:t>Have the vehicle checked out by a mechanic. </a:t>
            </a:r>
          </a:p>
          <a:p>
            <a:pPr lvl="2"/>
            <a:r>
              <a:rPr lang="en-US" altLang="en-US"/>
              <a:t>You’ll about the condition of the engine. </a:t>
            </a:r>
          </a:p>
          <a:p>
            <a:pPr lvl="2"/>
            <a:r>
              <a:rPr lang="en-US" altLang="en-US"/>
              <a:t>If the engine is in good shape, ask for a complete check to see what repairs might need to be made in the near future and their cost. </a:t>
            </a:r>
          </a:p>
          <a:p>
            <a:pPr lvl="1"/>
            <a:r>
              <a:rPr lang="en-US" altLang="en-US" sz="1800"/>
              <a:t>Many states require vehicles to pass a </a:t>
            </a:r>
            <a:r>
              <a:rPr lang="en-US" altLang="en-US" sz="1800" b="1"/>
              <a:t>vehicle emissions test</a:t>
            </a:r>
            <a:r>
              <a:rPr lang="en-US" altLang="en-US" sz="1800"/>
              <a:t>, which verifies that a vehicle meets the minimum clean-air standards.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3162EABE-17E4-4C0B-862D-84DAF92D5461}"/>
              </a:ext>
            </a:extLst>
          </p:cNvPr>
          <p:cNvSpPr>
            <a:spLocks noGrp="1" noChangeArrowheads="1"/>
          </p:cNvSpPr>
          <p:nvPr>
            <p:ph type="title"/>
          </p:nvPr>
        </p:nvSpPr>
        <p:spPr>
          <a:xfrm>
            <a:off x="1105469" y="5423537"/>
            <a:ext cx="9867331" cy="868081"/>
          </a:xfrm>
        </p:spPr>
        <p:txBody>
          <a:bodyPr anchor="ctr">
            <a:normAutofit/>
          </a:bodyPr>
          <a:lstStyle/>
          <a:p>
            <a:r>
              <a:rPr lang="en-US" altLang="en-US"/>
              <a:t>The Car-Buying Process</a:t>
            </a:r>
          </a:p>
        </p:txBody>
      </p:sp>
      <p:sp>
        <p:nvSpPr>
          <p:cNvPr id="138" name="Freeform: Shape 137">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0" name="Freeform: Shape 139">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76803" name="Rectangle 3">
            <a:extLst>
              <a:ext uri="{FF2B5EF4-FFF2-40B4-BE49-F238E27FC236}">
                <a16:creationId xmlns:a16="http://schemas.microsoft.com/office/drawing/2014/main" id="{037B84B6-6CFC-4FB9-B91C-4875EF91B532}"/>
              </a:ext>
            </a:extLst>
          </p:cNvPr>
          <p:cNvSpPr>
            <a:spLocks noGrp="1" noChangeArrowheads="1"/>
          </p:cNvSpPr>
          <p:nvPr>
            <p:ph idx="1"/>
          </p:nvPr>
        </p:nvSpPr>
        <p:spPr>
          <a:xfrm>
            <a:off x="1219201" y="1123486"/>
            <a:ext cx="9639868" cy="3516753"/>
          </a:xfrm>
        </p:spPr>
        <p:txBody>
          <a:bodyPr anchor="ctr">
            <a:normAutofit/>
          </a:bodyPr>
          <a:lstStyle/>
          <a:p>
            <a:r>
              <a:rPr lang="en-US" altLang="en-US"/>
              <a:t>Determine a fair price.</a:t>
            </a:r>
          </a:p>
          <a:p>
            <a:pPr lvl="1"/>
            <a:r>
              <a:rPr lang="en-US" altLang="en-US"/>
              <a:t>Decide on a fair price before you make an offer. </a:t>
            </a:r>
          </a:p>
          <a:p>
            <a:pPr lvl="2"/>
            <a:r>
              <a:rPr lang="en-US" altLang="en-US"/>
              <a:t>Pricing guides</a:t>
            </a:r>
          </a:p>
          <a:p>
            <a:pPr lvl="2"/>
            <a:r>
              <a:rPr lang="en-US" altLang="en-US"/>
              <a:t>Ads for similar cars</a:t>
            </a:r>
          </a:p>
          <a:p>
            <a:pPr lvl="1"/>
            <a:r>
              <a:rPr lang="en-US" altLang="en-US"/>
              <a:t>A fair price for a new car usually lies somewhere between the sticker price and invoice price.</a:t>
            </a:r>
          </a:p>
          <a:p>
            <a:pPr lvl="2"/>
            <a:r>
              <a:rPr lang="en-US" altLang="en-US"/>
              <a:t>For a new car, the </a:t>
            </a:r>
            <a:r>
              <a:rPr lang="en-US" altLang="en-US" b="1"/>
              <a:t>sticker price</a:t>
            </a:r>
            <a:r>
              <a:rPr lang="en-US" altLang="en-US"/>
              <a:t>, or manufacturer’s suggested retail price (MSRP), is the price shown on the tag in the car’s window. </a:t>
            </a:r>
          </a:p>
          <a:p>
            <a:pPr lvl="2"/>
            <a:r>
              <a:rPr lang="en-US" altLang="en-US"/>
              <a:t>The price the dealer paid for it is called the </a:t>
            </a:r>
            <a:r>
              <a:rPr lang="en-US" altLang="en-US" b="1"/>
              <a:t>invoice price</a:t>
            </a:r>
            <a:r>
              <a:rPr lang="en-US" altLang="en-US"/>
              <a:t>. </a:t>
            </a:r>
          </a:p>
        </p:txBody>
      </p:sp>
      <p:sp>
        <p:nvSpPr>
          <p:cNvPr id="142" name="Rectangle 141">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26" name="Rectangle 2">
            <a:extLst>
              <a:ext uri="{FF2B5EF4-FFF2-40B4-BE49-F238E27FC236}">
                <a16:creationId xmlns:a16="http://schemas.microsoft.com/office/drawing/2014/main" id="{63FB43C3-A01A-4C2F-B796-7D05870BECC1}"/>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The Car-Buying Process</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27" name="Rectangle 3">
            <a:extLst>
              <a:ext uri="{FF2B5EF4-FFF2-40B4-BE49-F238E27FC236}">
                <a16:creationId xmlns:a16="http://schemas.microsoft.com/office/drawing/2014/main" id="{60670B88-98F8-4CC9-A85A-DBE261BFD647}"/>
              </a:ext>
            </a:extLst>
          </p:cNvPr>
          <p:cNvSpPr>
            <a:spLocks noGrp="1" noChangeArrowheads="1"/>
          </p:cNvSpPr>
          <p:nvPr>
            <p:ph idx="1"/>
          </p:nvPr>
        </p:nvSpPr>
        <p:spPr>
          <a:xfrm>
            <a:off x="6176720" y="791570"/>
            <a:ext cx="4892308" cy="5262390"/>
          </a:xfrm>
        </p:spPr>
        <p:txBody>
          <a:bodyPr anchor="ctr">
            <a:normAutofit/>
          </a:bodyPr>
          <a:lstStyle/>
          <a:p>
            <a:r>
              <a:rPr lang="en-US" altLang="en-US" sz="1800"/>
              <a:t>Negotiate the price.</a:t>
            </a:r>
          </a:p>
          <a:p>
            <a:pPr lvl="1"/>
            <a:r>
              <a:rPr lang="en-US" altLang="en-US" sz="1800"/>
              <a:t>Make up your mind that you will not be pressured into paying more than you think is fair. </a:t>
            </a:r>
          </a:p>
          <a:p>
            <a:pPr lvl="1"/>
            <a:r>
              <a:rPr lang="en-US" altLang="en-US" sz="1800"/>
              <a:t>To prevent confusion in determining the true price of the new car, negotiate the price for it separately from the price for your trade-in. </a:t>
            </a:r>
          </a:p>
          <a:p>
            <a:pPr lvl="1"/>
            <a:r>
              <a:rPr lang="en-US" altLang="en-US" sz="1800"/>
              <a:t>Consider using a car-buying service</a:t>
            </a:r>
          </a:p>
          <a:p>
            <a:pPr lvl="2"/>
            <a:r>
              <a:rPr lang="en-US" altLang="en-US"/>
              <a:t>A </a:t>
            </a:r>
            <a:r>
              <a:rPr lang="en-US" altLang="en-US" b="1"/>
              <a:t>car-buying service</a:t>
            </a:r>
            <a:r>
              <a:rPr lang="en-US" altLang="en-US"/>
              <a:t> allows you to choose the vehicle features you want, and a professional car buyer takes over the price negotiation for you.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50" name="Rectangle 2">
            <a:extLst>
              <a:ext uri="{FF2B5EF4-FFF2-40B4-BE49-F238E27FC236}">
                <a16:creationId xmlns:a16="http://schemas.microsoft.com/office/drawing/2014/main" id="{0FECE2A5-E4EF-4755-956E-36443881C8DE}"/>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The Car-Buying Process</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51" name="Rectangle 3">
            <a:extLst>
              <a:ext uri="{FF2B5EF4-FFF2-40B4-BE49-F238E27FC236}">
                <a16:creationId xmlns:a16="http://schemas.microsoft.com/office/drawing/2014/main" id="{897F84A0-B2A3-4842-8159-82D5207EB060}"/>
              </a:ext>
            </a:extLst>
          </p:cNvPr>
          <p:cNvSpPr>
            <a:spLocks noGrp="1" noChangeArrowheads="1"/>
          </p:cNvSpPr>
          <p:nvPr>
            <p:ph idx="1"/>
          </p:nvPr>
        </p:nvSpPr>
        <p:spPr>
          <a:xfrm>
            <a:off x="6176720" y="791570"/>
            <a:ext cx="4892308" cy="5262390"/>
          </a:xfrm>
        </p:spPr>
        <p:txBody>
          <a:bodyPr anchor="ctr">
            <a:normAutofit/>
          </a:bodyPr>
          <a:lstStyle/>
          <a:p>
            <a:r>
              <a:rPr lang="en-US" altLang="en-US" sz="1800"/>
              <a:t>Dealer add-ons</a:t>
            </a:r>
          </a:p>
          <a:p>
            <a:pPr lvl="1"/>
            <a:r>
              <a:rPr lang="en-US" altLang="en-US" sz="1800"/>
              <a:t>After you have agreed on the price from a vehicle dealership, the dealer may try to increase the purchase price with dealer add-ons.</a:t>
            </a:r>
          </a:p>
          <a:p>
            <a:pPr lvl="1"/>
            <a:r>
              <a:rPr lang="en-US" altLang="en-US" sz="1800" b="1"/>
              <a:t>Dealer add-ons</a:t>
            </a:r>
            <a:r>
              <a:rPr lang="en-US" altLang="en-US" sz="1800"/>
              <a:t> are high-priced, high-profit dealer services that add little or no value. </a:t>
            </a:r>
          </a:p>
          <a:p>
            <a:pPr lvl="1"/>
            <a:r>
              <a:rPr lang="en-US" altLang="en-US" sz="1800"/>
              <a:t>Examples include:</a:t>
            </a:r>
          </a:p>
          <a:p>
            <a:pPr lvl="2"/>
            <a:r>
              <a:rPr lang="en-US" altLang="en-US"/>
              <a:t>Dealer preparation</a:t>
            </a:r>
          </a:p>
          <a:p>
            <a:pPr lvl="2"/>
            <a:r>
              <a:rPr lang="en-US" altLang="en-US"/>
              <a:t>Protective wax or polish</a:t>
            </a:r>
          </a:p>
          <a:p>
            <a:pPr lvl="2"/>
            <a:r>
              <a:rPr lang="en-US" altLang="en-US"/>
              <a:t>Rustproofing</a:t>
            </a:r>
          </a:p>
          <a:p>
            <a:pPr lvl="2"/>
            <a:r>
              <a:rPr lang="en-US" altLang="en-US"/>
              <a:t>Extended warranties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p:cNvSpPr>
            <a:spLocks noGrp="1"/>
          </p:cNvSpPr>
          <p:nvPr>
            <p:ph type="title"/>
          </p:nvPr>
        </p:nvSpPr>
        <p:spPr>
          <a:xfrm>
            <a:off x="1668544" y="1649691"/>
            <a:ext cx="2611225" cy="2236989"/>
          </a:xfrm>
        </p:spPr>
        <p:txBody>
          <a:bodyPr vert="horz" lIns="91440" tIns="45720" rIns="91440" bIns="45720" rtlCol="0" anchor="b">
            <a:normAutofit/>
          </a:bodyPr>
          <a:lstStyle/>
          <a:p>
            <a:pPr algn="ctr"/>
            <a:r>
              <a:rPr lang="en-US" sz="3000" cap="all"/>
              <a:t>Marketing &amp; Influencers </a:t>
            </a:r>
          </a:p>
        </p:txBody>
      </p:sp>
      <p:pic>
        <p:nvPicPr>
          <p:cNvPr id="7" name="Content Placeholder 6">
            <a:extLst>
              <a:ext uri="{FF2B5EF4-FFF2-40B4-BE49-F238E27FC236}">
                <a16:creationId xmlns:a16="http://schemas.microsoft.com/office/drawing/2014/main" id="{AF90507F-FA26-421C-9CC9-709925310CF8}"/>
              </a:ext>
            </a:extLst>
          </p:cNvPr>
          <p:cNvPicPr>
            <a:picLocks noChangeAspect="1"/>
          </p:cNvPicPr>
          <p:nvPr/>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14475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3556" name="Rectangle 4">
            <a:extLst>
              <a:ext uri="{FF2B5EF4-FFF2-40B4-BE49-F238E27FC236}">
                <a16:creationId xmlns:a16="http://schemas.microsoft.com/office/drawing/2014/main" id="{2C358AD3-1E05-430E-9555-0E91A23845F2}"/>
              </a:ext>
            </a:extLst>
          </p:cNvPr>
          <p:cNvSpPr>
            <a:spLocks noGrp="1" noChangeArrowheads="1"/>
          </p:cNvSpPr>
          <p:nvPr>
            <p:ph type="title"/>
          </p:nvPr>
        </p:nvSpPr>
        <p:spPr>
          <a:xfrm>
            <a:off x="1105469" y="5423537"/>
            <a:ext cx="9867331" cy="868081"/>
          </a:xfrm>
        </p:spPr>
        <p:txBody>
          <a:bodyPr anchor="ctr">
            <a:normAutofit/>
          </a:bodyPr>
          <a:lstStyle/>
          <a:p>
            <a:r>
              <a:rPr lang="en-US" altLang="en-US" dirty="0"/>
              <a:t>Financing Your Car</a:t>
            </a:r>
          </a:p>
        </p:txBody>
      </p:sp>
      <p:sp>
        <p:nvSpPr>
          <p:cNvPr id="76" name="Freeform: Shape 75">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8" name="Freeform: Shape 77">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3557" name="Rectangle 5">
            <a:extLst>
              <a:ext uri="{FF2B5EF4-FFF2-40B4-BE49-F238E27FC236}">
                <a16:creationId xmlns:a16="http://schemas.microsoft.com/office/drawing/2014/main" id="{C5070492-313D-4028-86DF-3D2EBC463109}"/>
              </a:ext>
            </a:extLst>
          </p:cNvPr>
          <p:cNvSpPr>
            <a:spLocks noGrp="1" noChangeArrowheads="1"/>
          </p:cNvSpPr>
          <p:nvPr>
            <p:ph idx="1"/>
          </p:nvPr>
        </p:nvSpPr>
        <p:spPr>
          <a:xfrm>
            <a:off x="1219201" y="1123486"/>
            <a:ext cx="9639868" cy="3516753"/>
          </a:xfrm>
        </p:spPr>
        <p:txBody>
          <a:bodyPr anchor="ctr">
            <a:normAutofit/>
          </a:bodyPr>
          <a:lstStyle/>
          <a:p>
            <a:r>
              <a:rPr lang="en-US" altLang="en-US" dirty="0"/>
              <a:t>Financial institutions</a:t>
            </a:r>
          </a:p>
          <a:p>
            <a:r>
              <a:rPr lang="en-US" altLang="en-US" dirty="0"/>
              <a:t>Car dealers</a:t>
            </a:r>
          </a:p>
          <a:p>
            <a:r>
              <a:rPr lang="en-US" altLang="en-US" dirty="0"/>
              <a:t>Leasing a car</a:t>
            </a:r>
          </a:p>
        </p:txBody>
      </p:sp>
      <p:sp>
        <p:nvSpPr>
          <p:cNvPr id="80" name="Rectangle 79">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7657" name="Picture 27654" descr="Toy cars lined up in a row on floor">
            <a:extLst>
              <a:ext uri="{FF2B5EF4-FFF2-40B4-BE49-F238E27FC236}">
                <a16:creationId xmlns:a16="http://schemas.microsoft.com/office/drawing/2014/main" id="{EED707A4-59A8-45F5-93EE-3404404FA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88652" cy="6857990"/>
          </a:xfrm>
          <a:prstGeom prst="rect">
            <a:avLst/>
          </a:prstGeom>
        </p:spPr>
      </p:pic>
      <p:sp>
        <p:nvSpPr>
          <p:cNvPr id="27658" name="Rectangle 74">
            <a:extLst>
              <a:ext uri="{FF2B5EF4-FFF2-40B4-BE49-F238E27FC236}">
                <a16:creationId xmlns:a16="http://schemas.microsoft.com/office/drawing/2014/main" id="{4DE14BB5-2ED4-415B-BF11-14A63CAC4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2" name="Rectangle 4">
            <a:extLst>
              <a:ext uri="{FF2B5EF4-FFF2-40B4-BE49-F238E27FC236}">
                <a16:creationId xmlns:a16="http://schemas.microsoft.com/office/drawing/2014/main" id="{DA33ADFF-BF56-4C0B-AC08-BD3C9E37E6DE}"/>
              </a:ext>
            </a:extLst>
          </p:cNvPr>
          <p:cNvSpPr>
            <a:spLocks noGrp="1" noChangeArrowheads="1"/>
          </p:cNvSpPr>
          <p:nvPr>
            <p:ph type="title"/>
          </p:nvPr>
        </p:nvSpPr>
        <p:spPr>
          <a:xfrm>
            <a:off x="1371600" y="685800"/>
            <a:ext cx="9601200" cy="1485900"/>
          </a:xfrm>
        </p:spPr>
        <p:txBody>
          <a:bodyPr>
            <a:normAutofit/>
          </a:bodyPr>
          <a:lstStyle/>
          <a:p>
            <a:r>
              <a:rPr lang="en-US" altLang="en-US">
                <a:solidFill>
                  <a:schemeClr val="bg2"/>
                </a:solidFill>
              </a:rPr>
              <a:t>Consumer Protection</a:t>
            </a:r>
            <a:br>
              <a:rPr lang="en-US" altLang="en-US">
                <a:solidFill>
                  <a:schemeClr val="bg2"/>
                </a:solidFill>
              </a:rPr>
            </a:br>
            <a:r>
              <a:rPr lang="en-US" altLang="en-US">
                <a:solidFill>
                  <a:schemeClr val="bg2"/>
                </a:solidFill>
              </a:rPr>
              <a:t>for Car Buyers</a:t>
            </a:r>
          </a:p>
        </p:txBody>
      </p:sp>
      <p:sp>
        <p:nvSpPr>
          <p:cNvPr id="77" name="Rectangle 76">
            <a:extLst>
              <a:ext uri="{FF2B5EF4-FFF2-40B4-BE49-F238E27FC236}">
                <a16:creationId xmlns:a16="http://schemas.microsoft.com/office/drawing/2014/main" id="{A6B4BADF-6AEB-4E91-90FB-F970848DD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53" name="Rectangle 5">
            <a:extLst>
              <a:ext uri="{FF2B5EF4-FFF2-40B4-BE49-F238E27FC236}">
                <a16:creationId xmlns:a16="http://schemas.microsoft.com/office/drawing/2014/main" id="{5B0A1B60-4265-4589-AB43-042146EA90CF}"/>
              </a:ext>
            </a:extLst>
          </p:cNvPr>
          <p:cNvSpPr>
            <a:spLocks noGrp="1" noChangeArrowheads="1"/>
          </p:cNvSpPr>
          <p:nvPr>
            <p:ph idx="1"/>
          </p:nvPr>
        </p:nvSpPr>
        <p:spPr>
          <a:xfrm>
            <a:off x="1371600" y="2286000"/>
            <a:ext cx="9601200" cy="3581400"/>
          </a:xfrm>
        </p:spPr>
        <p:txBody>
          <a:bodyPr>
            <a:normAutofit/>
          </a:bodyPr>
          <a:lstStyle/>
          <a:p>
            <a:r>
              <a:rPr lang="en-US" altLang="en-US">
                <a:solidFill>
                  <a:schemeClr val="bg2"/>
                </a:solidFill>
              </a:rPr>
              <a:t>New car warranties</a:t>
            </a:r>
          </a:p>
          <a:p>
            <a:r>
              <a:rPr lang="en-US" altLang="en-US">
                <a:solidFill>
                  <a:schemeClr val="bg2"/>
                </a:solidFill>
              </a:rPr>
              <a:t>Lemon laws</a:t>
            </a:r>
          </a:p>
          <a:p>
            <a:r>
              <a:rPr lang="en-US" altLang="en-US">
                <a:solidFill>
                  <a:schemeClr val="bg2"/>
                </a:solidFill>
              </a:rPr>
              <a:t>FTC rule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8D30A50-3E18-453B-AD47-ED622AABFCE9}"/>
              </a:ext>
            </a:extLst>
          </p:cNvPr>
          <p:cNvSpPr>
            <a:spLocks noGrp="1" noChangeArrowheads="1"/>
          </p:cNvSpPr>
          <p:nvPr>
            <p:ph type="title"/>
          </p:nvPr>
        </p:nvSpPr>
        <p:spPr>
          <a:xfrm>
            <a:off x="5100824" y="685800"/>
            <a:ext cx="6176776" cy="1485900"/>
          </a:xfrm>
        </p:spPr>
        <p:txBody>
          <a:bodyPr>
            <a:normAutofit/>
          </a:bodyPr>
          <a:lstStyle/>
          <a:p>
            <a:r>
              <a:rPr lang="en-US" altLang="en-US"/>
              <a:t>New Car Warranties</a:t>
            </a:r>
          </a:p>
        </p:txBody>
      </p:sp>
      <p:pic>
        <p:nvPicPr>
          <p:cNvPr id="79877" name="Picture 79876" descr="Work tools on a red background">
            <a:extLst>
              <a:ext uri="{FF2B5EF4-FFF2-40B4-BE49-F238E27FC236}">
                <a16:creationId xmlns:a16="http://schemas.microsoft.com/office/drawing/2014/main" id="{B7936462-2E35-4F72-961F-BF401D6903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4602146" cy="6857990"/>
          </a:xfrm>
          <a:prstGeom prst="rect">
            <a:avLst/>
          </a:prstGeom>
        </p:spPr>
      </p:pic>
      <p:sp>
        <p:nvSpPr>
          <p:cNvPr id="73" name="Rectangle 72">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75" name="Rectangle 3">
            <a:extLst>
              <a:ext uri="{FF2B5EF4-FFF2-40B4-BE49-F238E27FC236}">
                <a16:creationId xmlns:a16="http://schemas.microsoft.com/office/drawing/2014/main" id="{FA19E7D0-0745-46EE-8BD8-F1C68856D546}"/>
              </a:ext>
            </a:extLst>
          </p:cNvPr>
          <p:cNvSpPr>
            <a:spLocks noGrp="1" noChangeArrowheads="1"/>
          </p:cNvSpPr>
          <p:nvPr>
            <p:ph idx="1"/>
          </p:nvPr>
        </p:nvSpPr>
        <p:spPr>
          <a:xfrm>
            <a:off x="5100824" y="2286000"/>
            <a:ext cx="6176776" cy="3581400"/>
          </a:xfrm>
        </p:spPr>
        <p:txBody>
          <a:bodyPr>
            <a:normAutofit/>
          </a:bodyPr>
          <a:lstStyle/>
          <a:p>
            <a:r>
              <a:rPr lang="en-US" altLang="en-US"/>
              <a:t>A new-car warranty provides a buyer with some assurance of quality.</a:t>
            </a:r>
          </a:p>
          <a:p>
            <a:r>
              <a:rPr lang="en-US" altLang="en-US"/>
              <a:t>Car warranties vary in the time and mileage of the protection they offer and in the parts they cover. </a:t>
            </a:r>
          </a:p>
          <a:p>
            <a:r>
              <a:rPr lang="en-US" altLang="en-US"/>
              <a:t>The main aspects of a warranty are the coverage of basic parts against manufacturer defects and the coverage of the power train for the engine, transmission, and drive train.</a:t>
            </a:r>
          </a:p>
          <a:p>
            <a:endParaRPr lang="en-US" altLang="en-US"/>
          </a:p>
        </p:txBody>
      </p:sp>
    </p:spTree>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4F483D8-9618-418C-B19F-7B76C23C7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0898" name="Rectangle 2">
            <a:extLst>
              <a:ext uri="{FF2B5EF4-FFF2-40B4-BE49-F238E27FC236}">
                <a16:creationId xmlns:a16="http://schemas.microsoft.com/office/drawing/2014/main" id="{B83A07CA-B008-44CB-8F8E-F8F4D09A81CC}"/>
              </a:ext>
            </a:extLst>
          </p:cNvPr>
          <p:cNvSpPr>
            <a:spLocks noGrp="1" noChangeArrowheads="1"/>
          </p:cNvSpPr>
          <p:nvPr>
            <p:ph type="title"/>
          </p:nvPr>
        </p:nvSpPr>
        <p:spPr>
          <a:xfrm>
            <a:off x="8252340" y="639704"/>
            <a:ext cx="3299579" cy="5577840"/>
          </a:xfrm>
        </p:spPr>
        <p:txBody>
          <a:bodyPr anchor="ctr">
            <a:normAutofit/>
          </a:bodyPr>
          <a:lstStyle/>
          <a:p>
            <a:r>
              <a:rPr lang="en-US" altLang="en-US"/>
              <a:t>Lemon Laws</a:t>
            </a:r>
          </a:p>
        </p:txBody>
      </p:sp>
      <p:sp useBgFill="1">
        <p:nvSpPr>
          <p:cNvPr id="75" name="Rectangle 74">
            <a:extLst>
              <a:ext uri="{FF2B5EF4-FFF2-40B4-BE49-F238E27FC236}">
                <a16:creationId xmlns:a16="http://schemas.microsoft.com/office/drawing/2014/main" id="{2039CB6C-A555-491C-A734-3E2BC1C19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36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7190AC-13A2-4960-91E0-BACBC174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0901" name="Rectangle 3">
            <a:extLst>
              <a:ext uri="{FF2B5EF4-FFF2-40B4-BE49-F238E27FC236}">
                <a16:creationId xmlns:a16="http://schemas.microsoft.com/office/drawing/2014/main" id="{2CC39BCF-2690-4D9B-A1CF-68BE2A8A43B8}"/>
              </a:ext>
            </a:extLst>
          </p:cNvPr>
          <p:cNvGraphicFramePr>
            <a:graphicFrameLocks noGrp="1"/>
          </p:cNvGraphicFramePr>
          <p:nvPr>
            <p:ph idx="1"/>
            <p:extLst>
              <p:ext uri="{D42A27DB-BD31-4B8C-83A1-F6EECF244321}">
                <p14:modId xmlns:p14="http://schemas.microsoft.com/office/powerpoint/2010/main" val="1858647901"/>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1922" name="Rectangle 2">
            <a:extLst>
              <a:ext uri="{FF2B5EF4-FFF2-40B4-BE49-F238E27FC236}">
                <a16:creationId xmlns:a16="http://schemas.microsoft.com/office/drawing/2014/main" id="{FD9A3947-4EF1-46E2-A7ED-EA2B03612CA2}"/>
              </a:ext>
            </a:extLst>
          </p:cNvPr>
          <p:cNvSpPr>
            <a:spLocks noGrp="1" noChangeArrowheads="1"/>
          </p:cNvSpPr>
          <p:nvPr>
            <p:ph type="title"/>
          </p:nvPr>
        </p:nvSpPr>
        <p:spPr>
          <a:xfrm>
            <a:off x="1105469" y="5423537"/>
            <a:ext cx="9867331" cy="868081"/>
          </a:xfrm>
        </p:spPr>
        <p:txBody>
          <a:bodyPr anchor="ctr">
            <a:normAutofit/>
          </a:bodyPr>
          <a:lstStyle/>
          <a:p>
            <a:r>
              <a:rPr lang="en-US" altLang="en-US"/>
              <a:t>FTC Rule</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81923" name="Rectangle 3">
            <a:extLst>
              <a:ext uri="{FF2B5EF4-FFF2-40B4-BE49-F238E27FC236}">
                <a16:creationId xmlns:a16="http://schemas.microsoft.com/office/drawing/2014/main" id="{2D862BFA-DB40-49D1-AAB1-03D627CE381C}"/>
              </a:ext>
            </a:extLst>
          </p:cNvPr>
          <p:cNvSpPr>
            <a:spLocks noGrp="1" noChangeArrowheads="1"/>
          </p:cNvSpPr>
          <p:nvPr>
            <p:ph idx="1"/>
          </p:nvPr>
        </p:nvSpPr>
        <p:spPr>
          <a:xfrm>
            <a:off x="1219201" y="1123486"/>
            <a:ext cx="9639868" cy="3516753"/>
          </a:xfrm>
        </p:spPr>
        <p:txBody>
          <a:bodyPr anchor="ctr">
            <a:normAutofit/>
          </a:bodyPr>
          <a:lstStyle/>
          <a:p>
            <a:r>
              <a:rPr lang="en-US" altLang="en-US"/>
              <a:t>The Federal Trade Commission’s “Used-Car Rule,” called the </a:t>
            </a:r>
            <a:r>
              <a:rPr lang="en-US" altLang="en-US" b="1"/>
              <a:t>FTC Rule</a:t>
            </a:r>
            <a:r>
              <a:rPr lang="en-US" altLang="en-US"/>
              <a:t>, requires that dealers fully disclose to buyers what is and is not covered under warranty for the used vehicle. </a:t>
            </a:r>
          </a:p>
          <a:p>
            <a:endParaRPr lang="en-US" altLang="en-US"/>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24" name="Rectangle 4">
            <a:extLst>
              <a:ext uri="{FF2B5EF4-FFF2-40B4-BE49-F238E27FC236}">
                <a16:creationId xmlns:a16="http://schemas.microsoft.com/office/drawing/2014/main" id="{99E3F6BC-2880-4A65-970C-E6E0B170CFAC}"/>
              </a:ext>
            </a:extLst>
          </p:cNvPr>
          <p:cNvSpPr>
            <a:spLocks noGrp="1" noChangeArrowheads="1"/>
          </p:cNvSpPr>
          <p:nvPr>
            <p:ph type="title"/>
          </p:nvPr>
        </p:nvSpPr>
        <p:spPr>
          <a:xfrm>
            <a:off x="640081" y="791570"/>
            <a:ext cx="4018839" cy="5262390"/>
          </a:xfrm>
        </p:spPr>
        <p:txBody>
          <a:bodyPr anchor="ctr">
            <a:normAutofit/>
          </a:bodyPr>
          <a:lstStyle/>
          <a:p>
            <a:pPr algn="r"/>
            <a:br>
              <a:rPr lang="en-US" altLang="en-US" sz="4800" b="1">
                <a:solidFill>
                  <a:schemeClr val="bg2"/>
                </a:solidFill>
              </a:rPr>
            </a:br>
            <a:r>
              <a:rPr lang="en-US" altLang="en-US" sz="4800">
                <a:solidFill>
                  <a:schemeClr val="bg2"/>
                </a:solidFill>
              </a:rPr>
              <a:t>Maintaining a Vehicle</a:t>
            </a:r>
          </a:p>
        </p:txBody>
      </p:sp>
      <p:sp>
        <p:nvSpPr>
          <p:cNvPr id="76" name="Rectangle 75">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25" name="Rectangle 5">
            <a:extLst>
              <a:ext uri="{FF2B5EF4-FFF2-40B4-BE49-F238E27FC236}">
                <a16:creationId xmlns:a16="http://schemas.microsoft.com/office/drawing/2014/main" id="{E9E5F18B-23BB-445F-B499-D137C9351C2B}"/>
              </a:ext>
            </a:extLst>
          </p:cNvPr>
          <p:cNvSpPr>
            <a:spLocks noGrp="1" noChangeArrowheads="1"/>
          </p:cNvSpPr>
          <p:nvPr>
            <p:ph idx="1"/>
          </p:nvPr>
        </p:nvSpPr>
        <p:spPr>
          <a:xfrm>
            <a:off x="6176720" y="791570"/>
            <a:ext cx="4892308" cy="5262390"/>
          </a:xfrm>
        </p:spPr>
        <p:txBody>
          <a:bodyPr anchor="ctr">
            <a:normAutofit/>
          </a:bodyPr>
          <a:lstStyle/>
          <a:p>
            <a:pPr>
              <a:buFont typeface="Wingdings" panose="05000000000000000000" pitchFamily="2" charset="2"/>
              <a:buNone/>
            </a:pPr>
            <a:r>
              <a:rPr lang="en-US" altLang="en-US" sz="1800" b="1"/>
              <a:t>GOALS</a:t>
            </a:r>
          </a:p>
          <a:p>
            <a:r>
              <a:rPr lang="en-US" altLang="en-US" sz="1800"/>
              <a:t>Identify the costs of owning and operating a car.</a:t>
            </a:r>
          </a:p>
          <a:p>
            <a:r>
              <a:rPr lang="en-US" altLang="en-US" sz="1800"/>
              <a:t>Describe methods for extending the life of your car and maintaining its resale value.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3796" name="Rectangle 4">
            <a:extLst>
              <a:ext uri="{FF2B5EF4-FFF2-40B4-BE49-F238E27FC236}">
                <a16:creationId xmlns:a16="http://schemas.microsoft.com/office/drawing/2014/main" id="{1AC6999A-7E4F-48AB-B439-2FBB90752BE9}"/>
              </a:ext>
            </a:extLst>
          </p:cNvPr>
          <p:cNvSpPr>
            <a:spLocks noGrp="1" noChangeArrowheads="1"/>
          </p:cNvSpPr>
          <p:nvPr>
            <p:ph type="title"/>
          </p:nvPr>
        </p:nvSpPr>
        <p:spPr>
          <a:xfrm>
            <a:off x="1105469" y="5423537"/>
            <a:ext cx="9867331" cy="868081"/>
          </a:xfrm>
        </p:spPr>
        <p:txBody>
          <a:bodyPr anchor="ctr">
            <a:normAutofit/>
          </a:bodyPr>
          <a:lstStyle/>
          <a:p>
            <a:r>
              <a:rPr lang="en-US" altLang="en-US"/>
              <a:t>Costs of Owning a Car</a:t>
            </a:r>
          </a:p>
        </p:txBody>
      </p:sp>
      <p:sp>
        <p:nvSpPr>
          <p:cNvPr id="76" name="Freeform: Shape 75">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8" name="Freeform: Shape 77">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3797" name="Rectangle 5">
            <a:extLst>
              <a:ext uri="{FF2B5EF4-FFF2-40B4-BE49-F238E27FC236}">
                <a16:creationId xmlns:a16="http://schemas.microsoft.com/office/drawing/2014/main" id="{B825F445-5A10-41E1-9AA3-616798A2A468}"/>
              </a:ext>
            </a:extLst>
          </p:cNvPr>
          <p:cNvSpPr>
            <a:spLocks noGrp="1" noChangeArrowheads="1"/>
          </p:cNvSpPr>
          <p:nvPr>
            <p:ph idx="1"/>
          </p:nvPr>
        </p:nvSpPr>
        <p:spPr>
          <a:xfrm>
            <a:off x="1219201" y="1123486"/>
            <a:ext cx="9639868" cy="3516753"/>
          </a:xfrm>
        </p:spPr>
        <p:txBody>
          <a:bodyPr anchor="ctr">
            <a:normAutofit/>
          </a:bodyPr>
          <a:lstStyle/>
          <a:p>
            <a:r>
              <a:rPr lang="en-US" altLang="en-US"/>
              <a:t>Fuel</a:t>
            </a:r>
          </a:p>
          <a:p>
            <a:pPr lvl="1"/>
            <a:r>
              <a:rPr lang="en-US" altLang="en-US"/>
              <a:t>The cost of gasoline depends on world supplies of crude oil, political conditions, and world energy markets. </a:t>
            </a:r>
          </a:p>
          <a:p>
            <a:pPr lvl="1"/>
            <a:r>
              <a:rPr lang="en-US" altLang="en-US"/>
              <a:t>The amount of gasoline you consume depends on your car’s fuel efficiency, the number of miles you drive, and your driving habits.</a:t>
            </a:r>
          </a:p>
          <a:p>
            <a:pPr lvl="1"/>
            <a:r>
              <a:rPr lang="en-US" altLang="en-US"/>
              <a:t>A </a:t>
            </a:r>
            <a:r>
              <a:rPr lang="en-US" altLang="en-US" b="1"/>
              <a:t>hybrid</a:t>
            </a:r>
            <a:r>
              <a:rPr lang="en-US" altLang="en-US"/>
              <a:t> is a type of vehicle that uses alternate energy sources, such as natural gas or battery power, in addition to gasoline.</a:t>
            </a:r>
          </a:p>
        </p:txBody>
      </p:sp>
      <p:sp>
        <p:nvSpPr>
          <p:cNvPr id="80" name="Rectangle 79">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70" name="Rectangle 2">
            <a:extLst>
              <a:ext uri="{FF2B5EF4-FFF2-40B4-BE49-F238E27FC236}">
                <a16:creationId xmlns:a16="http://schemas.microsoft.com/office/drawing/2014/main" id="{4262144A-4D5F-46B5-9F12-158E2965B26E}"/>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Costs of Owning a Car</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71" name="Rectangle 3">
            <a:extLst>
              <a:ext uri="{FF2B5EF4-FFF2-40B4-BE49-F238E27FC236}">
                <a16:creationId xmlns:a16="http://schemas.microsoft.com/office/drawing/2014/main" id="{98EF5A3B-02B4-4DD7-8580-27D411F42F97}"/>
              </a:ext>
            </a:extLst>
          </p:cNvPr>
          <p:cNvSpPr>
            <a:spLocks noGrp="1" noChangeArrowheads="1"/>
          </p:cNvSpPr>
          <p:nvPr>
            <p:ph idx="1"/>
          </p:nvPr>
        </p:nvSpPr>
        <p:spPr>
          <a:xfrm>
            <a:off x="6176720" y="791570"/>
            <a:ext cx="4892308" cy="5262390"/>
          </a:xfrm>
        </p:spPr>
        <p:txBody>
          <a:bodyPr anchor="ctr">
            <a:normAutofit/>
          </a:bodyPr>
          <a:lstStyle/>
          <a:p>
            <a:r>
              <a:rPr lang="en-US" altLang="en-US" sz="1800"/>
              <a:t>Depreciation</a:t>
            </a:r>
          </a:p>
          <a:p>
            <a:pPr lvl="1"/>
            <a:r>
              <a:rPr lang="en-US" altLang="en-US" sz="1800"/>
              <a:t>Depreciation is a decline in the value of property due to normal wear and tear.</a:t>
            </a:r>
          </a:p>
          <a:p>
            <a:pPr lvl="1"/>
            <a:r>
              <a:rPr lang="en-US" altLang="en-US" sz="1800"/>
              <a:t>Older vehicles called </a:t>
            </a:r>
            <a:r>
              <a:rPr lang="en-US" altLang="en-US" sz="1800" b="1"/>
              <a:t>classic cars</a:t>
            </a:r>
            <a:r>
              <a:rPr lang="en-US" altLang="en-US" sz="1800"/>
              <a:t>, which are in excellent condition, may appreciate, or increase in value, if people value them as collectors’ items.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4994" name="Rectangle 2">
            <a:extLst>
              <a:ext uri="{FF2B5EF4-FFF2-40B4-BE49-F238E27FC236}">
                <a16:creationId xmlns:a16="http://schemas.microsoft.com/office/drawing/2014/main" id="{48124FD1-17EC-4501-BB5E-B73B02A593E7}"/>
              </a:ext>
            </a:extLst>
          </p:cNvPr>
          <p:cNvSpPr>
            <a:spLocks noGrp="1" noChangeArrowheads="1"/>
          </p:cNvSpPr>
          <p:nvPr>
            <p:ph type="title"/>
          </p:nvPr>
        </p:nvSpPr>
        <p:spPr>
          <a:xfrm>
            <a:off x="1105469" y="5423537"/>
            <a:ext cx="9867331" cy="868081"/>
          </a:xfrm>
        </p:spPr>
        <p:txBody>
          <a:bodyPr anchor="ctr">
            <a:normAutofit/>
          </a:bodyPr>
          <a:lstStyle/>
          <a:p>
            <a:r>
              <a:rPr lang="en-US" altLang="en-US"/>
              <a:t>Costs of Owning a Car</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84995" name="Rectangle 3">
            <a:extLst>
              <a:ext uri="{FF2B5EF4-FFF2-40B4-BE49-F238E27FC236}">
                <a16:creationId xmlns:a16="http://schemas.microsoft.com/office/drawing/2014/main" id="{9370BB95-43C7-47C0-A4C1-84B3FAF8932C}"/>
              </a:ext>
            </a:extLst>
          </p:cNvPr>
          <p:cNvSpPr>
            <a:spLocks noGrp="1" noChangeArrowheads="1"/>
          </p:cNvSpPr>
          <p:nvPr>
            <p:ph idx="1"/>
          </p:nvPr>
        </p:nvSpPr>
        <p:spPr>
          <a:xfrm>
            <a:off x="1219201" y="1123486"/>
            <a:ext cx="9639868" cy="3516753"/>
          </a:xfrm>
        </p:spPr>
        <p:txBody>
          <a:bodyPr anchor="ctr">
            <a:normAutofit/>
          </a:bodyPr>
          <a:lstStyle/>
          <a:p>
            <a:r>
              <a:rPr lang="en-US" altLang="en-US"/>
              <a:t>Registration and title</a:t>
            </a:r>
          </a:p>
          <a:p>
            <a:pPr lvl="1"/>
            <a:r>
              <a:rPr lang="en-US" altLang="en-US"/>
              <a:t>A </a:t>
            </a:r>
            <a:r>
              <a:rPr lang="en-US" altLang="en-US" b="1"/>
              <a:t>car title</a:t>
            </a:r>
            <a:r>
              <a:rPr lang="en-US" altLang="en-US"/>
              <a:t> is a legal document that establishes ownership of the vehicle. </a:t>
            </a:r>
          </a:p>
          <a:p>
            <a:pPr lvl="1"/>
            <a:r>
              <a:rPr lang="en-US" altLang="en-US"/>
              <a:t>You must pay title fees and sales taxes only at the time you buy the car. </a:t>
            </a:r>
          </a:p>
          <a:p>
            <a:pPr lvl="1"/>
            <a:r>
              <a:rPr lang="en-US" altLang="en-US"/>
              <a:t>You must also pay an annual </a:t>
            </a:r>
            <a:r>
              <a:rPr lang="en-US" altLang="en-US" b="1"/>
              <a:t>car registration</a:t>
            </a:r>
            <a:r>
              <a:rPr lang="en-US" altLang="en-US"/>
              <a:t> or license tag fee. </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2946" name="Rectangle 2">
            <a:extLst>
              <a:ext uri="{FF2B5EF4-FFF2-40B4-BE49-F238E27FC236}">
                <a16:creationId xmlns:a16="http://schemas.microsoft.com/office/drawing/2014/main" id="{6A8713EC-DB05-48F0-BF31-F52629BAC9D7}"/>
              </a:ext>
            </a:extLst>
          </p:cNvPr>
          <p:cNvSpPr>
            <a:spLocks noGrp="1" noChangeArrowheads="1"/>
          </p:cNvSpPr>
          <p:nvPr>
            <p:ph type="title"/>
          </p:nvPr>
        </p:nvSpPr>
        <p:spPr>
          <a:xfrm>
            <a:off x="1105469" y="5423537"/>
            <a:ext cx="9867331" cy="868081"/>
          </a:xfrm>
        </p:spPr>
        <p:txBody>
          <a:bodyPr anchor="ctr">
            <a:normAutofit/>
          </a:bodyPr>
          <a:lstStyle/>
          <a:p>
            <a:r>
              <a:rPr lang="en-US" altLang="en-US"/>
              <a:t>Costs of Owning a Car</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82947" name="Rectangle 3">
            <a:extLst>
              <a:ext uri="{FF2B5EF4-FFF2-40B4-BE49-F238E27FC236}">
                <a16:creationId xmlns:a16="http://schemas.microsoft.com/office/drawing/2014/main" id="{1EEEF52B-AAE0-4FD3-B02E-B99ADE135D06}"/>
              </a:ext>
            </a:extLst>
          </p:cNvPr>
          <p:cNvSpPr>
            <a:spLocks noGrp="1" noChangeArrowheads="1"/>
          </p:cNvSpPr>
          <p:nvPr>
            <p:ph idx="1"/>
          </p:nvPr>
        </p:nvSpPr>
        <p:spPr>
          <a:xfrm>
            <a:off x="1219201" y="1123486"/>
            <a:ext cx="9639868" cy="3516753"/>
          </a:xfrm>
        </p:spPr>
        <p:txBody>
          <a:bodyPr anchor="ctr">
            <a:normAutofit/>
          </a:bodyPr>
          <a:lstStyle/>
          <a:p>
            <a:r>
              <a:rPr lang="en-US" altLang="en-US"/>
              <a:t>Vehicle emission fee</a:t>
            </a:r>
          </a:p>
          <a:p>
            <a:pPr lvl="1"/>
            <a:r>
              <a:rPr lang="en-US" altLang="en-US"/>
              <a:t>In many states, you are required to have your car tested to be sure it is meeting environment standards for vehicle emissions. </a:t>
            </a:r>
          </a:p>
          <a:p>
            <a:pPr lvl="1"/>
            <a:r>
              <a:rPr lang="en-US" altLang="en-US"/>
              <a:t>Vehicle emission tests are often required every two years once the car is four or more years old.</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73F2163C-1CEC-4B8F-A3F3-76628B941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F9B03-75B9-48BB-81A7-97D82287FC87}"/>
              </a:ext>
            </a:extLst>
          </p:cNvPr>
          <p:cNvSpPr>
            <a:spLocks noGrp="1"/>
          </p:cNvSpPr>
          <p:nvPr>
            <p:ph type="title"/>
          </p:nvPr>
        </p:nvSpPr>
        <p:spPr>
          <a:xfrm>
            <a:off x="643467" y="4728633"/>
            <a:ext cx="10905066" cy="1485900"/>
          </a:xfrm>
          <a:prstGeom prst="rect">
            <a:avLst/>
          </a:prstGeom>
          <a:noFill/>
        </p:spPr>
        <p:txBody>
          <a:bodyPr>
            <a:normAutofit/>
          </a:bodyPr>
          <a:lstStyle/>
          <a:p>
            <a:pPr algn="ctr"/>
            <a:r>
              <a:rPr lang="en-US"/>
              <a:t>Making Good Money Decisions Can Be Hard…</a:t>
            </a:r>
          </a:p>
        </p:txBody>
      </p:sp>
      <p:graphicFrame>
        <p:nvGraphicFramePr>
          <p:cNvPr id="5" name="Content Placeholder 2">
            <a:extLst>
              <a:ext uri="{FF2B5EF4-FFF2-40B4-BE49-F238E27FC236}">
                <a16:creationId xmlns:a16="http://schemas.microsoft.com/office/drawing/2014/main" id="{8212A0F0-CAF8-45C9-BD92-D3274121B430}"/>
              </a:ext>
            </a:extLst>
          </p:cNvPr>
          <p:cNvGraphicFramePr>
            <a:graphicFrameLocks noGrp="1"/>
          </p:cNvGraphicFramePr>
          <p:nvPr>
            <p:ph idx="1"/>
            <p:extLst>
              <p:ext uri="{D42A27DB-BD31-4B8C-83A1-F6EECF244321}">
                <p14:modId xmlns:p14="http://schemas.microsoft.com/office/powerpoint/2010/main" val="1219872483"/>
              </p:ext>
            </p:extLst>
          </p:nvPr>
        </p:nvGraphicFramePr>
        <p:xfrm>
          <a:off x="643467" y="643467"/>
          <a:ext cx="1090506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18" name="Rectangle 2">
            <a:extLst>
              <a:ext uri="{FF2B5EF4-FFF2-40B4-BE49-F238E27FC236}">
                <a16:creationId xmlns:a16="http://schemas.microsoft.com/office/drawing/2014/main" id="{923AB4FC-454A-4AE3-8A71-5E45EEED5185}"/>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Costs of Owning a Car</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19" name="Rectangle 3">
            <a:extLst>
              <a:ext uri="{FF2B5EF4-FFF2-40B4-BE49-F238E27FC236}">
                <a16:creationId xmlns:a16="http://schemas.microsoft.com/office/drawing/2014/main" id="{88C3BAE9-FC9F-4F72-A6E9-1820F23DA0CA}"/>
              </a:ext>
            </a:extLst>
          </p:cNvPr>
          <p:cNvSpPr>
            <a:spLocks noGrp="1" noChangeArrowheads="1"/>
          </p:cNvSpPr>
          <p:nvPr>
            <p:ph idx="1"/>
          </p:nvPr>
        </p:nvSpPr>
        <p:spPr>
          <a:xfrm>
            <a:off x="6176720" y="791570"/>
            <a:ext cx="4892308" cy="5262390"/>
          </a:xfrm>
        </p:spPr>
        <p:txBody>
          <a:bodyPr anchor="ctr">
            <a:normAutofit/>
          </a:bodyPr>
          <a:lstStyle/>
          <a:p>
            <a:r>
              <a:rPr lang="en-US" altLang="en-US" sz="1800"/>
              <a:t>Maintenance and repairs</a:t>
            </a:r>
          </a:p>
          <a:p>
            <a:pPr lvl="1"/>
            <a:r>
              <a:rPr lang="en-US" altLang="en-US" sz="1800"/>
              <a:t>The owner’s manual will tell you what services your car needs and how often.</a:t>
            </a:r>
          </a:p>
          <a:p>
            <a:pPr lvl="1"/>
            <a:r>
              <a:rPr lang="en-US" altLang="en-US" sz="1800"/>
              <a:t>You should also plan for unscheduled repairs. </a:t>
            </a:r>
          </a:p>
          <a:p>
            <a:pPr lvl="1"/>
            <a:r>
              <a:rPr lang="en-US" altLang="en-US" sz="1800"/>
              <a:t>You should expect to replace parts as they wear out.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7042" name="Rectangle 2">
            <a:extLst>
              <a:ext uri="{FF2B5EF4-FFF2-40B4-BE49-F238E27FC236}">
                <a16:creationId xmlns:a16="http://schemas.microsoft.com/office/drawing/2014/main" id="{1CE2DA10-6677-4069-9B36-75A4420741C2}"/>
              </a:ext>
            </a:extLst>
          </p:cNvPr>
          <p:cNvSpPr>
            <a:spLocks noGrp="1" noChangeArrowheads="1"/>
          </p:cNvSpPr>
          <p:nvPr>
            <p:ph type="title"/>
          </p:nvPr>
        </p:nvSpPr>
        <p:spPr>
          <a:xfrm>
            <a:off x="1105469" y="5423537"/>
            <a:ext cx="9867331" cy="868081"/>
          </a:xfrm>
        </p:spPr>
        <p:txBody>
          <a:bodyPr anchor="ctr">
            <a:normAutofit/>
          </a:bodyPr>
          <a:lstStyle/>
          <a:p>
            <a:r>
              <a:rPr lang="en-US" altLang="en-US"/>
              <a:t>Costs of Owning a Car</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87043" name="Rectangle 3">
            <a:extLst>
              <a:ext uri="{FF2B5EF4-FFF2-40B4-BE49-F238E27FC236}">
                <a16:creationId xmlns:a16="http://schemas.microsoft.com/office/drawing/2014/main" id="{3D69B714-5869-4CA6-ADCA-B964F13F32B9}"/>
              </a:ext>
            </a:extLst>
          </p:cNvPr>
          <p:cNvSpPr>
            <a:spLocks noGrp="1" noChangeArrowheads="1"/>
          </p:cNvSpPr>
          <p:nvPr>
            <p:ph idx="1"/>
          </p:nvPr>
        </p:nvSpPr>
        <p:spPr>
          <a:xfrm>
            <a:off x="1219201" y="1123486"/>
            <a:ext cx="9639868" cy="3516753"/>
          </a:xfrm>
        </p:spPr>
        <p:txBody>
          <a:bodyPr anchor="ctr">
            <a:normAutofit/>
          </a:bodyPr>
          <a:lstStyle/>
          <a:p>
            <a:r>
              <a:rPr lang="en-US" altLang="en-US" dirty="0"/>
              <a:t>Accessories</a:t>
            </a:r>
          </a:p>
          <a:p>
            <a:pPr lvl="1"/>
            <a:r>
              <a:rPr lang="en-US" altLang="en-US" dirty="0"/>
              <a:t>Many people choose to add certain features to make their vehicles safer, more functional and attractive, or more efficient. </a:t>
            </a:r>
          </a:p>
          <a:p>
            <a:pPr lvl="1"/>
            <a:r>
              <a:rPr lang="en-US" altLang="en-US" dirty="0"/>
              <a:t>These items include GPS systems, Bluetooth, DVD players, snow tires, wheel covers, striping and paint features, alarm systems, and sound systems. </a:t>
            </a:r>
          </a:p>
          <a:p>
            <a:pPr lvl="2"/>
            <a:r>
              <a:rPr lang="en-US" altLang="en-US" dirty="0"/>
              <a:t>In some cases, these accessories will add to the value of the vehicle. </a:t>
            </a:r>
          </a:p>
          <a:p>
            <a:pPr lvl="2"/>
            <a:r>
              <a:rPr lang="en-US" altLang="en-US" dirty="0"/>
              <a:t>In other cases, they will subtract from it. </a:t>
            </a:r>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40" name="Rectangle 4">
            <a:extLst>
              <a:ext uri="{FF2B5EF4-FFF2-40B4-BE49-F238E27FC236}">
                <a16:creationId xmlns:a16="http://schemas.microsoft.com/office/drawing/2014/main" id="{D25175DB-6196-4978-BB70-CAA79CD29509}"/>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Extending the Life of Your Car</a:t>
            </a:r>
          </a:p>
        </p:txBody>
      </p:sp>
      <p:sp>
        <p:nvSpPr>
          <p:cNvPr id="76" name="Rectangle 75">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41" name="Rectangle 5">
            <a:extLst>
              <a:ext uri="{FF2B5EF4-FFF2-40B4-BE49-F238E27FC236}">
                <a16:creationId xmlns:a16="http://schemas.microsoft.com/office/drawing/2014/main" id="{0D3A4CFA-1948-43C8-B09C-9D6E3FFC674E}"/>
              </a:ext>
            </a:extLst>
          </p:cNvPr>
          <p:cNvSpPr>
            <a:spLocks noGrp="1" noChangeArrowheads="1"/>
          </p:cNvSpPr>
          <p:nvPr>
            <p:ph idx="1"/>
          </p:nvPr>
        </p:nvSpPr>
        <p:spPr>
          <a:xfrm>
            <a:off x="6176720" y="791570"/>
            <a:ext cx="4892308" cy="5262390"/>
          </a:xfrm>
        </p:spPr>
        <p:txBody>
          <a:bodyPr anchor="ctr">
            <a:normAutofit/>
          </a:bodyPr>
          <a:lstStyle/>
          <a:p>
            <a:r>
              <a:rPr lang="en-US" altLang="en-US" sz="1800"/>
              <a:t>Maintain fluid levels</a:t>
            </a:r>
          </a:p>
          <a:p>
            <a:pPr lvl="1"/>
            <a:r>
              <a:rPr lang="en-US" altLang="en-US" sz="1800"/>
              <a:t>Lubrication, oil change, and oil filter replacement</a:t>
            </a:r>
          </a:p>
          <a:p>
            <a:pPr lvl="1"/>
            <a:r>
              <a:rPr lang="en-US" altLang="en-US" sz="1800"/>
              <a:t>Other fluids</a:t>
            </a:r>
          </a:p>
          <a:p>
            <a:r>
              <a:rPr lang="en-US" altLang="en-US" sz="1800"/>
              <a:t>Perform routine maintenance</a:t>
            </a:r>
          </a:p>
          <a:p>
            <a:pPr lvl="1"/>
            <a:r>
              <a:rPr lang="en-US" altLang="en-US" sz="1800"/>
              <a:t>Inspect and replace as needed</a:t>
            </a:r>
          </a:p>
          <a:p>
            <a:pPr lvl="1"/>
            <a:r>
              <a:rPr lang="en-US" altLang="en-US" sz="1800"/>
              <a:t>Use guideline in owner’s manual</a:t>
            </a:r>
          </a:p>
          <a:p>
            <a:r>
              <a:rPr lang="en-US" altLang="en-US" sz="1800"/>
              <a:t>Keep your car in a garage</a:t>
            </a:r>
          </a:p>
          <a:p>
            <a:pPr lvl="1"/>
            <a:r>
              <a:rPr lang="en-US" altLang="en-US" sz="1800"/>
              <a:t>Protects the vehicle from theft and vandalism</a:t>
            </a:r>
          </a:p>
          <a:p>
            <a:pPr lvl="1"/>
            <a:r>
              <a:rPr lang="en-US" altLang="en-US" sz="1800"/>
              <a:t>Protects the vehicle from weather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8066" name="Rectangle 2">
            <a:extLst>
              <a:ext uri="{FF2B5EF4-FFF2-40B4-BE49-F238E27FC236}">
                <a16:creationId xmlns:a16="http://schemas.microsoft.com/office/drawing/2014/main" id="{AE41D581-C8AD-41E6-AD4E-AE9B9692AF7E}"/>
              </a:ext>
            </a:extLst>
          </p:cNvPr>
          <p:cNvSpPr>
            <a:spLocks noGrp="1" noChangeArrowheads="1"/>
          </p:cNvSpPr>
          <p:nvPr>
            <p:ph type="title"/>
          </p:nvPr>
        </p:nvSpPr>
        <p:spPr>
          <a:xfrm>
            <a:off x="1105469" y="5423537"/>
            <a:ext cx="9867331" cy="868081"/>
          </a:xfrm>
        </p:spPr>
        <p:txBody>
          <a:bodyPr anchor="ctr">
            <a:normAutofit/>
          </a:bodyPr>
          <a:lstStyle/>
          <a:p>
            <a:r>
              <a:rPr lang="en-US" altLang="en-US"/>
              <a:t>Extending the Life of Your Car</a:t>
            </a:r>
          </a:p>
        </p:txBody>
      </p:sp>
      <p:sp>
        <p:nvSpPr>
          <p:cNvPr id="74" name="Freeform: Shape 73">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76" name="Freeform: Shape 75">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88067" name="Rectangle 3">
            <a:extLst>
              <a:ext uri="{FF2B5EF4-FFF2-40B4-BE49-F238E27FC236}">
                <a16:creationId xmlns:a16="http://schemas.microsoft.com/office/drawing/2014/main" id="{187E8CF5-9E87-4261-A335-D019722286F7}"/>
              </a:ext>
            </a:extLst>
          </p:cNvPr>
          <p:cNvSpPr>
            <a:spLocks noGrp="1" noChangeArrowheads="1"/>
          </p:cNvSpPr>
          <p:nvPr>
            <p:ph idx="1"/>
          </p:nvPr>
        </p:nvSpPr>
        <p:spPr>
          <a:xfrm>
            <a:off x="1219201" y="1123486"/>
            <a:ext cx="9639868" cy="3516753"/>
          </a:xfrm>
        </p:spPr>
        <p:txBody>
          <a:bodyPr anchor="ctr">
            <a:normAutofit/>
          </a:bodyPr>
          <a:lstStyle/>
          <a:p>
            <a:r>
              <a:rPr lang="en-US" altLang="en-US" dirty="0"/>
              <a:t>Preserve the exterior.</a:t>
            </a:r>
            <a:endParaRPr lang="en-US" altLang="en-US"/>
          </a:p>
          <a:p>
            <a:pPr lvl="1"/>
            <a:r>
              <a:rPr lang="en-US" altLang="en-US" dirty="0"/>
              <a:t>Wash car regularly</a:t>
            </a:r>
            <a:endParaRPr lang="en-US" altLang="en-US"/>
          </a:p>
          <a:p>
            <a:pPr lvl="1"/>
            <a:r>
              <a:rPr lang="en-US" altLang="en-US" dirty="0"/>
              <a:t>Wax the paint twice a year</a:t>
            </a:r>
            <a:endParaRPr lang="en-US" altLang="en-US"/>
          </a:p>
          <a:p>
            <a:pPr lvl="2"/>
            <a:r>
              <a:rPr lang="en-US" altLang="en-US" dirty="0"/>
              <a:t>Once the paint has begun to </a:t>
            </a:r>
            <a:r>
              <a:rPr lang="en-US" altLang="en-US" b="1"/>
              <a:t>oxidize</a:t>
            </a:r>
            <a:r>
              <a:rPr lang="en-US" altLang="en-US" dirty="0"/>
              <a:t> (permanently lose its color and shine because of chemical reaction with the air), it is very difficult to restore the original gloss. </a:t>
            </a:r>
            <a:endParaRPr lang="en-US" altLang="en-US"/>
          </a:p>
          <a:p>
            <a:pPr lvl="1"/>
            <a:r>
              <a:rPr lang="en-US" altLang="en-US" dirty="0"/>
              <a:t>Consider a car detail</a:t>
            </a:r>
            <a:endParaRPr lang="en-US" altLang="en-US"/>
          </a:p>
          <a:p>
            <a:pPr lvl="2"/>
            <a:r>
              <a:rPr lang="en-US" altLang="en-US" dirty="0"/>
              <a:t>A </a:t>
            </a:r>
            <a:r>
              <a:rPr lang="en-US" altLang="en-US" b="1"/>
              <a:t>car detail</a:t>
            </a:r>
            <a:r>
              <a:rPr lang="en-US" altLang="en-US" dirty="0"/>
              <a:t> is a service provided by specialists who clean and polish the outside, along with cleaning and treating the interior.</a:t>
            </a:r>
            <a:endParaRPr lang="en-US" altLang="en-US"/>
          </a:p>
        </p:txBody>
      </p:sp>
      <p:sp>
        <p:nvSpPr>
          <p:cNvPr id="78" name="Rectangle 77">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90" name="Rectangle 2">
            <a:extLst>
              <a:ext uri="{FF2B5EF4-FFF2-40B4-BE49-F238E27FC236}">
                <a16:creationId xmlns:a16="http://schemas.microsoft.com/office/drawing/2014/main" id="{D7B10AE0-0A75-432B-AA8D-4B94050BFC52}"/>
              </a:ext>
            </a:extLst>
          </p:cNvPr>
          <p:cNvSpPr>
            <a:spLocks noGrp="1" noChangeArrowheads="1"/>
          </p:cNvSpPr>
          <p:nvPr>
            <p:ph type="title"/>
          </p:nvPr>
        </p:nvSpPr>
        <p:spPr>
          <a:xfrm>
            <a:off x="640081" y="791570"/>
            <a:ext cx="4018839" cy="5262390"/>
          </a:xfrm>
        </p:spPr>
        <p:txBody>
          <a:bodyPr anchor="ctr">
            <a:normAutofit/>
          </a:bodyPr>
          <a:lstStyle/>
          <a:p>
            <a:pPr algn="r"/>
            <a:r>
              <a:rPr lang="en-US" altLang="en-US" sz="4800">
                <a:solidFill>
                  <a:schemeClr val="bg2"/>
                </a:solidFill>
              </a:rPr>
              <a:t>Extending the Life of Your Car</a:t>
            </a:r>
          </a:p>
        </p:txBody>
      </p:sp>
      <p:sp>
        <p:nvSpPr>
          <p:cNvPr id="74" name="Rectangle 73">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91" name="Rectangle 3">
            <a:extLst>
              <a:ext uri="{FF2B5EF4-FFF2-40B4-BE49-F238E27FC236}">
                <a16:creationId xmlns:a16="http://schemas.microsoft.com/office/drawing/2014/main" id="{17367790-5F42-453C-AC19-4F3A66885E6F}"/>
              </a:ext>
            </a:extLst>
          </p:cNvPr>
          <p:cNvSpPr>
            <a:spLocks noGrp="1" noChangeArrowheads="1"/>
          </p:cNvSpPr>
          <p:nvPr>
            <p:ph idx="1"/>
          </p:nvPr>
        </p:nvSpPr>
        <p:spPr>
          <a:xfrm>
            <a:off x="6176720" y="791570"/>
            <a:ext cx="4892308" cy="5262390"/>
          </a:xfrm>
        </p:spPr>
        <p:txBody>
          <a:bodyPr anchor="ctr">
            <a:normAutofit/>
          </a:bodyPr>
          <a:lstStyle/>
          <a:p>
            <a:r>
              <a:rPr lang="en-US" altLang="en-US" sz="1800"/>
              <a:t>Preserve the interior.</a:t>
            </a:r>
          </a:p>
          <a:p>
            <a:r>
              <a:rPr lang="en-US" altLang="en-US" sz="1800"/>
              <a:t>Clean and protect the upholstery.</a:t>
            </a:r>
          </a:p>
          <a:p>
            <a:pPr lvl="1"/>
            <a:r>
              <a:rPr lang="en-US" altLang="en-US" sz="1800"/>
              <a:t>The </a:t>
            </a:r>
            <a:r>
              <a:rPr lang="en-US" altLang="en-US" sz="1800" b="1"/>
              <a:t>upholstery</a:t>
            </a:r>
            <a:r>
              <a:rPr lang="en-US" altLang="en-US" sz="1800"/>
              <a:t> is the seat-covering material. </a:t>
            </a:r>
          </a:p>
          <a:p>
            <a:pPr lvl="1"/>
            <a:r>
              <a:rPr lang="en-US" altLang="en-US" sz="1800"/>
              <a:t>Upholstery choices include cloth, vinyl, and leather.</a:t>
            </a:r>
          </a:p>
          <a:p>
            <a:r>
              <a:rPr lang="en-US" altLang="en-US" sz="1800"/>
              <a:t>Clean and protect the carpet.</a:t>
            </a:r>
          </a:p>
          <a:p>
            <a:pPr lvl="1"/>
            <a:r>
              <a:rPr lang="en-US" altLang="en-US" sz="1800"/>
              <a:t>Use floor mats.</a:t>
            </a:r>
          </a:p>
          <a:p>
            <a:pPr lvl="1"/>
            <a:r>
              <a:rPr lang="en-US" altLang="en-US" sz="1800"/>
              <a:t>Vacuum regularly.</a:t>
            </a:r>
          </a:p>
          <a:p>
            <a:r>
              <a:rPr lang="en-US" altLang="en-US" sz="1800"/>
              <a:t>Use appropriate products to protect vinyl dashboards and plastic interior surfaces.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7B91C81-119B-4110-A619-6767539FC4E8}"/>
              </a:ext>
            </a:extLst>
          </p:cNvPr>
          <p:cNvSpPr>
            <a:spLocks noGrp="1" noChangeArrowheads="1"/>
          </p:cNvSpPr>
          <p:nvPr>
            <p:ph type="title"/>
          </p:nvPr>
        </p:nvSpPr>
        <p:spPr/>
        <p:txBody>
          <a:bodyPr/>
          <a:lstStyle/>
          <a:p>
            <a:r>
              <a:rPr lang="en-US" altLang="en-US"/>
              <a:t>Extending the Life of Your Car</a:t>
            </a:r>
          </a:p>
        </p:txBody>
      </p:sp>
      <p:sp>
        <p:nvSpPr>
          <p:cNvPr id="90115" name="Rectangle 3">
            <a:extLst>
              <a:ext uri="{FF2B5EF4-FFF2-40B4-BE49-F238E27FC236}">
                <a16:creationId xmlns:a16="http://schemas.microsoft.com/office/drawing/2014/main" id="{06219C50-BAE2-472A-A085-6C547227610B}"/>
              </a:ext>
            </a:extLst>
          </p:cNvPr>
          <p:cNvSpPr>
            <a:spLocks noGrp="1" noChangeArrowheads="1"/>
          </p:cNvSpPr>
          <p:nvPr>
            <p:ph idx="1"/>
          </p:nvPr>
        </p:nvSpPr>
        <p:spPr/>
        <p:txBody>
          <a:bodyPr/>
          <a:lstStyle/>
          <a:p>
            <a:r>
              <a:rPr lang="en-US" altLang="en-US"/>
              <a:t>Follow wise driving habits.</a:t>
            </a:r>
          </a:p>
          <a:p>
            <a:pPr lvl="1"/>
            <a:r>
              <a:rPr lang="en-US" altLang="en-US"/>
              <a:t>Good driving habits can keep your vehicle running efficiently for years.</a:t>
            </a:r>
          </a:p>
          <a:p>
            <a:pPr lvl="1"/>
            <a:r>
              <a:rPr lang="en-US" altLang="en-US"/>
              <a:t>Some new vehicles have a “break-in period,” during which you may need to drive differently.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353CA-78BB-4B8A-A8FB-A9D27D754BAE}"/>
              </a:ext>
            </a:extLst>
          </p:cNvPr>
          <p:cNvSpPr>
            <a:spLocks noGrp="1"/>
          </p:cNvSpPr>
          <p:nvPr>
            <p:ph type="ctrTitle"/>
          </p:nvPr>
        </p:nvSpPr>
        <p:spPr>
          <a:xfrm>
            <a:off x="752858" y="4736961"/>
            <a:ext cx="10720685" cy="936769"/>
          </a:xfrm>
        </p:spPr>
        <p:txBody>
          <a:bodyPr>
            <a:normAutofit/>
          </a:bodyPr>
          <a:lstStyle/>
          <a:p>
            <a:r>
              <a:rPr lang="en-US" sz="4400"/>
              <a:t>Identity Theft and Fraud Prevention</a:t>
            </a:r>
          </a:p>
        </p:txBody>
      </p:sp>
      <p:pic>
        <p:nvPicPr>
          <p:cNvPr id="19" name="Picture 18" descr="shutterstock_223094779.jpg">
            <a:extLst>
              <a:ext uri="{FF2B5EF4-FFF2-40B4-BE49-F238E27FC236}">
                <a16:creationId xmlns:a16="http://schemas.microsoft.com/office/drawing/2014/main" id="{60431688-BAE4-4611-8D73-37941677BB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10"/>
            <a:ext cx="2966149" cy="4187119"/>
          </a:xfrm>
          <a:prstGeom prst="rect">
            <a:avLst/>
          </a:prstGeom>
        </p:spPr>
      </p:pic>
      <p:pic>
        <p:nvPicPr>
          <p:cNvPr id="18" name="Picture 17" descr="shutterstock_101559832.jpg">
            <a:extLst>
              <a:ext uri="{FF2B5EF4-FFF2-40B4-BE49-F238E27FC236}">
                <a16:creationId xmlns:a16="http://schemas.microsoft.com/office/drawing/2014/main" id="{6C9CC949-B782-4010-B568-013C3D5E1F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0861" y="10"/>
            <a:ext cx="2972784" cy="4187119"/>
          </a:xfrm>
          <a:prstGeom prst="rect">
            <a:avLst/>
          </a:prstGeom>
        </p:spPr>
      </p:pic>
      <p:pic>
        <p:nvPicPr>
          <p:cNvPr id="16" name="Picture 15" descr="shutterstock_268703981.jpg">
            <a:extLst>
              <a:ext uri="{FF2B5EF4-FFF2-40B4-BE49-F238E27FC236}">
                <a16:creationId xmlns:a16="http://schemas.microsoft.com/office/drawing/2014/main" id="{E49AA797-0D98-4100-89D2-9E0CF43006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8356" y="10"/>
            <a:ext cx="2972784" cy="4187119"/>
          </a:xfrm>
          <a:prstGeom prst="rect">
            <a:avLst/>
          </a:prstGeom>
        </p:spPr>
      </p:pic>
      <p:pic>
        <p:nvPicPr>
          <p:cNvPr id="20" name="Picture 19" descr="shutterstock_252794410.jpg">
            <a:extLst>
              <a:ext uri="{FF2B5EF4-FFF2-40B4-BE49-F238E27FC236}">
                <a16:creationId xmlns:a16="http://schemas.microsoft.com/office/drawing/2014/main" id="{A2640D26-2CA0-454D-912B-E2D08AD618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25855" y="10"/>
            <a:ext cx="2966142" cy="4187119"/>
          </a:xfrm>
          <a:prstGeom prst="rect">
            <a:avLst/>
          </a:prstGeom>
        </p:spPr>
      </p:pic>
      <p:sp>
        <p:nvSpPr>
          <p:cNvPr id="29" name="Freeform: Shape 28">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1" name="Freeform: Shape 30">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3282077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36DB65F1-BC63-44CA-AFFA-F0C2C6A36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7291" y="634028"/>
            <a:ext cx="6221689" cy="3732835"/>
          </a:xfrm>
        </p:spPr>
        <p:txBody>
          <a:bodyPr vert="horz" lIns="91440" tIns="45720" rIns="91440" bIns="45720" rtlCol="0" anchor="b">
            <a:normAutofit/>
          </a:bodyPr>
          <a:lstStyle/>
          <a:p>
            <a:pPr algn="ctr"/>
            <a:r>
              <a:rPr lang="en-US" sz="7200" cap="all"/>
              <a:t>Could This Happen To You?</a:t>
            </a:r>
          </a:p>
        </p:txBody>
      </p:sp>
      <p:sp>
        <p:nvSpPr>
          <p:cNvPr id="15" name="Freeform 6">
            <a:extLst>
              <a:ext uri="{FF2B5EF4-FFF2-40B4-BE49-F238E27FC236}">
                <a16:creationId xmlns:a16="http://schemas.microsoft.com/office/drawing/2014/main" id="{F39BC343-01E4-47F5-9892-8737C6AD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42142"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575A3074-02C0-487B-BDAE-B7790788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3" descr="MV5BMTY3NzM5MTk2Nl5BMl5BanBnXkFtZTcwMDQ4MjQ3OA@@._V1_SX214_AL_.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1403" y="1374727"/>
            <a:ext cx="2719859" cy="4308561"/>
          </a:xfrm>
          <a:prstGeom prst="rect">
            <a:avLst/>
          </a:prstGeom>
        </p:spPr>
      </p:pic>
    </p:spTree>
    <p:extLst>
      <p:ext uri="{BB962C8B-B14F-4D97-AF65-F5344CB8AC3E}">
        <p14:creationId xmlns:p14="http://schemas.microsoft.com/office/powerpoint/2010/main" val="1607540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Fraud </a:t>
            </a:r>
          </a:p>
        </p:txBody>
      </p:sp>
      <p:graphicFrame>
        <p:nvGraphicFramePr>
          <p:cNvPr id="4" name="Content Placeholder 3"/>
          <p:cNvGraphicFramePr>
            <a:graphicFrameLocks noGrp="1"/>
          </p:cNvGraphicFramePr>
          <p:nvPr>
            <p:ph idx="1"/>
          </p:nvPr>
        </p:nvGraphicFramePr>
        <p:xfrm>
          <a:off x="1782418" y="1706150"/>
          <a:ext cx="8229600" cy="3528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617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Fraud </a:t>
            </a:r>
          </a:p>
        </p:txBody>
      </p:sp>
      <p:graphicFrame>
        <p:nvGraphicFramePr>
          <p:cNvPr id="4" name="Content Placeholder 3"/>
          <p:cNvGraphicFramePr>
            <a:graphicFrameLocks noGrp="1"/>
          </p:cNvGraphicFramePr>
          <p:nvPr>
            <p:ph idx="1"/>
          </p:nvPr>
        </p:nvGraphicFramePr>
        <p:xfrm>
          <a:off x="1981200" y="1822451"/>
          <a:ext cx="8229600"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103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B84D-5C19-4101-BF74-05F30C1169B7}"/>
              </a:ext>
            </a:extLst>
          </p:cNvPr>
          <p:cNvSpPr>
            <a:spLocks noGrp="1"/>
          </p:cNvSpPr>
          <p:nvPr>
            <p:ph type="title"/>
          </p:nvPr>
        </p:nvSpPr>
        <p:spPr>
          <a:xfrm>
            <a:off x="1065212" y="304800"/>
            <a:ext cx="10058402" cy="1219200"/>
          </a:xfrm>
          <a:prstGeom prst="rect">
            <a:avLst/>
          </a:prstGeom>
        </p:spPr>
        <p:txBody>
          <a:bodyPr anchor="b">
            <a:normAutofit/>
          </a:bodyPr>
          <a:lstStyle/>
          <a:p>
            <a:r>
              <a:rPr lang="en-US" dirty="0"/>
              <a:t>Changing Habits</a:t>
            </a:r>
          </a:p>
        </p:txBody>
      </p:sp>
      <p:sp>
        <p:nvSpPr>
          <p:cNvPr id="3" name="Content Placeholder 2">
            <a:extLst>
              <a:ext uri="{FF2B5EF4-FFF2-40B4-BE49-F238E27FC236}">
                <a16:creationId xmlns:a16="http://schemas.microsoft.com/office/drawing/2014/main" id="{33B79E34-DA35-4DF9-8137-0B2DD9940FAD}"/>
              </a:ext>
            </a:extLst>
          </p:cNvPr>
          <p:cNvSpPr>
            <a:spLocks noGrp="1"/>
          </p:cNvSpPr>
          <p:nvPr>
            <p:ph sz="half" idx="1"/>
          </p:nvPr>
        </p:nvSpPr>
        <p:spPr>
          <a:xfrm>
            <a:off x="5461348" y="1127341"/>
            <a:ext cx="6200384" cy="5090041"/>
          </a:xfrm>
          <a:prstGeom prst="rect">
            <a:avLst/>
          </a:prstGeom>
        </p:spPr>
        <p:txBody>
          <a:bodyPr>
            <a:normAutofit/>
          </a:bodyPr>
          <a:lstStyle/>
          <a:p>
            <a:r>
              <a:rPr lang="en-US" dirty="0"/>
              <a:t>Start Small</a:t>
            </a:r>
          </a:p>
          <a:p>
            <a:pPr lvl="1"/>
            <a:r>
              <a:rPr lang="en-US" dirty="0"/>
              <a:t>The Brain loves the routine</a:t>
            </a:r>
          </a:p>
          <a:p>
            <a:r>
              <a:rPr lang="en-US" dirty="0"/>
              <a:t>Preparation </a:t>
            </a:r>
          </a:p>
          <a:p>
            <a:pPr lvl="1"/>
            <a:r>
              <a:rPr lang="en-US" dirty="0"/>
              <a:t>Dust of your piggy bank or wallet</a:t>
            </a:r>
          </a:p>
          <a:p>
            <a:r>
              <a:rPr lang="en-US" dirty="0"/>
              <a:t>Write It Down</a:t>
            </a:r>
          </a:p>
          <a:p>
            <a:pPr lvl="1"/>
            <a:r>
              <a:rPr lang="en-US" dirty="0"/>
              <a:t>Goal charts, spending plans and other printouts provided</a:t>
            </a:r>
          </a:p>
          <a:p>
            <a:r>
              <a:rPr lang="en-US" dirty="0"/>
              <a:t>Give yourself time</a:t>
            </a:r>
          </a:p>
          <a:p>
            <a:pPr lvl="1"/>
            <a:r>
              <a:rPr lang="en-US" dirty="0"/>
              <a:t>Creating new habits take time</a:t>
            </a:r>
          </a:p>
          <a:p>
            <a:pPr lvl="1"/>
            <a:r>
              <a:rPr lang="en-US" dirty="0"/>
              <a:t>Get a parent, sibling, or friend to help </a:t>
            </a:r>
          </a:p>
          <a:p>
            <a:r>
              <a:rPr lang="en-US" dirty="0"/>
              <a:t>Be Flexible </a:t>
            </a:r>
          </a:p>
          <a:p>
            <a:pPr lvl="1"/>
            <a:r>
              <a:rPr lang="en-US" dirty="0"/>
              <a:t>If you make a mistake, it is ok! Adults have a hard time too, Just Ask?</a:t>
            </a:r>
          </a:p>
          <a:p>
            <a:endParaRPr lang="en-US" dirty="0"/>
          </a:p>
        </p:txBody>
      </p:sp>
      <p:pic>
        <p:nvPicPr>
          <p:cNvPr id="6" name="Picture 5" descr="A street sign on a pole&#10;&#10;Description automatically generated">
            <a:extLst>
              <a:ext uri="{FF2B5EF4-FFF2-40B4-BE49-F238E27FC236}">
                <a16:creationId xmlns:a16="http://schemas.microsoft.com/office/drawing/2014/main" id="{E69F4B84-D2E0-473C-A27C-A49ECCF35CBC}"/>
              </a:ext>
            </a:extLst>
          </p:cNvPr>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r="-3291" b="50003"/>
          <a:stretch/>
        </p:blipFill>
        <p:spPr>
          <a:xfrm>
            <a:off x="1527201" y="1989806"/>
            <a:ext cx="2869434" cy="2544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14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0824" y="685800"/>
            <a:ext cx="6176776" cy="1485900"/>
          </a:xfrm>
        </p:spPr>
        <p:txBody>
          <a:bodyPr>
            <a:normAutofit/>
          </a:bodyPr>
          <a:lstStyle/>
          <a:p>
            <a:r>
              <a:rPr lang="en-US" dirty="0"/>
              <a:t>Phishing</a:t>
            </a:r>
          </a:p>
        </p:txBody>
      </p:sp>
      <p:pic>
        <p:nvPicPr>
          <p:cNvPr id="4" name="Picture 3" descr="shutterstock_223094779.jpg"/>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 y="10"/>
            <a:ext cx="4602146" cy="6857990"/>
          </a:xfrm>
          <a:prstGeom prst="rect">
            <a:avLst/>
          </a:prstGeom>
        </p:spPr>
      </p:pic>
      <p:sp>
        <p:nvSpPr>
          <p:cNvPr id="9" name="Rectangle 8">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0824" y="2286000"/>
            <a:ext cx="6176776" cy="3581400"/>
          </a:xfrm>
        </p:spPr>
        <p:txBody>
          <a:bodyPr>
            <a:normAutofit/>
          </a:bodyPr>
          <a:lstStyle/>
          <a:p>
            <a:r>
              <a:rPr lang="en-US" dirty="0"/>
              <a:t>What is Phishing?</a:t>
            </a:r>
          </a:p>
          <a:p>
            <a:pPr lvl="1"/>
            <a:r>
              <a:rPr lang="en-US" dirty="0"/>
              <a:t>Phishing is when fraudsters pretend to be from well-known companies, organizations, or government agencies, while asking for personal information. </a:t>
            </a:r>
          </a:p>
        </p:txBody>
      </p:sp>
    </p:spTree>
    <p:extLst>
      <p:ext uri="{BB962C8B-B14F-4D97-AF65-F5344CB8AC3E}">
        <p14:creationId xmlns:p14="http://schemas.microsoft.com/office/powerpoint/2010/main" val="2067389072"/>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793475" cy="1485900"/>
          </a:xfrm>
        </p:spPr>
        <p:txBody>
          <a:bodyPr>
            <a:normAutofit/>
          </a:bodyPr>
          <a:lstStyle/>
          <a:p>
            <a:r>
              <a:rPr lang="en-US" dirty="0"/>
              <a:t>Phishing Tips</a:t>
            </a:r>
          </a:p>
        </p:txBody>
      </p:sp>
      <p:sp>
        <p:nvSpPr>
          <p:cNvPr id="3" name="Content Placeholder 2"/>
          <p:cNvSpPr>
            <a:spLocks noGrp="1"/>
          </p:cNvSpPr>
          <p:nvPr>
            <p:ph idx="1"/>
          </p:nvPr>
        </p:nvSpPr>
        <p:spPr>
          <a:xfrm>
            <a:off x="784743" y="2286000"/>
            <a:ext cx="5793475" cy="3581400"/>
          </a:xfrm>
        </p:spPr>
        <p:txBody>
          <a:bodyPr>
            <a:normAutofit/>
          </a:bodyPr>
          <a:lstStyle/>
          <a:p>
            <a:r>
              <a:rPr lang="en-US" sz="1600" dirty="0"/>
              <a:t>Only open emails, attachments, and links from people you know.</a:t>
            </a:r>
          </a:p>
          <a:p>
            <a:r>
              <a:rPr lang="en-US" sz="1600" dirty="0"/>
              <a:t>It's easy to steal the colors, logos and header of an established organization and make emails appear legitimate.</a:t>
            </a:r>
          </a:p>
          <a:p>
            <a:r>
              <a:rPr lang="en-US" sz="1600" dirty="0"/>
              <a:t>Don't reveal personal or financial information in an email, text, or over the phone.</a:t>
            </a:r>
          </a:p>
          <a:p>
            <a:r>
              <a:rPr lang="en-US" sz="1600" dirty="0"/>
              <a:t>Pay attention to a website's URL. Place your cursor over any links to see where they actually lead.</a:t>
            </a:r>
          </a:p>
          <a:p>
            <a:r>
              <a:rPr lang="en-US" sz="1600" dirty="0"/>
              <a:t>If you are unsure whether an email request is legitimate, always verify it by contacting the company directly. Report suspected phishing emails to </a:t>
            </a:r>
            <a:r>
              <a:rPr lang="en-US" sz="1600" dirty="0" err="1"/>
              <a:t>phishing@visa.com</a:t>
            </a:r>
            <a:r>
              <a:rPr lang="en-US" sz="1600" dirty="0"/>
              <a:t> </a:t>
            </a:r>
            <a:r>
              <a:rPr lang="en-US" sz="1600"/>
              <a:t>or your credit card provider.</a:t>
            </a:r>
          </a:p>
        </p:txBody>
      </p:sp>
      <p:sp>
        <p:nvSpPr>
          <p:cNvPr id="13" name="Rectangle 12">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shutterstock_223094779.jpg"/>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rot="21600000">
            <a:off x="7612260" y="10"/>
            <a:ext cx="4579739" cy="6857990"/>
          </a:xfrm>
          <a:prstGeom prst="rect">
            <a:avLst/>
          </a:prstGeom>
        </p:spPr>
      </p:pic>
    </p:spTree>
    <p:extLst>
      <p:ext uri="{BB962C8B-B14F-4D97-AF65-F5344CB8AC3E}">
        <p14:creationId xmlns:p14="http://schemas.microsoft.com/office/powerpoint/2010/main" val="2135136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Cont. </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1772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Visa_Phishing_4-29-2015.pd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2695" y="480515"/>
            <a:ext cx="11106608" cy="5892302"/>
          </a:xfrm>
          <a:prstGeom prst="rect">
            <a:avLst/>
          </a:prstGeom>
        </p:spPr>
      </p:pic>
    </p:spTree>
    <p:extLst>
      <p:ext uri="{BB962C8B-B14F-4D97-AF65-F5344CB8AC3E}">
        <p14:creationId xmlns:p14="http://schemas.microsoft.com/office/powerpoint/2010/main" val="243435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Wallet Services</a:t>
            </a:r>
          </a:p>
        </p:txBody>
      </p:sp>
      <p:sp>
        <p:nvSpPr>
          <p:cNvPr id="3" name="Content Placeholder 2"/>
          <p:cNvSpPr>
            <a:spLocks noGrp="1"/>
          </p:cNvSpPr>
          <p:nvPr>
            <p:ph idx="1"/>
          </p:nvPr>
        </p:nvSpPr>
        <p:spPr/>
        <p:txBody>
          <a:bodyPr/>
          <a:lstStyle/>
          <a:p>
            <a:r>
              <a:rPr lang="en-US" sz="2800" dirty="0"/>
              <a:t>Digital wallets services can hold personal data, including your payment account numbers, passwords and personal information.  </a:t>
            </a:r>
          </a:p>
          <a:p>
            <a:r>
              <a:rPr lang="en-US" sz="2800" dirty="0"/>
              <a:t>Similar to the way you protect your physical wallet, it’s important to protect your digital wallet. </a:t>
            </a:r>
          </a:p>
        </p:txBody>
      </p:sp>
    </p:spTree>
    <p:extLst>
      <p:ext uri="{BB962C8B-B14F-4D97-AF65-F5344CB8AC3E}">
        <p14:creationId xmlns:p14="http://schemas.microsoft.com/office/powerpoint/2010/main" val="2221295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0824" y="685800"/>
            <a:ext cx="6176776" cy="1485900"/>
          </a:xfrm>
        </p:spPr>
        <p:txBody>
          <a:bodyPr>
            <a:normAutofit/>
          </a:bodyPr>
          <a:lstStyle/>
          <a:p>
            <a:r>
              <a:rPr lang="en-US" dirty="0"/>
              <a:t>	L.O.C. IT</a:t>
            </a:r>
          </a:p>
        </p:txBody>
      </p:sp>
      <p:pic>
        <p:nvPicPr>
          <p:cNvPr id="4" name="Picture 3" descr="shutterstock_18040351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4602146" cy="6857990"/>
          </a:xfrm>
          <a:prstGeom prst="rect">
            <a:avLst/>
          </a:prstGeom>
        </p:spPr>
      </p:pic>
      <p:sp>
        <p:nvSpPr>
          <p:cNvPr id="9" name="Rectangle 8">
            <a:extLst>
              <a:ext uri="{FF2B5EF4-FFF2-40B4-BE49-F238E27FC236}">
                <a16:creationId xmlns:a16="http://schemas.microsoft.com/office/drawing/2014/main" id="{53690F59-9420-41CA-BFF1-50D0952A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0824" y="2286000"/>
            <a:ext cx="6176776" cy="3581400"/>
          </a:xfrm>
        </p:spPr>
        <p:txBody>
          <a:bodyPr>
            <a:normAutofit/>
          </a:bodyPr>
          <a:lstStyle/>
          <a:p>
            <a:r>
              <a:rPr lang="en-US"/>
              <a:t>Lock– Protect the devices you use to access your payment options: personal computers, mobile phones, tablets, etc. </a:t>
            </a:r>
          </a:p>
          <a:p>
            <a:r>
              <a:rPr lang="en-US"/>
              <a:t>Only You – Only you should have access sensitive information, safeguard sensitive data, including passwords, PINs, and answers to security questions.</a:t>
            </a:r>
          </a:p>
          <a:p>
            <a:r>
              <a:rPr lang="en-US"/>
              <a:t>Call – Before anything happens, know who to call if there are issues.</a:t>
            </a:r>
          </a:p>
          <a:p>
            <a:endParaRPr lang="en-US"/>
          </a:p>
          <a:p>
            <a:endParaRPr lang="en-US"/>
          </a:p>
          <a:p>
            <a:endParaRPr lang="en-US" dirty="0"/>
          </a:p>
        </p:txBody>
      </p:sp>
    </p:spTree>
    <p:extLst>
      <p:ext uri="{BB962C8B-B14F-4D97-AF65-F5344CB8AC3E}">
        <p14:creationId xmlns:p14="http://schemas.microsoft.com/office/powerpoint/2010/main" val="2688804903"/>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793475" cy="1485900"/>
          </a:xfrm>
        </p:spPr>
        <p:txBody>
          <a:bodyPr>
            <a:normAutofit/>
          </a:bodyPr>
          <a:lstStyle/>
          <a:p>
            <a:r>
              <a:rPr lang="en-US" dirty="0"/>
              <a:t>Skimming</a:t>
            </a:r>
          </a:p>
        </p:txBody>
      </p:sp>
      <p:sp>
        <p:nvSpPr>
          <p:cNvPr id="3" name="Content Placeholder 2"/>
          <p:cNvSpPr>
            <a:spLocks noGrp="1"/>
          </p:cNvSpPr>
          <p:nvPr>
            <p:ph idx="1"/>
          </p:nvPr>
        </p:nvSpPr>
        <p:spPr>
          <a:xfrm>
            <a:off x="784743" y="2286000"/>
            <a:ext cx="5793475" cy="3581400"/>
          </a:xfrm>
        </p:spPr>
        <p:txBody>
          <a:bodyPr>
            <a:normAutofit/>
          </a:bodyPr>
          <a:lstStyle/>
          <a:p>
            <a:pPr marL="0" indent="0">
              <a:buNone/>
            </a:pPr>
            <a:r>
              <a:rPr lang="en-US"/>
              <a:t>What is Skimming? </a:t>
            </a:r>
          </a:p>
          <a:p>
            <a:pPr marL="0" indent="0">
              <a:buNone/>
            </a:pPr>
            <a:r>
              <a:rPr lang="en-US"/>
              <a:t>It is where someone runs your card through a device that captures all of its data.  That information may then be used to create a fake card with your information.  They use the fake card and you get the bill.</a:t>
            </a:r>
          </a:p>
          <a:p>
            <a:r>
              <a:rPr lang="en-US" dirty="0"/>
              <a:t>How do you avoid skimming?</a:t>
            </a:r>
          </a:p>
          <a:p>
            <a:pPr lvl="1"/>
            <a:r>
              <a:rPr lang="en-US"/>
              <a:t>Don’t let your card out of your sight.</a:t>
            </a:r>
          </a:p>
          <a:p>
            <a:pPr lvl="1"/>
            <a:r>
              <a:rPr lang="en-US"/>
              <a:t>Don’t use an ATM or other machine that looks like it has been tampered</a:t>
            </a:r>
          </a:p>
          <a:p>
            <a:pPr marL="0" indent="0">
              <a:buNone/>
            </a:pPr>
            <a:endParaRPr lang="en-US" dirty="0"/>
          </a:p>
        </p:txBody>
      </p:sp>
      <p:sp>
        <p:nvSpPr>
          <p:cNvPr id="11" name="Rectangle 10">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shutterstock_8040882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12260" y="10"/>
            <a:ext cx="4579739" cy="6857990"/>
          </a:xfrm>
          <a:prstGeom prst="rect">
            <a:avLst/>
          </a:prstGeom>
        </p:spPr>
      </p:pic>
    </p:spTree>
    <p:extLst>
      <p:ext uri="{BB962C8B-B14F-4D97-AF65-F5344CB8AC3E}">
        <p14:creationId xmlns:p14="http://schemas.microsoft.com/office/powerpoint/2010/main" val="2723486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9914" y="685800"/>
            <a:ext cx="5127172" cy="1485900"/>
          </a:xfrm>
        </p:spPr>
        <p:txBody>
          <a:bodyPr>
            <a:normAutofit/>
          </a:bodyPr>
          <a:lstStyle/>
          <a:p>
            <a:r>
              <a:rPr lang="en-US" dirty="0"/>
              <a:t>Preventing Fraud Online</a:t>
            </a:r>
          </a:p>
        </p:txBody>
      </p:sp>
      <p:sp>
        <p:nvSpPr>
          <p:cNvPr id="10" name="Rectangle 9">
            <a:extLst>
              <a:ext uri="{FF2B5EF4-FFF2-40B4-BE49-F238E27FC236}">
                <a16:creationId xmlns:a16="http://schemas.microsoft.com/office/drawing/2014/main" id="{C37CEACD-43EB-4D37-8FEC-74016C33D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shutterstock_26870398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562" y="1082000"/>
            <a:ext cx="5071256" cy="4373958"/>
          </a:xfrm>
          <a:prstGeom prst="rect">
            <a:avLst/>
          </a:prstGeom>
        </p:spPr>
      </p:pic>
      <p:sp>
        <p:nvSpPr>
          <p:cNvPr id="3" name="Content Placeholder 2"/>
          <p:cNvSpPr>
            <a:spLocks noGrp="1"/>
          </p:cNvSpPr>
          <p:nvPr>
            <p:ph idx="1"/>
          </p:nvPr>
        </p:nvSpPr>
        <p:spPr>
          <a:xfrm>
            <a:off x="6389914" y="2286000"/>
            <a:ext cx="5127172" cy="3581400"/>
          </a:xfrm>
        </p:spPr>
        <p:txBody>
          <a:bodyPr>
            <a:normAutofit/>
          </a:bodyPr>
          <a:lstStyle/>
          <a:p>
            <a:r>
              <a:rPr lang="en-US"/>
              <a:t>From spyware to shady merchants, the threat of online fraud is real, but you are the best line of defense. The key to combating online fraud is knowing what threats exist and taking easy steps to beat them.</a:t>
            </a:r>
          </a:p>
        </p:txBody>
      </p:sp>
    </p:spTree>
    <p:extLst>
      <p:ext uri="{BB962C8B-B14F-4D97-AF65-F5344CB8AC3E}">
        <p14:creationId xmlns:p14="http://schemas.microsoft.com/office/powerpoint/2010/main" val="3650759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20395" y="1320359"/>
          <a:ext cx="8487172" cy="442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8528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80858" y="1397001"/>
          <a:ext cx="8210716" cy="386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348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7B92-6EF9-4412-BDF4-8421BEE2ABB0}"/>
              </a:ext>
            </a:extLst>
          </p:cNvPr>
          <p:cNvSpPr>
            <a:spLocks noGrp="1"/>
          </p:cNvSpPr>
          <p:nvPr>
            <p:ph type="title"/>
          </p:nvPr>
        </p:nvSpPr>
        <p:spPr>
          <a:xfrm>
            <a:off x="1105469" y="5423537"/>
            <a:ext cx="9867331" cy="868081"/>
          </a:xfrm>
        </p:spPr>
        <p:txBody>
          <a:bodyPr anchor="ctr">
            <a:normAutofit/>
          </a:bodyPr>
          <a:lstStyle/>
          <a:p>
            <a:r>
              <a:rPr lang="en-US" dirty="0"/>
              <a:t>Homework:</a:t>
            </a:r>
            <a:endParaRPr lang="en-US" i="1" dirty="0"/>
          </a:p>
        </p:txBody>
      </p:sp>
      <p:sp>
        <p:nvSpPr>
          <p:cNvPr id="3" name="Content Placeholder 2">
            <a:extLst>
              <a:ext uri="{FF2B5EF4-FFF2-40B4-BE49-F238E27FC236}">
                <a16:creationId xmlns:a16="http://schemas.microsoft.com/office/drawing/2014/main" id="{B9E475FF-4802-4B02-BFFC-60A370E860E7}"/>
              </a:ext>
            </a:extLst>
          </p:cNvPr>
          <p:cNvSpPr>
            <a:spLocks noGrp="1"/>
          </p:cNvSpPr>
          <p:nvPr>
            <p:ph idx="1"/>
          </p:nvPr>
        </p:nvSpPr>
        <p:spPr>
          <a:xfrm>
            <a:off x="1219201" y="1123486"/>
            <a:ext cx="9639868" cy="3516753"/>
          </a:xfrm>
        </p:spPr>
        <p:txBody>
          <a:bodyPr anchor="ctr">
            <a:normAutofit/>
          </a:bodyPr>
          <a:lstStyle/>
          <a:p>
            <a:r>
              <a:rPr lang="en-US" dirty="0"/>
              <a:t>Find and review your bank/credit card statements?</a:t>
            </a:r>
          </a:p>
          <a:p>
            <a:pPr lvl="1"/>
            <a:r>
              <a:rPr lang="en-US" dirty="0"/>
              <a:t>Look for fixed, flexible, and Luxury Spending</a:t>
            </a:r>
          </a:p>
          <a:p>
            <a:pPr lvl="1"/>
            <a:r>
              <a:rPr lang="en-US" dirty="0"/>
              <a:t>Look for fees</a:t>
            </a:r>
          </a:p>
          <a:p>
            <a:pPr lvl="1"/>
            <a:r>
              <a:rPr lang="en-US" dirty="0"/>
              <a:t>Calculate your monthly Income, Debts</a:t>
            </a:r>
          </a:p>
          <a:p>
            <a:pPr marL="530352" lvl="1" indent="0">
              <a:buNone/>
            </a:pPr>
            <a:endParaRPr lang="en-US" dirty="0"/>
          </a:p>
        </p:txBody>
      </p:sp>
    </p:spTree>
    <p:extLst>
      <p:ext uri="{BB962C8B-B14F-4D97-AF65-F5344CB8AC3E}">
        <p14:creationId xmlns:p14="http://schemas.microsoft.com/office/powerpoint/2010/main" val="643940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C2C4999-820C-4B00-A344-6F883AFD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dirty="0"/>
              <a:t>More on Passwords</a:t>
            </a:r>
          </a:p>
        </p:txBody>
      </p:sp>
      <p:sp>
        <p:nvSpPr>
          <p:cNvPr id="3" name="Content Placeholder 2"/>
          <p:cNvSpPr>
            <a:spLocks noGrp="1"/>
          </p:cNvSpPr>
          <p:nvPr>
            <p:ph idx="1"/>
          </p:nvPr>
        </p:nvSpPr>
        <p:spPr>
          <a:xfrm>
            <a:off x="784743" y="2286000"/>
            <a:ext cx="5958837" cy="3581400"/>
          </a:xfrm>
        </p:spPr>
        <p:txBody>
          <a:bodyPr>
            <a:normAutofit/>
          </a:bodyPr>
          <a:lstStyle/>
          <a:p>
            <a:pPr marL="0" indent="0">
              <a:buNone/>
            </a:pPr>
            <a:r>
              <a:rPr lang="en-US" sz="1300"/>
              <a:t>To create a strong password, you should use a string of text that mixes numbers, letters that are both lowercase and uppercase, and special characters. </a:t>
            </a:r>
          </a:p>
          <a:p>
            <a:pPr marL="0" indent="0">
              <a:buNone/>
            </a:pPr>
            <a:endParaRPr lang="en-US" sz="1300"/>
          </a:p>
          <a:p>
            <a:pPr marL="0" indent="0">
              <a:buNone/>
            </a:pPr>
            <a:r>
              <a:rPr lang="en-US" sz="1300"/>
              <a:t>	1) Spell a word backwards. </a:t>
            </a:r>
          </a:p>
          <a:p>
            <a:pPr marL="0" indent="0">
              <a:buNone/>
            </a:pPr>
            <a:r>
              <a:rPr lang="en-US" sz="1300"/>
              <a:t>	(Example: Turn "New York" into "</a:t>
            </a:r>
            <a:r>
              <a:rPr lang="en-US" sz="1300" err="1"/>
              <a:t>kroywen</a:t>
            </a:r>
            <a:r>
              <a:rPr lang="en-US" sz="1300"/>
              <a:t>.")</a:t>
            </a:r>
          </a:p>
          <a:p>
            <a:pPr marL="0" indent="0">
              <a:buNone/>
            </a:pPr>
            <a:r>
              <a:rPr lang="en-US" sz="1300"/>
              <a:t>	2) Substitute numbers for certain letters. </a:t>
            </a:r>
          </a:p>
          <a:p>
            <a:pPr marL="0" indent="0">
              <a:buNone/>
            </a:pPr>
            <a:r>
              <a:rPr lang="en-US" sz="1300"/>
              <a:t>	(Example: Turn "</a:t>
            </a:r>
            <a:r>
              <a:rPr lang="en-US" sz="1300" err="1"/>
              <a:t>kroywen</a:t>
            </a:r>
            <a:r>
              <a:rPr lang="en-US" sz="1300"/>
              <a:t>" into "kr0yw3n.")</a:t>
            </a:r>
          </a:p>
          <a:p>
            <a:pPr marL="0" indent="0">
              <a:buNone/>
            </a:pPr>
            <a:r>
              <a:rPr lang="en-US" sz="1300"/>
              <a:t>	3) Randomly throw in some capital letters. </a:t>
            </a:r>
          </a:p>
          <a:p>
            <a:pPr marL="0" indent="0">
              <a:buNone/>
            </a:pPr>
            <a:r>
              <a:rPr lang="en-US" sz="1300"/>
              <a:t>	(Example: Turn "kr0yw3n" into 	"Kr0yw3n.")</a:t>
            </a:r>
          </a:p>
          <a:p>
            <a:pPr marL="0" indent="0">
              <a:buNone/>
            </a:pPr>
            <a:r>
              <a:rPr lang="en-US" sz="1300"/>
              <a:t>	4) Don't forget the special character. </a:t>
            </a:r>
          </a:p>
          <a:p>
            <a:pPr marL="0" indent="0">
              <a:buNone/>
            </a:pPr>
            <a:r>
              <a:rPr lang="en-US" sz="1300"/>
              <a:t>	(Example: Turn "Kr0yw3n" into	"Kr0yw3^.")	</a:t>
            </a:r>
          </a:p>
          <a:p>
            <a:pPr marL="0" indent="0">
              <a:buNone/>
            </a:pPr>
            <a:endParaRPr lang="en-US" sz="1300"/>
          </a:p>
        </p:txBody>
      </p:sp>
      <p:sp>
        <p:nvSpPr>
          <p:cNvPr id="11" name="Rectangle 10">
            <a:extLst>
              <a:ext uri="{FF2B5EF4-FFF2-40B4-BE49-F238E27FC236}">
                <a16:creationId xmlns:a16="http://schemas.microsoft.com/office/drawing/2014/main" id="{3C76B390-2263-4F9B-910C-16354835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shutterstock_13183863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18146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p:cNvSpPr>
            <a:spLocks noGrp="1"/>
          </p:cNvSpPr>
          <p:nvPr>
            <p:ph type="title"/>
          </p:nvPr>
        </p:nvSpPr>
        <p:spPr>
          <a:xfrm>
            <a:off x="1668544" y="1649691"/>
            <a:ext cx="2611225" cy="2236989"/>
          </a:xfrm>
        </p:spPr>
        <p:txBody>
          <a:bodyPr vert="horz" lIns="91440" tIns="45720" rIns="91440" bIns="45720" rtlCol="0" anchor="b">
            <a:normAutofit/>
          </a:bodyPr>
          <a:lstStyle/>
          <a:p>
            <a:pPr algn="ctr"/>
            <a:br>
              <a:rPr lang="en-US" sz="1200" cap="all"/>
            </a:br>
            <a:r>
              <a:rPr lang="en-US" sz="1200" cap="all"/>
              <a:t>howsecureismypassword.net</a:t>
            </a:r>
            <a:br>
              <a:rPr lang="en-US" sz="1200" cap="all"/>
            </a:br>
            <a:endParaRPr lang="en-US" sz="1200" cap="all"/>
          </a:p>
        </p:txBody>
      </p:sp>
      <p:pic>
        <p:nvPicPr>
          <p:cNvPr id="7" name="Picture 6" descr="Screen Shot 2015-04-29 at 10.42.55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40952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Chip aka…</a:t>
            </a:r>
          </a:p>
        </p:txBody>
      </p:sp>
      <p:pic>
        <p:nvPicPr>
          <p:cNvPr id="6" name="Content Placeholder 5" descr="shutterstock_318440906.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2293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EMV</a:t>
            </a:r>
            <a:br>
              <a:rPr lang="en-US" dirty="0"/>
            </a:br>
            <a:endParaRPr lang="en-US" dirty="0"/>
          </a:p>
        </p:txBody>
      </p:sp>
      <p:pic>
        <p:nvPicPr>
          <p:cNvPr id="6" name="Picture 5" descr="shutterstock_38347918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2119117"/>
            <a:ext cx="3048000" cy="2919414"/>
          </a:xfrm>
          <a:prstGeom prst="rect">
            <a:avLst/>
          </a:prstGeom>
          <a:ln>
            <a:noFill/>
          </a:ln>
          <a:effectLst>
            <a:softEdge rad="112500"/>
          </a:effectLst>
        </p:spPr>
      </p:pic>
      <p:sp>
        <p:nvSpPr>
          <p:cNvPr id="8" name="Rectangle 7"/>
          <p:cNvSpPr/>
          <p:nvPr/>
        </p:nvSpPr>
        <p:spPr>
          <a:xfrm>
            <a:off x="5029201" y="1842860"/>
            <a:ext cx="3211135" cy="1477328"/>
          </a:xfrm>
          <a:prstGeom prst="rect">
            <a:avLst/>
          </a:prstGeom>
        </p:spPr>
        <p:txBody>
          <a:bodyPr wrap="none">
            <a:spAutoFit/>
          </a:bodyPr>
          <a:lstStyle/>
          <a:p>
            <a:pPr marL="285750" indent="-285750">
              <a:buFont typeface="Arial"/>
              <a:buChar char="•"/>
            </a:pPr>
            <a:r>
              <a:rPr lang="en-US" dirty="0">
                <a:latin typeface="Arial"/>
                <a:cs typeface="Arial"/>
              </a:rPr>
              <a:t>What is EMV?</a:t>
            </a:r>
          </a:p>
          <a:p>
            <a:pPr marL="285750" indent="-285750">
              <a:buFont typeface="Arial"/>
              <a:buChar char="•"/>
            </a:pPr>
            <a:r>
              <a:rPr lang="en-US" dirty="0">
                <a:latin typeface="Arial"/>
              </a:rPr>
              <a:t>Why do chip cards matter?</a:t>
            </a:r>
          </a:p>
          <a:p>
            <a:pPr marL="285750" indent="-285750">
              <a:buFont typeface="Arial"/>
              <a:buChar char="•"/>
            </a:pPr>
            <a:r>
              <a:rPr lang="en-US" dirty="0">
                <a:latin typeface="Arial"/>
              </a:rPr>
              <a:t>But do they really work?</a:t>
            </a:r>
          </a:p>
          <a:p>
            <a:pPr marL="285750" indent="-285750">
              <a:buFont typeface="Arial"/>
              <a:buChar char="•"/>
            </a:pPr>
            <a:r>
              <a:rPr lang="en-US" dirty="0">
                <a:latin typeface="Arial"/>
                <a:cs typeface="Arial"/>
              </a:rPr>
              <a:t>Who takes the chip?</a:t>
            </a:r>
          </a:p>
          <a:p>
            <a:pPr marL="285750" indent="-285750">
              <a:buFont typeface="Arial"/>
              <a:buChar char="•"/>
            </a:pPr>
            <a:endParaRPr lang="en-US" dirty="0">
              <a:latin typeface="Arial"/>
              <a:cs typeface="Arial"/>
            </a:endParaRPr>
          </a:p>
        </p:txBody>
      </p:sp>
    </p:spTree>
    <p:extLst>
      <p:ext uri="{BB962C8B-B14F-4D97-AF65-F5344CB8AC3E}">
        <p14:creationId xmlns:p14="http://schemas.microsoft.com/office/powerpoint/2010/main" val="4042837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Theft</a:t>
            </a:r>
          </a:p>
        </p:txBody>
      </p:sp>
      <p:graphicFrame>
        <p:nvGraphicFramePr>
          <p:cNvPr id="5" name="Content Placeholder 4"/>
          <p:cNvGraphicFramePr>
            <a:graphicFrameLocks noGrp="1"/>
          </p:cNvGraphicFramePr>
          <p:nvPr>
            <p:ph idx="1"/>
          </p:nvPr>
        </p:nvGraphicFramePr>
        <p:xfrm>
          <a:off x="1981200" y="1822451"/>
          <a:ext cx="8229600"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shutterstock_165487115.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3125" y="840639"/>
            <a:ext cx="2517908" cy="2158152"/>
          </a:xfrm>
          <a:prstGeom prst="rect">
            <a:avLst/>
          </a:prstGeom>
          <a:ln>
            <a:noFill/>
          </a:ln>
          <a:effectLst>
            <a:softEdge rad="112500"/>
          </a:effectLst>
        </p:spPr>
      </p:pic>
      <p:pic>
        <p:nvPicPr>
          <p:cNvPr id="9" name="Picture 8" descr="shutterstock_272577449.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26000" y="1029200"/>
            <a:ext cx="2426912" cy="1820185"/>
          </a:xfrm>
          <a:prstGeom prst="rect">
            <a:avLst/>
          </a:prstGeom>
          <a:ln>
            <a:noFill/>
          </a:ln>
          <a:effectLst>
            <a:softEdge rad="112500"/>
          </a:effectLst>
        </p:spPr>
      </p:pic>
    </p:spTree>
    <p:extLst>
      <p:ext uri="{BB962C8B-B14F-4D97-AF65-F5344CB8AC3E}">
        <p14:creationId xmlns:p14="http://schemas.microsoft.com/office/powerpoint/2010/main" val="2582919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6956" y="3281618"/>
            <a:ext cx="2979968" cy="2421247"/>
          </a:xfrm>
          <a:prstGeom prst="rect">
            <a:avLst/>
          </a:prstGeom>
          <a:ln>
            <a:noFill/>
          </a:ln>
          <a:effectLst>
            <a:softEdge rad="112500"/>
          </a:effectLst>
        </p:spPr>
      </p:pic>
      <p:sp>
        <p:nvSpPr>
          <p:cNvPr id="9" name="Rounded Rectangular Callout 8"/>
          <p:cNvSpPr/>
          <p:nvPr/>
        </p:nvSpPr>
        <p:spPr>
          <a:xfrm>
            <a:off x="4567776" y="1863204"/>
            <a:ext cx="4572000" cy="1634490"/>
          </a:xfrm>
          <a:prstGeom prst="wedgeRoundRectCallout">
            <a:avLst>
              <a:gd name="adj1" fmla="val -43477"/>
              <a:gd name="adj2" fmla="val 100269"/>
              <a:gd name="adj3" fmla="val 16667"/>
            </a:avLst>
          </a:prstGeom>
          <a:solidFill>
            <a:schemeClr val="bg1">
              <a:lumMod val="75000"/>
            </a:schemeClr>
          </a:solidFill>
          <a:ln>
            <a:solidFill>
              <a:schemeClr val="bg1">
                <a:lumMod val="50000"/>
              </a:schemeClr>
            </a:solidFill>
          </a:ln>
          <a:effectLst>
            <a:outerShdw blurRad="50800" dist="38100" dir="5400000" algn="t" rotWithShape="0">
              <a:prstClr val="black">
                <a:alpha val="40000"/>
              </a:prstClr>
            </a:outerShdw>
          </a:effectLst>
        </p:spPr>
        <p:txBody>
          <a:bodyPr>
            <a:spAutoFit/>
          </a:bodyPr>
          <a:lstStyle/>
          <a:p>
            <a:r>
              <a:rPr lang="en-US" dirty="0">
                <a:solidFill>
                  <a:schemeClr val="tx1">
                    <a:lumMod val="75000"/>
                    <a:lumOff val="25000"/>
                  </a:schemeClr>
                </a:solidFill>
                <a:latin typeface="Arial"/>
                <a:cs typeface="Arial"/>
              </a:rPr>
              <a:t>Did you know that half of all identity theft is committed by individuals with legitimate access to your home such as live-in caregivers, friends of relatives, renovation crews etc.? </a:t>
            </a:r>
          </a:p>
        </p:txBody>
      </p:sp>
    </p:spTree>
    <p:extLst>
      <p:ext uri="{BB962C8B-B14F-4D97-AF65-F5344CB8AC3E}">
        <p14:creationId xmlns:p14="http://schemas.microsoft.com/office/powerpoint/2010/main" val="3928720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Deceptive Marketing</a:t>
            </a:r>
          </a:p>
        </p:txBody>
      </p:sp>
      <p:pic>
        <p:nvPicPr>
          <p:cNvPr id="6" name="Picture 5" descr="shutterstock_26493754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5973">
            <a:off x="7176443" y="1815906"/>
            <a:ext cx="2774070" cy="3891225"/>
          </a:xfrm>
          <a:prstGeom prst="rect">
            <a:avLst/>
          </a:prstGeom>
          <a:ln>
            <a:noFill/>
          </a:ln>
          <a:effectLst>
            <a:softEdge rad="112500"/>
          </a:effectLst>
        </p:spPr>
      </p:pic>
      <p:sp>
        <p:nvSpPr>
          <p:cNvPr id="7" name="Rectangle 6"/>
          <p:cNvSpPr/>
          <p:nvPr/>
        </p:nvSpPr>
        <p:spPr>
          <a:xfrm>
            <a:off x="1981200" y="1639888"/>
            <a:ext cx="4934954" cy="923330"/>
          </a:xfrm>
          <a:prstGeom prst="rect">
            <a:avLst/>
          </a:prstGeom>
        </p:spPr>
        <p:txBody>
          <a:bodyPr wrap="square">
            <a:spAutoFit/>
          </a:bodyPr>
          <a:lstStyle/>
          <a:p>
            <a:r>
              <a:rPr lang="en-US" dirty="0">
                <a:latin typeface="Arial"/>
                <a:cs typeface="Arial"/>
              </a:rPr>
              <a:t>Have you ever signed up for what you thought was a "free trial" then found out months later you’ve been getting billed for it each month? </a:t>
            </a:r>
          </a:p>
        </p:txBody>
      </p:sp>
      <p:sp>
        <p:nvSpPr>
          <p:cNvPr id="9" name="Rectangle 8"/>
          <p:cNvSpPr/>
          <p:nvPr/>
        </p:nvSpPr>
        <p:spPr>
          <a:xfrm>
            <a:off x="1981201" y="3020825"/>
            <a:ext cx="4825881" cy="3139321"/>
          </a:xfrm>
          <a:prstGeom prst="rect">
            <a:avLst/>
          </a:prstGeom>
        </p:spPr>
        <p:txBody>
          <a:bodyPr wrap="square">
            <a:spAutoFit/>
          </a:bodyPr>
          <a:lstStyle/>
          <a:p>
            <a:pPr marL="285750" indent="-285750">
              <a:buFont typeface="Arial"/>
              <a:buChar char="•"/>
            </a:pPr>
            <a:r>
              <a:rPr lang="en-US" dirty="0">
                <a:latin typeface="Arial"/>
                <a:cs typeface="Arial"/>
              </a:rPr>
              <a:t>Read and understand all terms and conditions</a:t>
            </a:r>
          </a:p>
          <a:p>
            <a:pPr marL="285750" indent="-285750">
              <a:buFont typeface="Arial"/>
              <a:buChar char="•"/>
            </a:pPr>
            <a:r>
              <a:rPr lang="en-US" dirty="0">
                <a:latin typeface="Arial"/>
                <a:cs typeface="Arial"/>
              </a:rPr>
              <a:t>Beware of any “free trial” that requires a payment card number</a:t>
            </a:r>
          </a:p>
          <a:p>
            <a:pPr marL="285750" indent="-285750">
              <a:buFont typeface="Arial"/>
              <a:buChar char="•"/>
            </a:pPr>
            <a:r>
              <a:rPr lang="en-US" dirty="0">
                <a:latin typeface="Arial"/>
                <a:cs typeface="Arial"/>
              </a:rPr>
              <a:t>Understand all pre-checked boxes when ordering online</a:t>
            </a:r>
          </a:p>
          <a:p>
            <a:pPr marL="285750" indent="-285750">
              <a:buFont typeface="Arial"/>
              <a:buChar char="•"/>
            </a:pPr>
            <a:r>
              <a:rPr lang="en-US" dirty="0">
                <a:latin typeface="Arial"/>
                <a:cs typeface="Arial"/>
              </a:rPr>
              <a:t>Review statements for unauthorized or unusual activity</a:t>
            </a:r>
          </a:p>
          <a:p>
            <a:pPr marL="285750" indent="-285750">
              <a:buFont typeface="Arial"/>
              <a:buChar char="•"/>
            </a:pPr>
            <a:r>
              <a:rPr lang="en-US" dirty="0">
                <a:latin typeface="Arial"/>
                <a:cs typeface="Arial"/>
              </a:rPr>
              <a:t>Try to resolve issues with the merchant first; if unsuccessful, contact your financial institution</a:t>
            </a:r>
          </a:p>
        </p:txBody>
      </p:sp>
    </p:spTree>
    <p:extLst>
      <p:ext uri="{BB962C8B-B14F-4D97-AF65-F5344CB8AC3E}">
        <p14:creationId xmlns:p14="http://schemas.microsoft.com/office/powerpoint/2010/main" val="2103913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81200" y="973996"/>
            <a:ext cx="8229600" cy="1011332"/>
          </a:xfrm>
        </p:spPr>
        <p:txBody>
          <a:bodyPr/>
          <a:lstStyle/>
          <a:p>
            <a:r>
              <a:rPr lang="en-US" dirty="0"/>
              <a:t>Dumpster Diving Fraud</a:t>
            </a:r>
          </a:p>
        </p:txBody>
      </p:sp>
      <p:sp>
        <p:nvSpPr>
          <p:cNvPr id="9" name="Content Placeholder 4"/>
          <p:cNvSpPr>
            <a:spLocks noGrp="1"/>
          </p:cNvSpPr>
          <p:nvPr>
            <p:ph idx="1"/>
          </p:nvPr>
        </p:nvSpPr>
        <p:spPr>
          <a:xfrm>
            <a:off x="1981200" y="1822451"/>
            <a:ext cx="8229600" cy="4232216"/>
          </a:xfrm>
        </p:spPr>
        <p:txBody>
          <a:bodyPr>
            <a:normAutofit/>
          </a:bodyPr>
          <a:lstStyle/>
          <a:p>
            <a:r>
              <a:rPr lang="en-US" sz="2600" dirty="0"/>
              <a:t>Fraudsters may go through your trash trying to find documents they can commit fraud with such as voided checks, credit card offers, bank statements, etc. </a:t>
            </a:r>
          </a:p>
          <a:p>
            <a:r>
              <a:rPr lang="en-US" sz="2600" dirty="0"/>
              <a:t>Avoid being subject to this kind of fraud by shredding any documents with sensitive financial information about you prior to placing it in the trash. </a:t>
            </a:r>
          </a:p>
          <a:p>
            <a:r>
              <a:rPr lang="en-US" sz="2600" dirty="0"/>
              <a:t>Housing Departments/TDHEs can offer a shredding day or booth at Tribal Events</a:t>
            </a:r>
          </a:p>
        </p:txBody>
      </p:sp>
    </p:spTree>
    <p:extLst>
      <p:ext uri="{BB962C8B-B14F-4D97-AF65-F5344CB8AC3E}">
        <p14:creationId xmlns:p14="http://schemas.microsoft.com/office/powerpoint/2010/main" val="2935846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Mail &amp; Phone</a:t>
            </a:r>
          </a:p>
        </p:txBody>
      </p:sp>
      <p:graphicFrame>
        <p:nvGraphicFramePr>
          <p:cNvPr id="4" name="Diagram 3"/>
          <p:cNvGraphicFramePr/>
          <p:nvPr/>
        </p:nvGraphicFramePr>
        <p:xfrm>
          <a:off x="2418300" y="650984"/>
          <a:ext cx="6768837" cy="447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hutterstock_143652688.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3176" y="3781004"/>
            <a:ext cx="3172433" cy="1982889"/>
          </a:xfrm>
          <a:prstGeom prst="rect">
            <a:avLst/>
          </a:prstGeom>
          <a:ln>
            <a:noFill/>
          </a:ln>
          <a:effectLst>
            <a:softEdge rad="112500"/>
          </a:effectLst>
        </p:spPr>
      </p:pic>
    </p:spTree>
    <p:extLst>
      <p:ext uri="{BB962C8B-B14F-4D97-AF65-F5344CB8AC3E}">
        <p14:creationId xmlns:p14="http://schemas.microsoft.com/office/powerpoint/2010/main" val="1588162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Identity Theft Action Steps</a:t>
            </a:r>
          </a:p>
        </p:txBody>
      </p:sp>
      <p:sp>
        <p:nvSpPr>
          <p:cNvPr id="3" name="Content Placeholder 2"/>
          <p:cNvSpPr>
            <a:spLocks noGrp="1"/>
          </p:cNvSpPr>
          <p:nvPr>
            <p:ph idx="1"/>
          </p:nvPr>
        </p:nvSpPr>
        <p:spPr>
          <a:xfrm>
            <a:off x="2121682" y="1822451"/>
            <a:ext cx="8089118" cy="3716242"/>
          </a:xfrm>
        </p:spPr>
        <p:txBody>
          <a:bodyPr>
            <a:normAutofit/>
          </a:bodyPr>
          <a:lstStyle/>
          <a:p>
            <a:pPr marL="0" indent="0">
              <a:buNone/>
            </a:pPr>
            <a:r>
              <a:rPr lang="en-US" sz="2400" dirty="0"/>
              <a:t>If you take action quickly, you can stop an identity thief from doing more damage. </a:t>
            </a:r>
          </a:p>
          <a:p>
            <a:pPr marL="0" indent="0">
              <a:buNone/>
            </a:pPr>
            <a:endParaRPr lang="en-US" sz="2400" dirty="0"/>
          </a:p>
          <a:p>
            <a:pPr marL="0" indent="0">
              <a:buNone/>
            </a:pPr>
            <a:r>
              <a:rPr lang="en-US" sz="2400" dirty="0"/>
              <a:t>Follow these three steps as soon as possible:</a:t>
            </a:r>
          </a:p>
          <a:p>
            <a:r>
              <a:rPr lang="en-US" sz="2400" dirty="0"/>
              <a:t>Place an Initial Fraud Alert</a:t>
            </a:r>
          </a:p>
          <a:p>
            <a:r>
              <a:rPr lang="en-US" sz="2400" dirty="0"/>
              <a:t>Order Your Credit Report</a:t>
            </a:r>
          </a:p>
          <a:p>
            <a:r>
              <a:rPr lang="en-US" sz="2400" dirty="0"/>
              <a:t>Create an Identity Theft Report</a:t>
            </a:r>
          </a:p>
          <a:p>
            <a:endParaRPr lang="en-US" dirty="0"/>
          </a:p>
        </p:txBody>
      </p:sp>
    </p:spTree>
    <p:extLst>
      <p:ext uri="{BB962C8B-B14F-4D97-AF65-F5344CB8AC3E}">
        <p14:creationId xmlns:p14="http://schemas.microsoft.com/office/powerpoint/2010/main" val="13541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293D-4F96-4F28-A7D7-3B8F36ACA4CD}"/>
              </a:ext>
            </a:extLst>
          </p:cNvPr>
          <p:cNvSpPr>
            <a:spLocks noGrp="1"/>
          </p:cNvSpPr>
          <p:nvPr>
            <p:ph type="title"/>
          </p:nvPr>
        </p:nvSpPr>
        <p:spPr>
          <a:xfrm>
            <a:off x="1371600" y="685800"/>
            <a:ext cx="9601200" cy="1485900"/>
          </a:xfrm>
        </p:spPr>
        <p:txBody>
          <a:bodyPr>
            <a:normAutofit/>
          </a:bodyPr>
          <a:lstStyle/>
          <a:p>
            <a:r>
              <a:rPr lang="en-US"/>
              <a:t>Money Smart Tools</a:t>
            </a:r>
            <a:endParaRPr lang="en-US" dirty="0"/>
          </a:p>
        </p:txBody>
      </p:sp>
      <p:graphicFrame>
        <p:nvGraphicFramePr>
          <p:cNvPr id="5" name="Content Placeholder 2">
            <a:extLst>
              <a:ext uri="{FF2B5EF4-FFF2-40B4-BE49-F238E27FC236}">
                <a16:creationId xmlns:a16="http://schemas.microsoft.com/office/drawing/2014/main" id="{DBA0A7F8-5C8E-43FC-9FAE-15F0CB5AD6C4}"/>
              </a:ext>
            </a:extLst>
          </p:cNvPr>
          <p:cNvGraphicFramePr>
            <a:graphicFrameLocks noGrp="1"/>
          </p:cNvGraphicFramePr>
          <p:nvPr>
            <p:ph idx="1"/>
            <p:extLst>
              <p:ext uri="{D42A27DB-BD31-4B8C-83A1-F6EECF244321}">
                <p14:modId xmlns:p14="http://schemas.microsoft.com/office/powerpoint/2010/main" val="1398433199"/>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9841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Your Credit Report</a:t>
            </a:r>
            <a:br>
              <a:rPr lang="en-US" dirty="0"/>
            </a:br>
            <a:endParaRPr lang="en-US" dirty="0"/>
          </a:p>
        </p:txBody>
      </p:sp>
      <p:sp>
        <p:nvSpPr>
          <p:cNvPr id="4" name="Rectangle 3"/>
          <p:cNvSpPr/>
          <p:nvPr/>
        </p:nvSpPr>
        <p:spPr>
          <a:xfrm>
            <a:off x="2111638" y="1840311"/>
            <a:ext cx="4572000" cy="2308324"/>
          </a:xfrm>
          <a:prstGeom prst="rect">
            <a:avLst/>
          </a:prstGeom>
        </p:spPr>
        <p:txBody>
          <a:bodyPr>
            <a:spAutoFit/>
          </a:bodyPr>
          <a:lstStyle/>
          <a:p>
            <a:r>
              <a:rPr lang="en-US" dirty="0">
                <a:latin typeface="Arial"/>
                <a:cs typeface="Arial"/>
              </a:rPr>
              <a:t>Equifax</a:t>
            </a:r>
          </a:p>
          <a:p>
            <a:r>
              <a:rPr lang="en-US" dirty="0">
                <a:latin typeface="Arial"/>
                <a:cs typeface="Arial"/>
              </a:rPr>
              <a:t>1‑800‑525‑6285</a:t>
            </a:r>
          </a:p>
          <a:p>
            <a:endParaRPr lang="en-US" dirty="0">
              <a:latin typeface="Arial"/>
              <a:cs typeface="Arial"/>
            </a:endParaRPr>
          </a:p>
          <a:p>
            <a:r>
              <a:rPr lang="en-US" dirty="0">
                <a:latin typeface="Arial"/>
                <a:cs typeface="Arial"/>
              </a:rPr>
              <a:t>Experian</a:t>
            </a:r>
          </a:p>
          <a:p>
            <a:r>
              <a:rPr lang="en-US" dirty="0">
                <a:latin typeface="Arial"/>
                <a:cs typeface="Arial"/>
              </a:rPr>
              <a:t>1‑888‑397‑3742</a:t>
            </a:r>
          </a:p>
          <a:p>
            <a:endParaRPr lang="en-US" dirty="0">
              <a:latin typeface="Arial"/>
              <a:cs typeface="Arial"/>
            </a:endParaRPr>
          </a:p>
          <a:p>
            <a:r>
              <a:rPr lang="en-US" dirty="0" err="1">
                <a:latin typeface="Arial"/>
                <a:cs typeface="Arial"/>
              </a:rPr>
              <a:t>TransUnion</a:t>
            </a:r>
            <a:endParaRPr lang="en-US" dirty="0">
              <a:latin typeface="Arial"/>
              <a:cs typeface="Arial"/>
            </a:endParaRPr>
          </a:p>
          <a:p>
            <a:r>
              <a:rPr lang="en-US" dirty="0">
                <a:latin typeface="Arial"/>
                <a:cs typeface="Arial"/>
              </a:rPr>
              <a:t>1‑800‑680‑7289</a:t>
            </a:r>
          </a:p>
        </p:txBody>
      </p:sp>
      <p:sp>
        <p:nvSpPr>
          <p:cNvPr id="5" name="Rectangle 4"/>
          <p:cNvSpPr/>
          <p:nvPr/>
        </p:nvSpPr>
        <p:spPr>
          <a:xfrm>
            <a:off x="5152147" y="1925255"/>
            <a:ext cx="4947820" cy="2308324"/>
          </a:xfrm>
          <a:prstGeom prst="rect">
            <a:avLst/>
          </a:prstGeom>
        </p:spPr>
        <p:txBody>
          <a:bodyPr wrap="square">
            <a:spAutoFit/>
          </a:bodyPr>
          <a:lstStyle/>
          <a:p>
            <a:pPr marL="285750" indent="-285750">
              <a:buFont typeface="Arial"/>
              <a:buChar char="•"/>
            </a:pPr>
            <a:r>
              <a:rPr lang="en-US" dirty="0"/>
              <a:t>Report that you are an identity theft victim.</a:t>
            </a:r>
          </a:p>
          <a:p>
            <a:pPr marL="285750" indent="-285750">
              <a:buFont typeface="Arial"/>
              <a:buChar char="•"/>
            </a:pPr>
            <a:endParaRPr lang="en-US" dirty="0"/>
          </a:p>
          <a:p>
            <a:pPr marL="285750" indent="-285750">
              <a:buFont typeface="Arial"/>
              <a:buChar char="•"/>
            </a:pPr>
            <a:r>
              <a:rPr lang="en-US" dirty="0"/>
              <a:t>Ask the company to put a fraud alert on your credit file.</a:t>
            </a:r>
          </a:p>
          <a:p>
            <a:pPr marL="285750" indent="-285750">
              <a:buFont typeface="Arial"/>
              <a:buChar char="•"/>
            </a:pPr>
            <a:endParaRPr lang="en-US" dirty="0"/>
          </a:p>
          <a:p>
            <a:pPr marL="285750" indent="-285750">
              <a:buFont typeface="Arial"/>
              <a:buChar char="•"/>
            </a:pPr>
            <a:r>
              <a:rPr lang="en-US" dirty="0"/>
              <a:t>Confirm that the company you call will contact the other 2 companies.</a:t>
            </a:r>
          </a:p>
        </p:txBody>
      </p:sp>
      <p:sp>
        <p:nvSpPr>
          <p:cNvPr id="6" name="Rectangle 5"/>
          <p:cNvSpPr/>
          <p:nvPr/>
        </p:nvSpPr>
        <p:spPr>
          <a:xfrm>
            <a:off x="1981201" y="4850222"/>
            <a:ext cx="7736251" cy="646331"/>
          </a:xfrm>
          <a:prstGeom prst="rect">
            <a:avLst/>
          </a:prstGeom>
        </p:spPr>
        <p:txBody>
          <a:bodyPr wrap="square">
            <a:spAutoFit/>
          </a:bodyPr>
          <a:lstStyle/>
          <a:p>
            <a:pPr algn="ctr"/>
            <a:r>
              <a:rPr lang="en-US" dirty="0">
                <a:latin typeface="Arial"/>
                <a:cs typeface="Arial"/>
                <a:hlinkClick r:id="rId2"/>
              </a:rPr>
              <a:t>http://www.consumer.ftc.gov/features/feature-0014-identity-theft</a:t>
            </a:r>
            <a:endParaRPr lang="en-US" dirty="0">
              <a:latin typeface="Arial"/>
              <a:cs typeface="Arial"/>
            </a:endParaRPr>
          </a:p>
          <a:p>
            <a:pPr algn="ctr"/>
            <a:endParaRPr lang="en-US" dirty="0">
              <a:latin typeface="Arial"/>
              <a:cs typeface="Arial"/>
            </a:endParaRPr>
          </a:p>
        </p:txBody>
      </p:sp>
    </p:spTree>
    <p:extLst>
      <p:ext uri="{BB962C8B-B14F-4D97-AF65-F5344CB8AC3E}">
        <p14:creationId xmlns:p14="http://schemas.microsoft.com/office/powerpoint/2010/main" val="1329577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Identity Theft Report</a:t>
            </a:r>
          </a:p>
        </p:txBody>
      </p:sp>
      <p:sp>
        <p:nvSpPr>
          <p:cNvPr id="3" name="Content Placeholder 2"/>
          <p:cNvSpPr>
            <a:spLocks noGrp="1"/>
          </p:cNvSpPr>
          <p:nvPr>
            <p:ph idx="1"/>
          </p:nvPr>
        </p:nvSpPr>
        <p:spPr>
          <a:xfrm>
            <a:off x="1130270" y="1963433"/>
            <a:ext cx="9603275" cy="3294576"/>
          </a:xfrm>
        </p:spPr>
        <p:txBody>
          <a:bodyPr/>
          <a:lstStyle/>
          <a:p>
            <a:r>
              <a:rPr lang="en-US" dirty="0"/>
              <a:t>Submit a report about the theft to the FTC. When you finish writing all the details, print a copy of the report. It will be called an Identity Theft Affidavit.</a:t>
            </a:r>
          </a:p>
          <a:p>
            <a:r>
              <a:rPr lang="en-US" dirty="0"/>
              <a:t>Bring your FTC Identity Theft Affidavit when you file a police report.</a:t>
            </a:r>
          </a:p>
          <a:p>
            <a:r>
              <a:rPr lang="en-US" dirty="0"/>
              <a:t>File a police report about the identity theft, and get a copy of the police report or the report number. Your FTC Identity Theft Affidavit and your police report make an Identity Theft Report.</a:t>
            </a:r>
          </a:p>
        </p:txBody>
      </p:sp>
      <p:pic>
        <p:nvPicPr>
          <p:cNvPr id="5" name="Picture 4"/>
          <p:cNvPicPr>
            <a:picLocks noChangeAspect="1"/>
          </p:cNvPicPr>
          <p:nvPr/>
        </p:nvPicPr>
        <p:blipFill>
          <a:blip r:embed="rId3"/>
          <a:stretch>
            <a:fillRect/>
          </a:stretch>
        </p:blipFill>
        <p:spPr>
          <a:xfrm>
            <a:off x="3969649" y="4855442"/>
            <a:ext cx="3924515" cy="1639117"/>
          </a:xfrm>
          <a:prstGeom prst="rect">
            <a:avLst/>
          </a:prstGeom>
        </p:spPr>
      </p:pic>
    </p:spTree>
    <p:extLst>
      <p:ext uri="{BB962C8B-B14F-4D97-AF65-F5344CB8AC3E}">
        <p14:creationId xmlns:p14="http://schemas.microsoft.com/office/powerpoint/2010/main" val="2423469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EABEEC-5010-4D60-BA10-93EFB2683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CF9BC528-E513-43C9-ABBF-F7ED03D6A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C2D7D03D-0D4C-4889-AD27-F775D20F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6974C90F-8C7A-4970-8CF9-54CE74E72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ouse">
            <a:extLst>
              <a:ext uri="{FF2B5EF4-FFF2-40B4-BE49-F238E27FC236}">
                <a16:creationId xmlns:a16="http://schemas.microsoft.com/office/drawing/2014/main" id="{BC221BB2-3509-4E22-B261-2021F745FA4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4276" y="1263012"/>
            <a:ext cx="4331976" cy="4331976"/>
          </a:xfrm>
          <a:prstGeom prst="rect">
            <a:avLst/>
          </a:prstGeom>
        </p:spPr>
      </p:pic>
      <p:sp>
        <p:nvSpPr>
          <p:cNvPr id="15" name="Freeform 6">
            <a:extLst>
              <a:ext uri="{FF2B5EF4-FFF2-40B4-BE49-F238E27FC236}">
                <a16:creationId xmlns:a16="http://schemas.microsoft.com/office/drawing/2014/main" id="{CA3D16AB-08D8-47CB-A30C-9ABAA506F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CA029FB8-A3EA-41C4-926D-AA67E4FCA0E3}"/>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a:r>
              <a:rPr lang="en-US" sz="7000">
                <a:solidFill>
                  <a:schemeClr val="tx2"/>
                </a:solidFill>
              </a:rPr>
              <a:t>Housing is A market</a:t>
            </a:r>
          </a:p>
        </p:txBody>
      </p:sp>
    </p:spTree>
    <p:extLst>
      <p:ext uri="{BB962C8B-B14F-4D97-AF65-F5344CB8AC3E}">
        <p14:creationId xmlns:p14="http://schemas.microsoft.com/office/powerpoint/2010/main" val="1136870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2" descr="shutterstock_180754799.jpg">
            <a:extLst>
              <a:ext uri="{FF2B5EF4-FFF2-40B4-BE49-F238E27FC236}">
                <a16:creationId xmlns:a16="http://schemas.microsoft.com/office/drawing/2014/main" id="{9CA149E6-9A0B-4E00-8266-CCE8B9F965E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446838" y="610427"/>
            <a:ext cx="3920112" cy="438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11">
            <a:extLst>
              <a:ext uri="{FF2B5EF4-FFF2-40B4-BE49-F238E27FC236}">
                <a16:creationId xmlns:a16="http://schemas.microsoft.com/office/drawing/2014/main" id="{6E836B92-315F-430D-AE70-5851DE47E82A}"/>
              </a:ext>
            </a:extLst>
          </p:cNvPr>
          <p:cNvPicPr>
            <a:picLocks noChangeAspect="1" noChangeArrowheads="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rot="321746" flipH="1">
            <a:off x="3077881" y="700088"/>
            <a:ext cx="941669" cy="159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8074" name="Picture 10">
            <a:extLst>
              <a:ext uri="{FF2B5EF4-FFF2-40B4-BE49-F238E27FC236}">
                <a16:creationId xmlns:a16="http://schemas.microsoft.com/office/drawing/2014/main" id="{6D01B9B2-FD01-4060-91E7-7951AA79C9C8}"/>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590770" y="600075"/>
            <a:ext cx="1149295" cy="1776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6565" name="Picture 12">
            <a:extLst>
              <a:ext uri="{FF2B5EF4-FFF2-40B4-BE49-F238E27FC236}">
                <a16:creationId xmlns:a16="http://schemas.microsoft.com/office/drawing/2014/main" id="{8CA8A677-7A8C-4EED-BAC1-D5D2BD327A2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54921" y="4950791"/>
            <a:ext cx="5562241" cy="82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6" name="Picture 14">
            <a:extLst>
              <a:ext uri="{FF2B5EF4-FFF2-40B4-BE49-F238E27FC236}">
                <a16:creationId xmlns:a16="http://schemas.microsoft.com/office/drawing/2014/main" id="{80BA4E7D-50FD-4FF6-9ECE-0424F39A400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9082074">
            <a:off x="6175159" y="1929971"/>
            <a:ext cx="2626614" cy="64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8" name="Picture 1" descr="shutterstock_180754799.jpg">
            <a:extLst>
              <a:ext uri="{FF2B5EF4-FFF2-40B4-BE49-F238E27FC236}">
                <a16:creationId xmlns:a16="http://schemas.microsoft.com/office/drawing/2014/main" id="{CA3AE46B-7805-43B5-9B7A-8E8D35059E4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9227" y="575501"/>
            <a:ext cx="3918132" cy="438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7">
            <a:extLst>
              <a:ext uri="{FF2B5EF4-FFF2-40B4-BE49-F238E27FC236}">
                <a16:creationId xmlns:a16="http://schemas.microsoft.com/office/drawing/2014/main" id="{7FF125E6-8DDA-4BEB-8382-F51FB8C12FD8}"/>
              </a:ext>
            </a:extLst>
          </p:cNvPr>
          <p:cNvPicPr>
            <a:picLocks noChangeAspect="1" noChangeArrowheads="1"/>
          </p:cNvPicPr>
          <p:nvPr/>
        </p:nvPicPr>
        <p:blipFill>
          <a:blip r:embed="rId7" cstate="screen">
            <a:grayscl/>
            <a:biLevel thresh="50000"/>
            <a:extLst>
              <a:ext uri="{28A0092B-C50C-407E-A947-70E740481C1C}">
                <a14:useLocalDpi xmlns:a14="http://schemas.microsoft.com/office/drawing/2010/main"/>
              </a:ext>
            </a:extLst>
          </a:blip>
          <a:srcRect/>
          <a:stretch>
            <a:fillRect/>
          </a:stretch>
        </p:blipFill>
        <p:spPr bwMode="auto">
          <a:xfrm>
            <a:off x="2716214" y="3872341"/>
            <a:ext cx="1364809" cy="135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70" name="TextBox 4">
            <a:extLst>
              <a:ext uri="{FF2B5EF4-FFF2-40B4-BE49-F238E27FC236}">
                <a16:creationId xmlns:a16="http://schemas.microsoft.com/office/drawing/2014/main" id="{FFC99F85-FF71-470C-89D4-E9E095D6D701}"/>
              </a:ext>
            </a:extLst>
          </p:cNvPr>
          <p:cNvSpPr txBox="1">
            <a:spLocks noChangeArrowheads="1"/>
          </p:cNvSpPr>
          <p:nvPr/>
        </p:nvSpPr>
        <p:spPr bwMode="auto">
          <a:xfrm rot="1125788">
            <a:off x="7455275" y="3292556"/>
            <a:ext cx="1142954" cy="52322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a:solidFill>
                  <a:srgbClr val="CD0920"/>
                </a:solidFill>
                <a:latin typeface="Arial" panose="020B0604020202020204" pitchFamily="34" charset="0"/>
                <a:cs typeface="Arial" panose="020B0604020202020204" pitchFamily="34" charset="0"/>
              </a:rPr>
              <a:t>BUY</a:t>
            </a:r>
          </a:p>
        </p:txBody>
      </p:sp>
      <p:sp>
        <p:nvSpPr>
          <p:cNvPr id="66571" name="TextBox 2">
            <a:extLst>
              <a:ext uri="{FF2B5EF4-FFF2-40B4-BE49-F238E27FC236}">
                <a16:creationId xmlns:a16="http://schemas.microsoft.com/office/drawing/2014/main" id="{C3D66681-C728-4D6C-9546-47F4BC49B87D}"/>
              </a:ext>
            </a:extLst>
          </p:cNvPr>
          <p:cNvSpPr txBox="1">
            <a:spLocks noChangeArrowheads="1"/>
          </p:cNvSpPr>
          <p:nvPr/>
        </p:nvSpPr>
        <p:spPr bwMode="auto">
          <a:xfrm rot="20573119">
            <a:off x="3739331" y="3107900"/>
            <a:ext cx="1442063" cy="52322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a:solidFill>
                  <a:srgbClr val="CD0920"/>
                </a:solidFill>
                <a:latin typeface="Arial" panose="020B0604020202020204" pitchFamily="34" charset="0"/>
                <a:cs typeface="Arial" panose="020B0604020202020204" pitchFamily="34" charset="0"/>
              </a:rPr>
              <a:t>RENT</a:t>
            </a:r>
          </a:p>
        </p:txBody>
      </p:sp>
      <p:sp>
        <p:nvSpPr>
          <p:cNvPr id="66572" name="TextBox 3">
            <a:extLst>
              <a:ext uri="{FF2B5EF4-FFF2-40B4-BE49-F238E27FC236}">
                <a16:creationId xmlns:a16="http://schemas.microsoft.com/office/drawing/2014/main" id="{F7681614-CC8F-4416-A519-55D4380CF9D9}"/>
              </a:ext>
            </a:extLst>
          </p:cNvPr>
          <p:cNvSpPr txBox="1">
            <a:spLocks noChangeArrowheads="1"/>
          </p:cNvSpPr>
          <p:nvPr/>
        </p:nvSpPr>
        <p:spPr bwMode="auto">
          <a:xfrm>
            <a:off x="6237896" y="3812419"/>
            <a:ext cx="952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CD0920"/>
                </a:solidFill>
                <a:latin typeface="Arial" panose="020B0604020202020204" pitchFamily="34" charset="0"/>
                <a:cs typeface="Arial" panose="020B0604020202020204" pitchFamily="34" charset="0"/>
              </a:rPr>
              <a:t>VS.</a:t>
            </a:r>
          </a:p>
        </p:txBody>
      </p:sp>
      <p:pic>
        <p:nvPicPr>
          <p:cNvPr id="88073" name="Picture 9">
            <a:extLst>
              <a:ext uri="{FF2B5EF4-FFF2-40B4-BE49-F238E27FC236}">
                <a16:creationId xmlns:a16="http://schemas.microsoft.com/office/drawing/2014/main" id="{01491A17-48EE-4E6B-B2FB-29A329ABF4B6}"/>
              </a:ext>
            </a:extLst>
          </p:cNvPr>
          <p:cNvPicPr>
            <a:picLocks noChangeAspect="1" noChangeArrowheads="1"/>
          </p:cNvPicPr>
          <p:nvPr/>
        </p:nvPicPr>
        <p:blipFill rotWithShape="1">
          <a:blip r:embed="rId8"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flipH="1">
            <a:off x="8089500" y="31808"/>
            <a:ext cx="3217408" cy="52888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6574" name="Picture 6">
            <a:extLst>
              <a:ext uri="{FF2B5EF4-FFF2-40B4-BE49-F238E27FC236}">
                <a16:creationId xmlns:a16="http://schemas.microsoft.com/office/drawing/2014/main" id="{643FFE85-B514-48B6-8CAE-11894ABE882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48699" y="4004805"/>
            <a:ext cx="1562895" cy="152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A9A09E68-8278-4256-B5C3-B9E6DAD41920}"/>
              </a:ext>
            </a:extLst>
          </p:cNvPr>
          <p:cNvSpPr>
            <a:spLocks noGrp="1"/>
          </p:cNvSpPr>
          <p:nvPr>
            <p:ph type="title"/>
          </p:nvPr>
        </p:nvSpPr>
        <p:spPr>
          <a:xfrm>
            <a:off x="1070975" y="5935843"/>
            <a:ext cx="9601200" cy="1485900"/>
          </a:xfrm>
        </p:spPr>
        <p:txBody>
          <a:bodyPr/>
          <a:lstStyle/>
          <a:p>
            <a:r>
              <a:rPr lang="en-US" dirty="0"/>
              <a:t>Renting Vs. Owning</a:t>
            </a:r>
          </a:p>
        </p:txBody>
      </p:sp>
    </p:spTree>
    <p:extLst>
      <p:ext uri="{BB962C8B-B14F-4D97-AF65-F5344CB8AC3E}">
        <p14:creationId xmlns:p14="http://schemas.microsoft.com/office/powerpoint/2010/main" val="10107546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9478E2A6-FF75-49FD-8BB7-3C10AE4AD48F}"/>
              </a:ext>
            </a:extLst>
          </p:cNvPr>
          <p:cNvSpPr>
            <a:spLocks noGrp="1" noChangeArrowheads="1"/>
          </p:cNvSpPr>
          <p:nvPr>
            <p:ph type="title"/>
          </p:nvPr>
        </p:nvSpPr>
        <p:spPr>
          <a:xfrm>
            <a:off x="640080" y="639704"/>
            <a:ext cx="3299579" cy="5577840"/>
          </a:xfrm>
        </p:spPr>
        <p:txBody>
          <a:bodyPr anchor="ctr">
            <a:normAutofit/>
          </a:bodyPr>
          <a:lstStyle/>
          <a:p>
            <a:pPr algn="ctr"/>
            <a:r>
              <a:rPr lang="en-US" altLang="en-US" b="1" i="1"/>
              <a:t>Advantages</a:t>
            </a:r>
          </a:p>
        </p:txBody>
      </p:sp>
      <p:graphicFrame>
        <p:nvGraphicFramePr>
          <p:cNvPr id="10248" name="Rectangle 3">
            <a:extLst>
              <a:ext uri="{FF2B5EF4-FFF2-40B4-BE49-F238E27FC236}">
                <a16:creationId xmlns:a16="http://schemas.microsoft.com/office/drawing/2014/main" id="{08136A70-9FB0-44E7-A15B-546948FAE9A4}"/>
              </a:ext>
            </a:extLst>
          </p:cNvPr>
          <p:cNvGraphicFramePr>
            <a:graphicFrameLocks noGrp="1"/>
          </p:cNvGraphicFramePr>
          <p:nvPr>
            <p:ph idx="1"/>
            <p:extLst>
              <p:ext uri="{D42A27DB-BD31-4B8C-83A1-F6EECF244321}">
                <p14:modId xmlns:p14="http://schemas.microsoft.com/office/powerpoint/2010/main" val="188186240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444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1273" name="Rectangle 3">
            <a:extLst>
              <a:ext uri="{FF2B5EF4-FFF2-40B4-BE49-F238E27FC236}">
                <a16:creationId xmlns:a16="http://schemas.microsoft.com/office/drawing/2014/main" id="{0F87D706-710C-4D4E-BCFD-31FC82E0BFC0}"/>
              </a:ext>
            </a:extLst>
          </p:cNvPr>
          <p:cNvGraphicFramePr/>
          <p:nvPr>
            <p:extLst>
              <p:ext uri="{D42A27DB-BD31-4B8C-83A1-F6EECF244321}">
                <p14:modId xmlns:p14="http://schemas.microsoft.com/office/powerpoint/2010/main" val="375664907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6E1DAF5-23D3-47C8-9F0C-92FFED1BD685}"/>
              </a:ext>
            </a:extLst>
          </p:cNvPr>
          <p:cNvSpPr>
            <a:spLocks noGrp="1"/>
          </p:cNvSpPr>
          <p:nvPr>
            <p:ph type="title"/>
          </p:nvPr>
        </p:nvSpPr>
        <p:spPr/>
        <p:txBody>
          <a:bodyPr/>
          <a:lstStyle/>
          <a:p>
            <a:r>
              <a:rPr lang="en-US" dirty="0"/>
              <a:t>Advantages </a:t>
            </a:r>
          </a:p>
        </p:txBody>
      </p:sp>
    </p:spTree>
    <p:extLst>
      <p:ext uri="{BB962C8B-B14F-4D97-AF65-F5344CB8AC3E}">
        <p14:creationId xmlns:p14="http://schemas.microsoft.com/office/powerpoint/2010/main" val="2353324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95" name="Rectangle 73">
            <a:extLst>
              <a:ext uri="{FF2B5EF4-FFF2-40B4-BE49-F238E27FC236}">
                <a16:creationId xmlns:a16="http://schemas.microsoft.com/office/drawing/2014/main" id="{333F1838-0D72-4069-B56B-79BA04B7F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082D07A3-9A71-46F4-93DF-0AB5BD58222D}"/>
              </a:ext>
            </a:extLst>
          </p:cNvPr>
          <p:cNvSpPr>
            <a:spLocks noGrp="1" noChangeArrowheads="1"/>
          </p:cNvSpPr>
          <p:nvPr>
            <p:ph type="title"/>
          </p:nvPr>
        </p:nvSpPr>
        <p:spPr>
          <a:xfrm>
            <a:off x="643467" y="685800"/>
            <a:ext cx="10905066" cy="1485900"/>
          </a:xfrm>
          <a:noFill/>
        </p:spPr>
        <p:txBody>
          <a:bodyPr>
            <a:normAutofit/>
          </a:bodyPr>
          <a:lstStyle/>
          <a:p>
            <a:pPr algn="ctr"/>
            <a:r>
              <a:rPr lang="en-US" altLang="en-US" b="1" i="1"/>
              <a:t>Disadvantages</a:t>
            </a:r>
            <a:br>
              <a:rPr lang="en-US" altLang="en-US" b="1" i="1"/>
            </a:br>
            <a:endParaRPr lang="en-US" altLang="en-US" b="1" i="1"/>
          </a:p>
        </p:txBody>
      </p:sp>
      <p:graphicFrame>
        <p:nvGraphicFramePr>
          <p:cNvPr id="12293" name="Rectangle 3"/>
          <p:cNvGraphicFramePr>
            <a:graphicFrameLocks noGrp="1"/>
          </p:cNvGraphicFramePr>
          <p:nvPr>
            <p:ph idx="1"/>
            <p:extLst>
              <p:ext uri="{D42A27DB-BD31-4B8C-83A1-F6EECF244321}">
                <p14:modId xmlns:p14="http://schemas.microsoft.com/office/powerpoint/2010/main" val="2252274329"/>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7622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1"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2"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7" name="Title 6">
            <a:extLst>
              <a:ext uri="{FF2B5EF4-FFF2-40B4-BE49-F238E27FC236}">
                <a16:creationId xmlns:a16="http://schemas.microsoft.com/office/drawing/2014/main" id="{603A0181-465F-4426-AE9C-37DB4DFAB172}"/>
              </a:ext>
            </a:extLst>
          </p:cNvPr>
          <p:cNvSpPr>
            <a:spLocks noGrp="1"/>
          </p:cNvSpPr>
          <p:nvPr>
            <p:ph type="title"/>
          </p:nvPr>
        </p:nvSpPr>
        <p:spPr>
          <a:xfrm>
            <a:off x="1668544" y="1649691"/>
            <a:ext cx="2611225" cy="2236989"/>
          </a:xfrm>
        </p:spPr>
        <p:txBody>
          <a:bodyPr vert="horz" lIns="91440" tIns="45720" rIns="91440" bIns="45720" rtlCol="0" anchor="b">
            <a:normAutofit/>
          </a:bodyPr>
          <a:lstStyle/>
          <a:p>
            <a:pPr algn="ctr">
              <a:lnSpc>
                <a:spcPct val="89000"/>
              </a:lnSpc>
            </a:pPr>
            <a:r>
              <a:rPr lang="en-US" sz="4100" cap="all"/>
              <a:t>Partners in the purchase</a:t>
            </a:r>
          </a:p>
        </p:txBody>
      </p:sp>
      <p:sp>
        <p:nvSpPr>
          <p:cNvPr id="10" name="Text Placeholder 9">
            <a:extLst>
              <a:ext uri="{FF2B5EF4-FFF2-40B4-BE49-F238E27FC236}">
                <a16:creationId xmlns:a16="http://schemas.microsoft.com/office/drawing/2014/main" id="{011D6B3E-8BC7-4554-BBB3-B727D568A3FD}"/>
              </a:ext>
            </a:extLst>
          </p:cNvPr>
          <p:cNvSpPr>
            <a:spLocks noGrp="1"/>
          </p:cNvSpPr>
          <p:nvPr>
            <p:ph type="body" sz="half" idx="2"/>
          </p:nvPr>
        </p:nvSpPr>
        <p:spPr>
          <a:xfrm>
            <a:off x="1668544" y="3956279"/>
            <a:ext cx="2611225" cy="1086237"/>
          </a:xfrm>
        </p:spPr>
        <p:txBody>
          <a:bodyPr vert="horz" lIns="91440" tIns="45720" rIns="91440" bIns="45720" rtlCol="0">
            <a:normAutofit/>
          </a:bodyPr>
          <a:lstStyle/>
          <a:p>
            <a:pPr algn="ctr">
              <a:lnSpc>
                <a:spcPct val="102000"/>
              </a:lnSpc>
              <a:spcAft>
                <a:spcPts val="600"/>
              </a:spcAft>
            </a:pPr>
            <a:r>
              <a:rPr lang="en-US">
                <a:solidFill>
                  <a:schemeClr val="bg2"/>
                </a:solidFill>
              </a:rPr>
              <a:t>There are many people who will be assisting your family to purchase your new home. </a:t>
            </a:r>
          </a:p>
        </p:txBody>
      </p:sp>
      <p:pic>
        <p:nvPicPr>
          <p:cNvPr id="5" name="Picture 4">
            <a:extLst>
              <a:ext uri="{FF2B5EF4-FFF2-40B4-BE49-F238E27FC236}">
                <a16:creationId xmlns:a16="http://schemas.microsoft.com/office/drawing/2014/main" id="{64803F80-3769-43C8-9E82-08F12240B9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349734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FABE84-890B-4201-9B72-6E2D4A3F173E}"/>
              </a:ext>
            </a:extLst>
          </p:cNvPr>
          <p:cNvSpPr>
            <a:spLocks noGrp="1"/>
          </p:cNvSpPr>
          <p:nvPr>
            <p:ph type="title"/>
          </p:nvPr>
        </p:nvSpPr>
        <p:spPr>
          <a:xfrm>
            <a:off x="7860667" y="685800"/>
            <a:ext cx="3656419" cy="1485900"/>
          </a:xfrm>
        </p:spPr>
        <p:txBody>
          <a:bodyPr vert="horz" lIns="91440" tIns="45720" rIns="91440" bIns="45720" rtlCol="0" anchor="t">
            <a:normAutofit/>
          </a:bodyPr>
          <a:lstStyle/>
          <a:p>
            <a:pPr>
              <a:lnSpc>
                <a:spcPct val="89000"/>
              </a:lnSpc>
            </a:pPr>
            <a:r>
              <a:rPr lang="en-US" sz="4400"/>
              <a:t>The Buyers</a:t>
            </a:r>
          </a:p>
        </p:txBody>
      </p:sp>
      <p:sp>
        <p:nvSpPr>
          <p:cNvPr id="13" name="Rectangle 12">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Placeholder 5">
            <a:extLst>
              <a:ext uri="{FF2B5EF4-FFF2-40B4-BE49-F238E27FC236}">
                <a16:creationId xmlns:a16="http://schemas.microsoft.com/office/drawing/2014/main" id="{A4738250-122A-4EA1-9EF8-F6EE5385D21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023561" y="762097"/>
            <a:ext cx="6517065" cy="5013765"/>
          </a:xfrm>
          <a:prstGeom prst="rect">
            <a:avLst/>
          </a:prstGeom>
        </p:spPr>
      </p:pic>
      <p:sp>
        <p:nvSpPr>
          <p:cNvPr id="4" name="Text Placeholder 3">
            <a:extLst>
              <a:ext uri="{FF2B5EF4-FFF2-40B4-BE49-F238E27FC236}">
                <a16:creationId xmlns:a16="http://schemas.microsoft.com/office/drawing/2014/main" id="{56ECCEF5-2BD7-40D8-9D74-6A00F6E281D2}"/>
              </a:ext>
            </a:extLst>
          </p:cNvPr>
          <p:cNvSpPr>
            <a:spLocks noGrp="1"/>
          </p:cNvSpPr>
          <p:nvPr>
            <p:ph type="body" sz="half" idx="2"/>
          </p:nvPr>
        </p:nvSpPr>
        <p:spPr>
          <a:xfrm>
            <a:off x="7860667" y="2286000"/>
            <a:ext cx="3656419" cy="3581400"/>
          </a:xfrm>
        </p:spPr>
        <p:txBody>
          <a:bodyPr vert="horz" lIns="91440" tIns="45720" rIns="91440" bIns="45720" rtlCol="0">
            <a:normAutofit/>
          </a:bodyPr>
          <a:lstStyle/>
          <a:p>
            <a:pPr marL="384048" indent="-384048">
              <a:lnSpc>
                <a:spcPct val="94000"/>
              </a:lnSpc>
              <a:spcAft>
                <a:spcPts val="200"/>
              </a:spcAft>
            </a:pPr>
            <a:r>
              <a:rPr lang="en-US" b="1" dirty="0"/>
              <a:t>The Buyer </a:t>
            </a:r>
            <a:r>
              <a:rPr lang="en-US" dirty="0"/>
              <a:t>is the person or persons buying the home. They will need:  </a:t>
            </a:r>
            <a:endParaRPr lang="en-US"/>
          </a:p>
          <a:p>
            <a:pPr marL="384048" indent="-384048">
              <a:lnSpc>
                <a:spcPct val="94000"/>
              </a:lnSpc>
              <a:spcAft>
                <a:spcPts val="200"/>
              </a:spcAft>
              <a:buFont typeface="Franklin Gothic Book" panose="020B0503020102020204" pitchFamily="34" charset="0"/>
              <a:buChar char="•"/>
            </a:pPr>
            <a:r>
              <a:rPr lang="en-US" dirty="0"/>
              <a:t>Income</a:t>
            </a:r>
            <a:endParaRPr lang="en-US"/>
          </a:p>
          <a:p>
            <a:pPr marL="384048" indent="-384048">
              <a:lnSpc>
                <a:spcPct val="94000"/>
              </a:lnSpc>
              <a:spcAft>
                <a:spcPts val="200"/>
              </a:spcAft>
              <a:buFont typeface="Franklin Gothic Book" panose="020B0503020102020204" pitchFamily="34" charset="0"/>
              <a:buChar char="•"/>
            </a:pPr>
            <a:r>
              <a:rPr lang="en-US" dirty="0"/>
              <a:t>Money Saved</a:t>
            </a:r>
            <a:endParaRPr lang="en-US"/>
          </a:p>
          <a:p>
            <a:pPr marL="384048" indent="-384048">
              <a:lnSpc>
                <a:spcPct val="94000"/>
              </a:lnSpc>
              <a:spcAft>
                <a:spcPts val="200"/>
              </a:spcAft>
              <a:buFont typeface="Franklin Gothic Book" panose="020B0503020102020204" pitchFamily="34" charset="0"/>
              <a:buChar char="•"/>
            </a:pPr>
            <a:r>
              <a:rPr lang="en-US" dirty="0"/>
              <a:t>Little to No Debts</a:t>
            </a:r>
            <a:endParaRPr lang="en-US"/>
          </a:p>
        </p:txBody>
      </p:sp>
    </p:spTree>
    <p:extLst>
      <p:ext uri="{BB962C8B-B14F-4D97-AF65-F5344CB8AC3E}">
        <p14:creationId xmlns:p14="http://schemas.microsoft.com/office/powerpoint/2010/main" val="270328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148B3D-A4A3-4F4E-BC9E-EE26C41EAA9A}"/>
              </a:ext>
            </a:extLst>
          </p:cNvPr>
          <p:cNvSpPr>
            <a:spLocks noGrp="1"/>
          </p:cNvSpPr>
          <p:nvPr>
            <p:ph type="title"/>
          </p:nvPr>
        </p:nvSpPr>
        <p:spPr>
          <a:xfrm>
            <a:off x="7860667" y="685800"/>
            <a:ext cx="3656419" cy="1485900"/>
          </a:xfrm>
        </p:spPr>
        <p:txBody>
          <a:bodyPr vert="horz" lIns="91440" tIns="45720" rIns="91440" bIns="45720" rtlCol="0" anchor="t">
            <a:normAutofit/>
          </a:bodyPr>
          <a:lstStyle/>
          <a:p>
            <a:pPr>
              <a:lnSpc>
                <a:spcPct val="89000"/>
              </a:lnSpc>
            </a:pPr>
            <a:r>
              <a:rPr lang="en-US" sz="4400"/>
              <a:t>The Sellers</a:t>
            </a:r>
          </a:p>
        </p:txBody>
      </p:sp>
      <p:sp>
        <p:nvSpPr>
          <p:cNvPr id="13" name="Rectangle 12">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Placeholder 5" descr="A sign on the side of a building&#10;&#10;Description automatically generated">
            <a:extLst>
              <a:ext uri="{FF2B5EF4-FFF2-40B4-BE49-F238E27FC236}">
                <a16:creationId xmlns:a16="http://schemas.microsoft.com/office/drawing/2014/main" id="{0CE9B1FC-E31F-4A9F-AD56-28C13E52A1E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023561" y="763671"/>
            <a:ext cx="6517065" cy="5010617"/>
          </a:xfrm>
          <a:prstGeom prst="rect">
            <a:avLst/>
          </a:prstGeom>
        </p:spPr>
      </p:pic>
      <p:sp>
        <p:nvSpPr>
          <p:cNvPr id="4" name="Text Placeholder 3">
            <a:extLst>
              <a:ext uri="{FF2B5EF4-FFF2-40B4-BE49-F238E27FC236}">
                <a16:creationId xmlns:a16="http://schemas.microsoft.com/office/drawing/2014/main" id="{F55050F2-7F8E-4490-89AD-F8AC0186C0C6}"/>
              </a:ext>
            </a:extLst>
          </p:cNvPr>
          <p:cNvSpPr>
            <a:spLocks noGrp="1"/>
          </p:cNvSpPr>
          <p:nvPr>
            <p:ph type="body" sz="half" idx="2"/>
          </p:nvPr>
        </p:nvSpPr>
        <p:spPr>
          <a:xfrm>
            <a:off x="7860667" y="2286000"/>
            <a:ext cx="3656419" cy="3581400"/>
          </a:xfrm>
        </p:spPr>
        <p:txBody>
          <a:bodyPr vert="horz" lIns="91440" tIns="45720" rIns="91440" bIns="45720" rtlCol="0">
            <a:normAutofit/>
          </a:bodyPr>
          <a:lstStyle/>
          <a:p>
            <a:pPr marL="384048" indent="-384048">
              <a:lnSpc>
                <a:spcPct val="94000"/>
              </a:lnSpc>
              <a:spcAft>
                <a:spcPts val="200"/>
              </a:spcAft>
            </a:pPr>
            <a:r>
              <a:rPr lang="en-US" b="1" dirty="0"/>
              <a:t>The Sellers </a:t>
            </a:r>
            <a:r>
              <a:rPr lang="en-US" dirty="0"/>
              <a:t>are the folks who will show proof they own the home and have the right to sell it. </a:t>
            </a:r>
            <a:endParaRPr lang="en-US"/>
          </a:p>
          <a:p>
            <a:pPr marL="384048" indent="-384048">
              <a:lnSpc>
                <a:spcPct val="94000"/>
              </a:lnSpc>
              <a:spcAft>
                <a:spcPts val="200"/>
              </a:spcAft>
            </a:pPr>
            <a:endParaRPr lang="en-US"/>
          </a:p>
        </p:txBody>
      </p:sp>
    </p:spTree>
    <p:extLst>
      <p:ext uri="{BB962C8B-B14F-4D97-AF65-F5344CB8AC3E}">
        <p14:creationId xmlns:p14="http://schemas.microsoft.com/office/powerpoint/2010/main" val="412810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7FCD59A-8C2C-4398-A026-2E73C7BE1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377" name="Title 1"/>
          <p:cNvSpPr>
            <a:spLocks noGrp="1"/>
          </p:cNvSpPr>
          <p:nvPr>
            <p:ph type="title"/>
          </p:nvPr>
        </p:nvSpPr>
        <p:spPr>
          <a:xfrm>
            <a:off x="7860667" y="685800"/>
            <a:ext cx="3656419" cy="1485900"/>
          </a:xfrm>
        </p:spPr>
        <p:txBody>
          <a:bodyPr vert="horz" lIns="91440" tIns="45720" rIns="91440" bIns="45720" rtlCol="0" anchor="t">
            <a:normAutofit fontScale="90000"/>
          </a:bodyPr>
          <a:lstStyle/>
          <a:p>
            <a:r>
              <a:rPr lang="en-US" dirty="0"/>
              <a:t>Goals Should Be S. M. A. R. T.</a:t>
            </a:r>
          </a:p>
        </p:txBody>
      </p:sp>
      <p:sp>
        <p:nvSpPr>
          <p:cNvPr id="139" name="Rectangle 138">
            <a:extLst>
              <a:ext uri="{FF2B5EF4-FFF2-40B4-BE49-F238E27FC236}">
                <a16:creationId xmlns:a16="http://schemas.microsoft.com/office/drawing/2014/main" id="{578C0AAD-34CB-4671-9628-7EAD5F1F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piece of paper&#10;&#10;Description automatically generated">
            <a:extLst>
              <a:ext uri="{FF2B5EF4-FFF2-40B4-BE49-F238E27FC236}">
                <a16:creationId xmlns:a16="http://schemas.microsoft.com/office/drawing/2014/main" id="{16A5395E-C7A0-4059-B7A3-85C367E35F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3561" y="1093909"/>
            <a:ext cx="6517065" cy="4350141"/>
          </a:xfrm>
          <a:prstGeom prst="rect">
            <a:avLst/>
          </a:prstGeom>
        </p:spPr>
      </p:pic>
      <p:sp>
        <p:nvSpPr>
          <p:cNvPr id="90114" name="TextBox 2"/>
          <p:cNvSpPr txBox="1">
            <a:spLocks noChangeArrowheads="1"/>
          </p:cNvSpPr>
          <p:nvPr/>
        </p:nvSpPr>
        <p:spPr bwMode="auto">
          <a:xfrm>
            <a:off x="7857492" y="1862650"/>
            <a:ext cx="3987344"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800100" indent="-3429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84048" lvl="1"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Specific: what is the goal?</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Measurable: How much should I save?</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Achievable: How long will it take me?</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Relevant: Be Realistic</a:t>
            </a:r>
          </a:p>
          <a:p>
            <a:pPr marL="384048" lvl="2" indent="-384048" defTabSz="914400" eaLnBrk="1" hangingPunct="1">
              <a:lnSpc>
                <a:spcPct val="94000"/>
              </a:lnSpc>
              <a:spcBef>
                <a:spcPts val="1000"/>
              </a:spcBef>
              <a:spcAft>
                <a:spcPts val="200"/>
              </a:spcAft>
              <a:buClr>
                <a:schemeClr val="accent1"/>
              </a:buClr>
              <a:buSzPct val="80000"/>
              <a:buFont typeface="Franklin Gothic Book" panose="020B0503020102020204" pitchFamily="34" charset="0"/>
              <a:buChar char=""/>
              <a:defRPr/>
            </a:pPr>
            <a:r>
              <a:rPr lang="en-US" dirty="0">
                <a:solidFill>
                  <a:schemeClr val="tx2"/>
                </a:solidFill>
                <a:latin typeface="+mn-lt"/>
                <a:ea typeface="+mn-ea"/>
              </a:rPr>
              <a:t>Timely: Can be placed on a calendar. </a:t>
            </a:r>
          </a:p>
        </p:txBody>
      </p:sp>
    </p:spTree>
    <p:extLst>
      <p:ext uri="{BB962C8B-B14F-4D97-AF65-F5344CB8AC3E}">
        <p14:creationId xmlns:p14="http://schemas.microsoft.com/office/powerpoint/2010/main" val="26996320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3F2163C-1CEC-4B8F-A3F3-76628B941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5ADD65D-5249-4AB7-B262-1792B0D622DD}"/>
              </a:ext>
            </a:extLst>
          </p:cNvPr>
          <p:cNvSpPr>
            <a:spLocks noGrp="1"/>
          </p:cNvSpPr>
          <p:nvPr>
            <p:ph type="title"/>
          </p:nvPr>
        </p:nvSpPr>
        <p:spPr>
          <a:xfrm>
            <a:off x="1198879" y="4798483"/>
            <a:ext cx="9607973" cy="1485900"/>
          </a:xfrm>
          <a:noFill/>
        </p:spPr>
        <p:txBody>
          <a:bodyPr>
            <a:normAutofit/>
          </a:bodyPr>
          <a:lstStyle/>
          <a:p>
            <a:pPr algn="ctr"/>
            <a:r>
              <a:rPr lang="en-US" dirty="0"/>
              <a:t>The Helpers</a:t>
            </a:r>
          </a:p>
        </p:txBody>
      </p:sp>
      <p:graphicFrame>
        <p:nvGraphicFramePr>
          <p:cNvPr id="13" name="Content Placeholder 4">
            <a:extLst>
              <a:ext uri="{FF2B5EF4-FFF2-40B4-BE49-F238E27FC236}">
                <a16:creationId xmlns:a16="http://schemas.microsoft.com/office/drawing/2014/main" id="{757A9242-E32E-4A19-ACBD-B63C62E9614D}"/>
              </a:ext>
            </a:extLst>
          </p:cNvPr>
          <p:cNvGraphicFramePr>
            <a:graphicFrameLocks noGrp="1"/>
          </p:cNvGraphicFramePr>
          <p:nvPr>
            <p:ph idx="1"/>
            <p:extLst>
              <p:ext uri="{D42A27DB-BD31-4B8C-83A1-F6EECF244321}">
                <p14:modId xmlns:p14="http://schemas.microsoft.com/office/powerpoint/2010/main" val="98514654"/>
              </p:ext>
            </p:extLst>
          </p:nvPr>
        </p:nvGraphicFramePr>
        <p:xfrm>
          <a:off x="643467" y="643467"/>
          <a:ext cx="1090506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0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3A3C0D-6359-4341-9F57-1EBA5EF07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205D3-5D89-4DE6-884A-0CC995A781C9}"/>
              </a:ext>
            </a:extLst>
          </p:cNvPr>
          <p:cNvSpPr>
            <a:spLocks noGrp="1"/>
          </p:cNvSpPr>
          <p:nvPr>
            <p:ph type="title"/>
          </p:nvPr>
        </p:nvSpPr>
        <p:spPr>
          <a:xfrm>
            <a:off x="784743" y="685800"/>
            <a:ext cx="5793475" cy="1485900"/>
          </a:xfrm>
        </p:spPr>
        <p:txBody>
          <a:bodyPr>
            <a:normAutofit/>
          </a:bodyPr>
          <a:lstStyle/>
          <a:p>
            <a:r>
              <a:rPr lang="en-US"/>
              <a:t>Understanding Costs &amp; Decision Making</a:t>
            </a:r>
            <a:endParaRPr lang="en-US" dirty="0"/>
          </a:p>
        </p:txBody>
      </p:sp>
      <p:sp>
        <p:nvSpPr>
          <p:cNvPr id="9" name="Content Placeholder 8">
            <a:extLst>
              <a:ext uri="{FF2B5EF4-FFF2-40B4-BE49-F238E27FC236}">
                <a16:creationId xmlns:a16="http://schemas.microsoft.com/office/drawing/2014/main" id="{3CECDAB7-AE67-4D83-9539-C3936F464EC9}"/>
              </a:ext>
            </a:extLst>
          </p:cNvPr>
          <p:cNvSpPr>
            <a:spLocks noGrp="1"/>
          </p:cNvSpPr>
          <p:nvPr>
            <p:ph idx="1"/>
          </p:nvPr>
        </p:nvSpPr>
        <p:spPr>
          <a:xfrm>
            <a:off x="784743" y="2286000"/>
            <a:ext cx="5793475" cy="3581400"/>
          </a:xfrm>
        </p:spPr>
        <p:txBody>
          <a:bodyPr>
            <a:normAutofit/>
          </a:bodyPr>
          <a:lstStyle/>
          <a:p>
            <a:r>
              <a:rPr lang="en-US" dirty="0"/>
              <a:t>With just the m&amp;m’s in your hand create your perfect home. </a:t>
            </a:r>
          </a:p>
        </p:txBody>
      </p:sp>
      <p:sp>
        <p:nvSpPr>
          <p:cNvPr id="14" name="Rectangle 13">
            <a:extLst>
              <a:ext uri="{FF2B5EF4-FFF2-40B4-BE49-F238E27FC236}">
                <a16:creationId xmlns:a16="http://schemas.microsoft.com/office/drawing/2014/main" id="{670863C5-AF85-4C8C-8383-2A3D224DF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icture containing colorful, indoor, stationary, colored&#10;&#10;Description automatically generated">
            <a:extLst>
              <a:ext uri="{FF2B5EF4-FFF2-40B4-BE49-F238E27FC236}">
                <a16:creationId xmlns:a16="http://schemas.microsoft.com/office/drawing/2014/main" id="{3AFCD102-E985-496C-BDAD-7F5DF3497A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12260" y="10"/>
            <a:ext cx="4579739" cy="6857990"/>
          </a:xfrm>
          <a:prstGeom prst="rect">
            <a:avLst/>
          </a:prstGeom>
        </p:spPr>
      </p:pic>
    </p:spTree>
    <p:extLst>
      <p:ext uri="{BB962C8B-B14F-4D97-AF65-F5344CB8AC3E}">
        <p14:creationId xmlns:p14="http://schemas.microsoft.com/office/powerpoint/2010/main" val="40336112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5ADD65D-5249-4AB7-B262-1792B0D622DD}"/>
              </a:ext>
            </a:extLst>
          </p:cNvPr>
          <p:cNvSpPr>
            <a:spLocks noGrp="1"/>
          </p:cNvSpPr>
          <p:nvPr>
            <p:ph type="title"/>
          </p:nvPr>
        </p:nvSpPr>
        <p:spPr>
          <a:xfrm>
            <a:off x="1371600" y="685800"/>
            <a:ext cx="9601200" cy="1485900"/>
          </a:xfrm>
        </p:spPr>
        <p:txBody>
          <a:bodyPr>
            <a:normAutofit/>
          </a:bodyPr>
          <a:lstStyle/>
          <a:p>
            <a:r>
              <a:rPr lang="en-US" dirty="0"/>
              <a:t>The Helpers</a:t>
            </a:r>
          </a:p>
        </p:txBody>
      </p:sp>
      <p:graphicFrame>
        <p:nvGraphicFramePr>
          <p:cNvPr id="13" name="Content Placeholder 4">
            <a:extLst>
              <a:ext uri="{FF2B5EF4-FFF2-40B4-BE49-F238E27FC236}">
                <a16:creationId xmlns:a16="http://schemas.microsoft.com/office/drawing/2014/main" id="{FC14E8BA-DD2D-4BF4-88BD-BBFE684A1A6E}"/>
              </a:ext>
            </a:extLst>
          </p:cNvPr>
          <p:cNvGraphicFramePr>
            <a:graphicFrameLocks noGrp="1"/>
          </p:cNvGraphicFramePr>
          <p:nvPr>
            <p:ph idx="1"/>
            <p:extLst>
              <p:ext uri="{D42A27DB-BD31-4B8C-83A1-F6EECF244321}">
                <p14:modId xmlns:p14="http://schemas.microsoft.com/office/powerpoint/2010/main" val="210873154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12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15B4-F83E-41D8-9E6F-5087121BF0F4}"/>
              </a:ext>
            </a:extLst>
          </p:cNvPr>
          <p:cNvSpPr>
            <a:spLocks noGrp="1"/>
          </p:cNvSpPr>
          <p:nvPr>
            <p:ph type="title"/>
          </p:nvPr>
        </p:nvSpPr>
        <p:spPr/>
        <p:txBody>
          <a:bodyPr/>
          <a:lstStyle/>
          <a:p>
            <a:r>
              <a:rPr lang="en-US" dirty="0"/>
              <a:t>How Can You Help?</a:t>
            </a:r>
          </a:p>
        </p:txBody>
      </p:sp>
      <p:sp>
        <p:nvSpPr>
          <p:cNvPr id="3" name="Content Placeholder 2">
            <a:extLst>
              <a:ext uri="{FF2B5EF4-FFF2-40B4-BE49-F238E27FC236}">
                <a16:creationId xmlns:a16="http://schemas.microsoft.com/office/drawing/2014/main" id="{75CDB4E4-65F4-4D99-8A54-48B3AEAB97A0}"/>
              </a:ext>
            </a:extLst>
          </p:cNvPr>
          <p:cNvSpPr>
            <a:spLocks noGrp="1"/>
          </p:cNvSpPr>
          <p:nvPr>
            <p:ph idx="1"/>
          </p:nvPr>
        </p:nvSpPr>
        <p:spPr/>
        <p:txBody>
          <a:bodyPr/>
          <a:lstStyle/>
          <a:p>
            <a:r>
              <a:rPr lang="en-US" dirty="0"/>
              <a:t>Help create a </a:t>
            </a:r>
            <a:r>
              <a:rPr lang="en-US" b="1" dirty="0"/>
              <a:t>Family</a:t>
            </a:r>
            <a:r>
              <a:rPr lang="en-US" dirty="0"/>
              <a:t> </a:t>
            </a:r>
            <a:r>
              <a:rPr lang="en-US" b="1" dirty="0"/>
              <a:t>budget</a:t>
            </a:r>
            <a:r>
              <a:rPr lang="en-US" dirty="0"/>
              <a:t>.</a:t>
            </a:r>
          </a:p>
          <a:p>
            <a:r>
              <a:rPr lang="en-US" b="1" dirty="0"/>
              <a:t>Saving</a:t>
            </a:r>
            <a:r>
              <a:rPr lang="en-US" dirty="0"/>
              <a:t> money is important, especially when buying a new home.</a:t>
            </a:r>
          </a:p>
          <a:p>
            <a:r>
              <a:rPr lang="en-US" dirty="0"/>
              <a:t>Ask questions. You have professionals that can answer your real estate or financial wellness questions. </a:t>
            </a:r>
          </a:p>
          <a:p>
            <a:r>
              <a:rPr lang="en-US" b="1" dirty="0"/>
              <a:t>Planning. </a:t>
            </a:r>
            <a:r>
              <a:rPr lang="en-US" dirty="0"/>
              <a:t>Plan to paint your new room and save up for the paint or make a list/poster, so your family can see what you would like to have in your new home. </a:t>
            </a:r>
          </a:p>
          <a:p>
            <a:r>
              <a:rPr lang="en-US" b="1" dirty="0"/>
              <a:t>Be flexible</a:t>
            </a:r>
            <a:r>
              <a:rPr lang="en-US" dirty="0"/>
              <a:t>. With that many helpers, there can be many plans or timelines that change unexpectedly.</a:t>
            </a:r>
          </a:p>
          <a:p>
            <a:pPr marL="0" indent="0">
              <a:buNone/>
            </a:pPr>
            <a:endParaRPr lang="en-US" dirty="0"/>
          </a:p>
        </p:txBody>
      </p:sp>
    </p:spTree>
    <p:extLst>
      <p:ext uri="{BB962C8B-B14F-4D97-AF65-F5344CB8AC3E}">
        <p14:creationId xmlns:p14="http://schemas.microsoft.com/office/powerpoint/2010/main" val="157352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9F19A9A-2B53-4D0C-AA44-52AFA5832E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E5BA3E3D-5E28-4F19-A88A-953259447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7FA2ADBE-D009-4B7B-9079-7F48937F1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 name="Picture 3" descr="A picture containing toy&#10;&#10;Description automatically generated">
            <a:extLst>
              <a:ext uri="{FF2B5EF4-FFF2-40B4-BE49-F238E27FC236}">
                <a16:creationId xmlns:a16="http://schemas.microsoft.com/office/drawing/2014/main" id="{F091ED81-6C8C-466C-B35E-7EEB908978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24" name="Rectangle 23">
            <a:extLst>
              <a:ext uri="{FF2B5EF4-FFF2-40B4-BE49-F238E27FC236}">
                <a16:creationId xmlns:a16="http://schemas.microsoft.com/office/drawing/2014/main" id="{277F53DA-BB2C-4E3F-8345-54C21645D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A438FC18-3C01-45CB-8B57-13421B12D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8" name="Freeform 6">
            <a:extLst>
              <a:ext uri="{FF2B5EF4-FFF2-40B4-BE49-F238E27FC236}">
                <a16:creationId xmlns:a16="http://schemas.microsoft.com/office/drawing/2014/main" id="{111C8326-4824-4BA5-AA71-CC5203ED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FDF7DFD-4AE2-4D19-8E78-C977BD8B108D}"/>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Understanding Risk</a:t>
            </a:r>
          </a:p>
        </p:txBody>
      </p:sp>
    </p:spTree>
    <p:extLst>
      <p:ext uri="{BB962C8B-B14F-4D97-AF65-F5344CB8AC3E}">
        <p14:creationId xmlns:p14="http://schemas.microsoft.com/office/powerpoint/2010/main" val="253874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BC4B6FA4-B298-48E0-9404-5F2B12A92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EF8BDB77-BA78-43C6-A37C-B0B990F4A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6451E635-E618-4281-94B4-B156BA4E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08261753-43EF-4239-8887-F1D2CE59D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78850" name="Title 5">
            <a:extLst>
              <a:ext uri="{FF2B5EF4-FFF2-40B4-BE49-F238E27FC236}">
                <a16:creationId xmlns:a16="http://schemas.microsoft.com/office/drawing/2014/main" id="{765A300E-026D-44C8-B160-8D98C43C36CD}"/>
              </a:ext>
            </a:extLst>
          </p:cNvPr>
          <p:cNvSpPr>
            <a:spLocks noGrp="1"/>
          </p:cNvSpPr>
          <p:nvPr>
            <p:ph type="title"/>
          </p:nvPr>
        </p:nvSpPr>
        <p:spPr>
          <a:xfrm>
            <a:off x="659230" y="4484772"/>
            <a:ext cx="10869750" cy="1237298"/>
          </a:xfrm>
        </p:spPr>
        <p:txBody>
          <a:bodyPr vert="horz" lIns="91440" tIns="45720" rIns="91440" bIns="45720" rtlCol="0" anchor="b">
            <a:normAutofit/>
          </a:bodyPr>
          <a:lstStyle/>
          <a:p>
            <a:pPr algn="ctr"/>
            <a:r>
              <a:rPr lang="en-US" altLang="en-US" sz="6100" b="1" cap="all"/>
              <a:t>Four Minutes in Oklahoma…</a:t>
            </a:r>
          </a:p>
        </p:txBody>
      </p:sp>
      <p:sp>
        <p:nvSpPr>
          <p:cNvPr id="79" name="Freeform 6">
            <a:extLst>
              <a:ext uri="{FF2B5EF4-FFF2-40B4-BE49-F238E27FC236}">
                <a16:creationId xmlns:a16="http://schemas.microsoft.com/office/drawing/2014/main" id="{6DEA43CA-6081-4C28-94A6-CF9FD762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8851" name="Picture 2">
            <a:extLst>
              <a:ext uri="{FF2B5EF4-FFF2-40B4-BE49-F238E27FC236}">
                <a16:creationId xmlns:a16="http://schemas.microsoft.com/office/drawing/2014/main" id="{373064ED-3C90-4C06-86CE-5F86A34199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551385" y="1150341"/>
            <a:ext cx="3447085" cy="2585314"/>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6">
            <a:extLst>
              <a:ext uri="{FF2B5EF4-FFF2-40B4-BE49-F238E27FC236}">
                <a16:creationId xmlns:a16="http://schemas.microsoft.com/office/drawing/2014/main" id="{BFCA9636-12CD-4B8F-BAB9-63563908B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8852" name="Picture 3">
            <a:extLst>
              <a:ext uri="{FF2B5EF4-FFF2-40B4-BE49-F238E27FC236}">
                <a16:creationId xmlns:a16="http://schemas.microsoft.com/office/drawing/2014/main" id="{18B80FCB-2C2E-46EA-99DF-D819DB19299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161882" y="1150341"/>
            <a:ext cx="3447085" cy="2585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5A958B0-EC60-4EA4-826D-922B406B8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91096-63B8-44DE-87B3-656FA9EF4E51}"/>
              </a:ext>
            </a:extLst>
          </p:cNvPr>
          <p:cNvSpPr>
            <a:spLocks noGrp="1"/>
          </p:cNvSpPr>
          <p:nvPr>
            <p:ph type="title"/>
          </p:nvPr>
        </p:nvSpPr>
        <p:spPr>
          <a:xfrm>
            <a:off x="640080" y="639704"/>
            <a:ext cx="3299579" cy="5577840"/>
          </a:xfrm>
        </p:spPr>
        <p:txBody>
          <a:bodyPr anchor="ctr">
            <a:normAutofit/>
          </a:bodyPr>
          <a:lstStyle/>
          <a:p>
            <a:pPr algn="ctr"/>
            <a:r>
              <a:rPr lang="en-US"/>
              <a:t>Renters Insurance</a:t>
            </a:r>
          </a:p>
        </p:txBody>
      </p:sp>
      <p:graphicFrame>
        <p:nvGraphicFramePr>
          <p:cNvPr id="14" name="Content Placeholder 2">
            <a:extLst>
              <a:ext uri="{FF2B5EF4-FFF2-40B4-BE49-F238E27FC236}">
                <a16:creationId xmlns:a16="http://schemas.microsoft.com/office/drawing/2014/main" id="{5051099E-5611-4A87-A14D-B7378D93FFB2}"/>
              </a:ext>
            </a:extLst>
          </p:cNvPr>
          <p:cNvGraphicFramePr>
            <a:graphicFrameLocks noGrp="1"/>
          </p:cNvGraphicFramePr>
          <p:nvPr>
            <p:ph idx="1"/>
            <p:extLst>
              <p:ext uri="{D42A27DB-BD31-4B8C-83A1-F6EECF244321}">
                <p14:modId xmlns:p14="http://schemas.microsoft.com/office/powerpoint/2010/main" val="255032297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9019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1A40D-EBA8-4E21-B7AC-A273FF082145}"/>
              </a:ext>
            </a:extLst>
          </p:cNvPr>
          <p:cNvSpPr>
            <a:spLocks noGrp="1"/>
          </p:cNvSpPr>
          <p:nvPr>
            <p:ph type="title"/>
          </p:nvPr>
        </p:nvSpPr>
        <p:spPr>
          <a:xfrm>
            <a:off x="3363864" y="685800"/>
            <a:ext cx="7705164" cy="1485900"/>
          </a:xfrm>
        </p:spPr>
        <p:txBody>
          <a:bodyPr>
            <a:normAutofit/>
          </a:bodyPr>
          <a:lstStyle/>
          <a:p>
            <a:r>
              <a:rPr lang="en-US"/>
              <a:t>What does renters insurance cover?</a:t>
            </a:r>
            <a:endParaRPr lang="en-US" dirty="0"/>
          </a:p>
        </p:txBody>
      </p:sp>
      <p:sp>
        <p:nvSpPr>
          <p:cNvPr id="14"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BE03093-D090-429B-B98C-47855C950BE3}"/>
              </a:ext>
            </a:extLst>
          </p:cNvPr>
          <p:cNvSpPr>
            <a:spLocks noGrp="1"/>
          </p:cNvSpPr>
          <p:nvPr>
            <p:ph idx="1"/>
          </p:nvPr>
        </p:nvSpPr>
        <p:spPr>
          <a:xfrm>
            <a:off x="3363864" y="2286000"/>
            <a:ext cx="7705164" cy="3581400"/>
          </a:xfrm>
        </p:spPr>
        <p:txBody>
          <a:bodyPr>
            <a:normAutofit/>
          </a:bodyPr>
          <a:lstStyle/>
          <a:p>
            <a:pPr marL="0" indent="0">
              <a:buNone/>
            </a:pPr>
            <a:r>
              <a:rPr lang="en-US" sz="1400"/>
              <a:t>A renters insurance policy offers you coverage for the loss or destruction of your personal belongings in the event of a covered peril such as:</a:t>
            </a:r>
          </a:p>
          <a:p>
            <a:r>
              <a:rPr lang="en-US" sz="1400"/>
              <a:t>Fire</a:t>
            </a:r>
          </a:p>
          <a:p>
            <a:r>
              <a:rPr lang="en-US" sz="1400"/>
              <a:t>Lightning</a:t>
            </a:r>
          </a:p>
          <a:p>
            <a:r>
              <a:rPr lang="en-US" sz="1400"/>
              <a:t>Windstorm</a:t>
            </a:r>
          </a:p>
          <a:p>
            <a:r>
              <a:rPr lang="en-US" sz="1400"/>
              <a:t>Hail</a:t>
            </a:r>
          </a:p>
          <a:p>
            <a:r>
              <a:rPr lang="en-US" sz="1400"/>
              <a:t>A frozen plumbing system</a:t>
            </a:r>
          </a:p>
          <a:p>
            <a:r>
              <a:rPr lang="en-US" sz="1400"/>
              <a:t>Theft</a:t>
            </a:r>
          </a:p>
          <a:p>
            <a:r>
              <a:rPr lang="en-US" sz="1400"/>
              <a:t>Vandalism</a:t>
            </a:r>
          </a:p>
          <a:p>
            <a:r>
              <a:rPr lang="en-US" sz="1400"/>
              <a:t>Impact by a vehicle</a:t>
            </a:r>
          </a:p>
        </p:txBody>
      </p:sp>
    </p:spTree>
    <p:extLst>
      <p:ext uri="{BB962C8B-B14F-4D97-AF65-F5344CB8AC3E}">
        <p14:creationId xmlns:p14="http://schemas.microsoft.com/office/powerpoint/2010/main" val="2702017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9F915-67D8-4CFD-9361-D7F71C86417C}"/>
              </a:ext>
            </a:extLst>
          </p:cNvPr>
          <p:cNvSpPr>
            <a:spLocks noGrp="1"/>
          </p:cNvSpPr>
          <p:nvPr>
            <p:ph type="title"/>
          </p:nvPr>
        </p:nvSpPr>
        <p:spPr>
          <a:xfrm>
            <a:off x="1105469" y="5423537"/>
            <a:ext cx="9867331" cy="868081"/>
          </a:xfrm>
        </p:spPr>
        <p:txBody>
          <a:bodyPr anchor="ctr">
            <a:normAutofit/>
          </a:bodyPr>
          <a:lstStyle/>
          <a:p>
            <a:r>
              <a:rPr lang="en-US" sz="2800"/>
              <a:t>Renters insurance may also cover you if:</a:t>
            </a:r>
            <a:br>
              <a:rPr lang="en-US" sz="2800"/>
            </a:br>
            <a:endParaRPr lang="en-US" sz="2800"/>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014B5D05-CAD7-470E-B98A-9904F6AAE8F5}"/>
              </a:ext>
            </a:extLst>
          </p:cNvPr>
          <p:cNvSpPr>
            <a:spLocks noGrp="1"/>
          </p:cNvSpPr>
          <p:nvPr>
            <p:ph idx="1"/>
          </p:nvPr>
        </p:nvSpPr>
        <p:spPr>
          <a:xfrm>
            <a:off x="1219201" y="1123486"/>
            <a:ext cx="9639868" cy="3516753"/>
          </a:xfrm>
        </p:spPr>
        <p:txBody>
          <a:bodyPr anchor="ctr">
            <a:normAutofit/>
          </a:bodyPr>
          <a:lstStyle/>
          <a:p>
            <a:endParaRPr lang="en-US" sz="1700"/>
          </a:p>
          <a:p>
            <a:r>
              <a:rPr lang="en-US" sz="1700"/>
              <a:t>You are forced to temporarily move out of your home: In the event your home becomes unlivable due to damage caused by a covered instance such as a fire or vandalism, renters insurance can help cover the cost of alternative living arrangements while your home is repaired or rebuilt.</a:t>
            </a:r>
          </a:p>
          <a:p>
            <a:r>
              <a:rPr lang="en-US" sz="1700"/>
              <a:t>A person is injured on your property and requires medical attention: Personal liability coverage is designed to protect you, as well as other individuals who visit your home, if an accident were to occur. This type of coverage will help pay for medical costs and legal fees that you could end up incurring.</a:t>
            </a:r>
          </a:p>
          <a:p>
            <a:r>
              <a:rPr lang="en-US" sz="1700"/>
              <a:t>Items you keep inside your car are damaged or lost: Depending on your renters insurance policy, you may be covered for belongings that you keep inside your car. Note that this coverage does not include equipment or systems installed in the car.</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9871210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59387-D787-49EA-83C6-0AEA94F9AD79}"/>
              </a:ext>
            </a:extLst>
          </p:cNvPr>
          <p:cNvSpPr>
            <a:spLocks noGrp="1"/>
          </p:cNvSpPr>
          <p:nvPr>
            <p:ph type="title"/>
          </p:nvPr>
        </p:nvSpPr>
        <p:spPr>
          <a:xfrm>
            <a:off x="1105469" y="5423537"/>
            <a:ext cx="9867331" cy="868081"/>
          </a:xfrm>
        </p:spPr>
        <p:txBody>
          <a:bodyPr anchor="ctr">
            <a:normAutofit/>
          </a:bodyPr>
          <a:lstStyle/>
          <a:p>
            <a:pPr>
              <a:defRPr/>
            </a:pPr>
            <a:r>
              <a:rPr lang="en-US" dirty="0"/>
              <a:t>Insurance</a:t>
            </a:r>
          </a:p>
        </p:txBody>
      </p:sp>
      <p:sp>
        <p:nvSpPr>
          <p:cNvPr id="11" name="Freeform: Shape 10">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4" name="Content Placeholder 3">
            <a:extLst>
              <a:ext uri="{FF2B5EF4-FFF2-40B4-BE49-F238E27FC236}">
                <a16:creationId xmlns:a16="http://schemas.microsoft.com/office/drawing/2014/main" id="{802B4EB9-2021-4096-B324-8064DBD3BBF7}"/>
              </a:ext>
            </a:extLst>
          </p:cNvPr>
          <p:cNvSpPr>
            <a:spLocks noGrp="1"/>
          </p:cNvSpPr>
          <p:nvPr>
            <p:ph idx="1"/>
          </p:nvPr>
        </p:nvSpPr>
        <p:spPr>
          <a:xfrm>
            <a:off x="1219201" y="1123486"/>
            <a:ext cx="9639868" cy="3516753"/>
          </a:xfrm>
        </p:spPr>
        <p:txBody>
          <a:bodyPr anchor="ctr">
            <a:normAutofit/>
          </a:bodyPr>
          <a:lstStyle/>
          <a:p>
            <a:r>
              <a:rPr lang="en-US" altLang="en-US" dirty="0"/>
              <a:t>Health: can cover doctors visits and co pays to just hospitalization</a:t>
            </a:r>
          </a:p>
          <a:p>
            <a:r>
              <a:rPr lang="en-US" altLang="en-US" dirty="0"/>
              <a:t>Life: to help your family after you die; should help with the lost income of the insured</a:t>
            </a:r>
          </a:p>
          <a:p>
            <a:r>
              <a:rPr lang="en-US" altLang="en-US" dirty="0"/>
              <a:t>Auto: required by law; helps when a car is severely damaged</a:t>
            </a:r>
          </a:p>
          <a:p>
            <a:r>
              <a:rPr lang="en-US" altLang="en-US" dirty="0"/>
              <a:t>Homeowners: protects against natural disasters, fires, or someone who is injured at your home</a:t>
            </a:r>
          </a:p>
          <a:p>
            <a:r>
              <a:rPr lang="en-US" altLang="en-US" dirty="0"/>
              <a:t>Renters: protects the items inside the house</a:t>
            </a:r>
          </a:p>
          <a:p>
            <a:r>
              <a:rPr lang="en-US" altLang="en-US" dirty="0"/>
              <a:t>Product: on a specific purchase</a:t>
            </a:r>
          </a:p>
          <a:p>
            <a:pPr marL="0" indent="0">
              <a:buNone/>
            </a:pPr>
            <a:endParaRPr lang="en-US" dirty="0"/>
          </a:p>
        </p:txBody>
      </p:sp>
      <p:sp>
        <p:nvSpPr>
          <p:cNvPr id="15" name="Rectangle 14">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6459</Words>
  <Application>Microsoft Macintosh PowerPoint</Application>
  <PresentationFormat>Widescreen</PresentationFormat>
  <Paragraphs>608</Paragraphs>
  <Slides>106</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Franklin Gothic Book</vt:lpstr>
      <vt:lpstr>Wingdings</vt:lpstr>
      <vt:lpstr>Crop</vt:lpstr>
      <vt:lpstr>OWNING A Home and other adulting skills</vt:lpstr>
      <vt:lpstr>The Goals</vt:lpstr>
      <vt:lpstr>Your Money Personality</vt:lpstr>
      <vt:lpstr>Marketing &amp; Influencers </vt:lpstr>
      <vt:lpstr>Making Good Money Decisions Can Be Hard…</vt:lpstr>
      <vt:lpstr>Changing Habits</vt:lpstr>
      <vt:lpstr>Homework:</vt:lpstr>
      <vt:lpstr>Money Smart Tools</vt:lpstr>
      <vt:lpstr>Goals Should Be S. M. A. R. T.</vt:lpstr>
      <vt:lpstr>Banks Are Businesses</vt:lpstr>
      <vt:lpstr>PowerPoint Presentation</vt:lpstr>
      <vt:lpstr>When to Use Credit?</vt:lpstr>
      <vt:lpstr>Credit Advantages/Disadvantages </vt:lpstr>
      <vt:lpstr>Credit Cards</vt:lpstr>
      <vt:lpstr>Credit Scores</vt:lpstr>
      <vt:lpstr>300 TO 850</vt:lpstr>
      <vt:lpstr>Credit Scores Key Factors</vt:lpstr>
      <vt:lpstr>PowerPoint Presentation</vt:lpstr>
      <vt:lpstr>School finances</vt:lpstr>
      <vt:lpstr>Fixed and Flexible Costs</vt:lpstr>
      <vt:lpstr>5 Types of Student Aid</vt:lpstr>
      <vt:lpstr>Grants and scholarships</vt:lpstr>
      <vt:lpstr>Applying for Aid</vt:lpstr>
      <vt:lpstr>Preparation is key</vt:lpstr>
      <vt:lpstr>PowerPoint Presentation</vt:lpstr>
      <vt:lpstr>What is Financial Need?</vt:lpstr>
      <vt:lpstr>Buying a Vehicle</vt:lpstr>
      <vt:lpstr>The Car-Buying Process</vt:lpstr>
      <vt:lpstr>The Car-Buying Process</vt:lpstr>
      <vt:lpstr>The Car-Buying Process</vt:lpstr>
      <vt:lpstr>The Car-Buying Process</vt:lpstr>
      <vt:lpstr>The Car-Buying Process</vt:lpstr>
      <vt:lpstr>The Car-Buying Process</vt:lpstr>
      <vt:lpstr>The Car-Buying Process</vt:lpstr>
      <vt:lpstr>The Car-Buying Process</vt:lpstr>
      <vt:lpstr>The Car-Buying Process</vt:lpstr>
      <vt:lpstr>The Car-Buying Process</vt:lpstr>
      <vt:lpstr>The Car-Buying Process</vt:lpstr>
      <vt:lpstr>The Car-Buying Process</vt:lpstr>
      <vt:lpstr>Financing Your Car</vt:lpstr>
      <vt:lpstr>Consumer Protection for Car Buyers</vt:lpstr>
      <vt:lpstr>New Car Warranties</vt:lpstr>
      <vt:lpstr>Lemon Laws</vt:lpstr>
      <vt:lpstr>FTC Rule</vt:lpstr>
      <vt:lpstr> Maintaining a Vehicle</vt:lpstr>
      <vt:lpstr>Costs of Owning a Car</vt:lpstr>
      <vt:lpstr>Costs of Owning a Car</vt:lpstr>
      <vt:lpstr>Costs of Owning a Car</vt:lpstr>
      <vt:lpstr>Costs of Owning a Car</vt:lpstr>
      <vt:lpstr>Costs of Owning a Car</vt:lpstr>
      <vt:lpstr>Costs of Owning a Car</vt:lpstr>
      <vt:lpstr>Extending the Life of Your Car</vt:lpstr>
      <vt:lpstr>Extending the Life of Your Car</vt:lpstr>
      <vt:lpstr>Extending the Life of Your Car</vt:lpstr>
      <vt:lpstr>Extending the Life of Your Car</vt:lpstr>
      <vt:lpstr>Identity Theft and Fraud Prevention</vt:lpstr>
      <vt:lpstr>Could This Happen To You?</vt:lpstr>
      <vt:lpstr>Preventing Fraud </vt:lpstr>
      <vt:lpstr>Preventing Fraud </vt:lpstr>
      <vt:lpstr>Phishing</vt:lpstr>
      <vt:lpstr>Phishing Tips</vt:lpstr>
      <vt:lpstr>Phishing Cont. </vt:lpstr>
      <vt:lpstr>PowerPoint Presentation</vt:lpstr>
      <vt:lpstr>Digital Wallet Services</vt:lpstr>
      <vt:lpstr> L.O.C. IT</vt:lpstr>
      <vt:lpstr>Skimming</vt:lpstr>
      <vt:lpstr>Preventing Fraud Online</vt:lpstr>
      <vt:lpstr>PowerPoint Presentation</vt:lpstr>
      <vt:lpstr>PowerPoint Presentation</vt:lpstr>
      <vt:lpstr>More on Passwords</vt:lpstr>
      <vt:lpstr> howsecureismypassword.net </vt:lpstr>
      <vt:lpstr>The Chip aka…</vt:lpstr>
      <vt:lpstr>EMV </vt:lpstr>
      <vt:lpstr>Identity Theft</vt:lpstr>
      <vt:lpstr>@Home</vt:lpstr>
      <vt:lpstr>Avoid Deceptive Marketing</vt:lpstr>
      <vt:lpstr>Dumpster Diving Fraud</vt:lpstr>
      <vt:lpstr>Mail &amp; Phone</vt:lpstr>
      <vt:lpstr> Identity Theft Action Steps</vt:lpstr>
      <vt:lpstr>Order Your Credit Report </vt:lpstr>
      <vt:lpstr>Create an Identity Theft Report</vt:lpstr>
      <vt:lpstr>Housing is A market</vt:lpstr>
      <vt:lpstr>Renting Vs. Owning</vt:lpstr>
      <vt:lpstr>Advantages</vt:lpstr>
      <vt:lpstr>Advantages </vt:lpstr>
      <vt:lpstr>Disadvantages </vt:lpstr>
      <vt:lpstr>Partners in the purchase</vt:lpstr>
      <vt:lpstr>The Buyers</vt:lpstr>
      <vt:lpstr>The Sellers</vt:lpstr>
      <vt:lpstr>The Helpers</vt:lpstr>
      <vt:lpstr>Understanding Costs &amp; Decision Making</vt:lpstr>
      <vt:lpstr>The Helpers</vt:lpstr>
      <vt:lpstr>How Can You Help?</vt:lpstr>
      <vt:lpstr>Understanding Risk</vt:lpstr>
      <vt:lpstr>Four Minutes in Oklahoma…</vt:lpstr>
      <vt:lpstr>Renters Insurance</vt:lpstr>
      <vt:lpstr>What does renters insurance cover?</vt:lpstr>
      <vt:lpstr>Renters insurance may also cover you if: </vt:lpstr>
      <vt:lpstr>Insurance</vt:lpstr>
      <vt:lpstr>Seasonal Home Repair Budget</vt:lpstr>
      <vt:lpstr>Regular Maintenance List By Season</vt:lpstr>
      <vt:lpstr>Schedule Home Maintenance</vt:lpstr>
      <vt:lpstr>Home Maintenance</vt:lpstr>
      <vt:lpstr>Home Maintenance</vt:lpstr>
      <vt:lpstr>Home Maintenance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Homeownership &amp; Strengthening Tribal Families: Pre-teens/Teens</dc:title>
  <dc:creator>Marie Bonville</dc:creator>
  <cp:lastModifiedBy>Heidi Cuny</cp:lastModifiedBy>
  <cp:revision>5</cp:revision>
  <dcterms:created xsi:type="dcterms:W3CDTF">2019-10-02T13:41:41Z</dcterms:created>
  <dcterms:modified xsi:type="dcterms:W3CDTF">2021-06-18T20:07:20Z</dcterms:modified>
</cp:coreProperties>
</file>